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73"/>
  </p:notesMasterIdLst>
  <p:sldIdLst>
    <p:sldId id="256" r:id="rId3"/>
    <p:sldId id="1678" r:id="rId4"/>
    <p:sldId id="1681" r:id="rId5"/>
    <p:sldId id="1677" r:id="rId6"/>
    <p:sldId id="1679" r:id="rId7"/>
    <p:sldId id="283" r:id="rId8"/>
    <p:sldId id="1680" r:id="rId9"/>
    <p:sldId id="1846" r:id="rId10"/>
    <p:sldId id="297" r:id="rId11"/>
    <p:sldId id="287" r:id="rId12"/>
    <p:sldId id="294" r:id="rId13"/>
    <p:sldId id="296" r:id="rId14"/>
    <p:sldId id="1682" r:id="rId15"/>
    <p:sldId id="1685" r:id="rId16"/>
    <p:sldId id="401" r:id="rId17"/>
    <p:sldId id="1686" r:id="rId18"/>
    <p:sldId id="1684" r:id="rId19"/>
    <p:sldId id="490" r:id="rId20"/>
    <p:sldId id="258" r:id="rId21"/>
    <p:sldId id="1698" r:id="rId22"/>
    <p:sldId id="1847" r:id="rId23"/>
    <p:sldId id="1694" r:id="rId24"/>
    <p:sldId id="1695" r:id="rId25"/>
    <p:sldId id="1697" r:id="rId26"/>
    <p:sldId id="1696" r:id="rId27"/>
    <p:sldId id="1848" r:id="rId28"/>
    <p:sldId id="1849" r:id="rId29"/>
    <p:sldId id="474" r:id="rId30"/>
    <p:sldId id="1683" r:id="rId31"/>
    <p:sldId id="1658" r:id="rId32"/>
    <p:sldId id="1676" r:id="rId33"/>
    <p:sldId id="257" r:id="rId34"/>
    <p:sldId id="1700" r:id="rId35"/>
    <p:sldId id="1845" r:id="rId36"/>
    <p:sldId id="1699" r:id="rId37"/>
    <p:sldId id="260" r:id="rId38"/>
    <p:sldId id="1322" r:id="rId39"/>
    <p:sldId id="1704" r:id="rId40"/>
    <p:sldId id="1705" r:id="rId41"/>
    <p:sldId id="477" r:id="rId42"/>
    <p:sldId id="1326" r:id="rId43"/>
    <p:sldId id="983" r:id="rId44"/>
    <p:sldId id="1843" r:id="rId45"/>
    <p:sldId id="1687" r:id="rId46"/>
    <p:sldId id="276" r:id="rId47"/>
    <p:sldId id="278" r:id="rId48"/>
    <p:sldId id="279" r:id="rId49"/>
    <p:sldId id="1701" r:id="rId50"/>
    <p:sldId id="1688" r:id="rId51"/>
    <p:sldId id="1693" r:id="rId52"/>
    <p:sldId id="1702" r:id="rId53"/>
    <p:sldId id="265" r:id="rId54"/>
    <p:sldId id="259" r:id="rId55"/>
    <p:sldId id="267" r:id="rId56"/>
    <p:sldId id="266" r:id="rId57"/>
    <p:sldId id="1703" r:id="rId58"/>
    <p:sldId id="268" r:id="rId59"/>
    <p:sldId id="263" r:id="rId60"/>
    <p:sldId id="264" r:id="rId61"/>
    <p:sldId id="1707" r:id="rId62"/>
    <p:sldId id="1850" r:id="rId63"/>
    <p:sldId id="1851" r:id="rId64"/>
    <p:sldId id="1852" r:id="rId65"/>
    <p:sldId id="1853" r:id="rId66"/>
    <p:sldId id="1854" r:id="rId67"/>
    <p:sldId id="1855" r:id="rId68"/>
    <p:sldId id="1708" r:id="rId69"/>
    <p:sldId id="1706" r:id="rId70"/>
    <p:sldId id="1844" r:id="rId71"/>
    <p:sldId id="292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22" autoAdjust="0"/>
  </p:normalViewPr>
  <p:slideViewPr>
    <p:cSldViewPr snapToGrid="0">
      <p:cViewPr varScale="1">
        <p:scale>
          <a:sx n="100" d="100"/>
          <a:sy n="100" d="100"/>
        </p:scale>
        <p:origin x="1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ho\Desktop\HIV%20Americas%202019\ppt\V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onsomon\AppData\Local\Microsoft\Windows\INetCache\Content.Outlook\3H6NMCYG\VL%20EID%20gaps%20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ho\Desktop\ppt%20COL\LAC%20update030719(2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79527197389902"/>
          <c:y val="6.9667111424974795E-2"/>
          <c:w val="0.55880237352809203"/>
          <c:h val="0.641295250969621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New HIV infections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89-47C4-9A9D-8BF7494E4A7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89-47C4-9A9D-8BF7494E4A7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89-47C4-9A9D-8BF7494E4A7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89-47C4-9A9D-8BF7494E4A77}"/>
              </c:ext>
            </c:extLst>
          </c:dPt>
          <c:dPt>
            <c:idx val="4"/>
            <c:bubble3D val="0"/>
            <c:spPr>
              <a:solidFill>
                <a:srgbClr val="DF81B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89-47C4-9A9D-8BF7494E4A77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89-47C4-9A9D-8BF7494E4A77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Hombres que tienen relaciones sexuales con hombres</c:v>
                </c:pt>
                <c:pt idx="1">
                  <c:v>Inyectores de drogas</c:v>
                </c:pt>
                <c:pt idx="2">
                  <c:v>Trabajadoras sexuales femeninas</c:v>
                </c:pt>
                <c:pt idx="3">
                  <c:v>Mujeres trans</c:v>
                </c:pt>
                <c:pt idx="4">
                  <c:v>Clientes y parejas sexuales</c:v>
                </c:pt>
                <c:pt idx="5">
                  <c:v>Población general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41</c:v>
                </c:pt>
                <c:pt idx="1">
                  <c:v>3</c:v>
                </c:pt>
                <c:pt idx="2">
                  <c:v>3</c:v>
                </c:pt>
                <c:pt idx="3">
                  <c:v>6</c:v>
                </c:pt>
                <c:pt idx="4">
                  <c:v>24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089-47C4-9A9D-8BF7494E4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0715158825271"/>
          <c:y val="3.7617948129311768E-2"/>
          <c:w val="0.88230331537214512"/>
          <c:h val="0.635279256728120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70000</c:v>
                </c:pt>
                <c:pt idx="1">
                  <c:v>57630</c:v>
                </c:pt>
                <c:pt idx="2">
                  <c:v>34224</c:v>
                </c:pt>
                <c:pt idx="3">
                  <c:v>21894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C-41F2-8134-82A83A40008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47000</c:v>
                </c:pt>
                <c:pt idx="1">
                  <c:v>29580</c:v>
                </c:pt>
                <c:pt idx="2">
                  <c:v>17153</c:v>
                </c:pt>
                <c:pt idx="3">
                  <c:v>17763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6C-41F2-8134-82A83A40008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ELS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25000</c:v>
                </c:pt>
                <c:pt idx="1">
                  <c:v>18975</c:v>
                </c:pt>
                <c:pt idx="2">
                  <c:v>11601</c:v>
                </c:pt>
                <c:pt idx="3">
                  <c:v>7107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6C-41F2-8134-82A83A40008C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23000</c:v>
                </c:pt>
                <c:pt idx="1">
                  <c:v>13782</c:v>
                </c:pt>
                <c:pt idx="2">
                  <c:v>10973</c:v>
                </c:pt>
                <c:pt idx="3">
                  <c:v>8596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6C-41F2-8134-82A83A40008C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PAN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Hoja1!$F$2:$F$5</c:f>
              <c:numCache>
                <c:formatCode>General</c:formatCode>
                <c:ptCount val="4"/>
                <c:pt idx="0">
                  <c:v>26000</c:v>
                </c:pt>
                <c:pt idx="1">
                  <c:v>17405</c:v>
                </c:pt>
                <c:pt idx="2">
                  <c:v>12947</c:v>
                </c:pt>
                <c:pt idx="3">
                  <c:v>10800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6C-41F2-8134-82A83A40008C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NIC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Hoja1!$G$2:$G$5</c:f>
              <c:numCache>
                <c:formatCode>General</c:formatCode>
                <c:ptCount val="4"/>
                <c:pt idx="0">
                  <c:v>9400</c:v>
                </c:pt>
                <c:pt idx="1">
                  <c:v>8162</c:v>
                </c:pt>
                <c:pt idx="2">
                  <c:v>4200</c:v>
                </c:pt>
                <c:pt idx="3">
                  <c:v>3711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6C-41F2-8134-82A83A40008C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CRI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Hoja1!$H$2:$H$5</c:f>
              <c:numCache>
                <c:formatCode>General</c:formatCode>
                <c:ptCount val="4"/>
                <c:pt idx="0">
                  <c:v>15000</c:v>
                </c:pt>
                <c:pt idx="1">
                  <c:v>9678</c:v>
                </c:pt>
                <c:pt idx="2">
                  <c:v>6677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6C-41F2-8134-82A83A40008C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BZ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Personas con VIH</c:v>
                </c:pt>
                <c:pt idx="1">
                  <c:v>Diagnósticadas con VIH</c:v>
                </c:pt>
                <c:pt idx="2">
                  <c:v>En TAR</c:v>
                </c:pt>
                <c:pt idx="3">
                  <c:v>En Supresión Viral (&lt;1000cp)</c:v>
                </c:pt>
              </c:strCache>
            </c:strRef>
          </c:cat>
          <c:val>
            <c:numRef>
              <c:f>Hoja1!$I$2:$I$5</c:f>
              <c:numCache>
                <c:formatCode>General</c:formatCode>
                <c:ptCount val="4"/>
                <c:pt idx="0">
                  <c:v>4900</c:v>
                </c:pt>
                <c:pt idx="1">
                  <c:v>2400</c:v>
                </c:pt>
                <c:pt idx="2">
                  <c:v>1234</c:v>
                </c:pt>
                <c:pt idx="3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D6C-41F2-8134-82A83A4000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67487192"/>
        <c:axId val="367489160"/>
      </c:barChart>
      <c:catAx>
        <c:axId val="367487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67489160"/>
        <c:crosses val="autoZero"/>
        <c:auto val="1"/>
        <c:lblAlgn val="ctr"/>
        <c:lblOffset val="100"/>
        <c:noMultiLvlLbl val="0"/>
      </c:catAx>
      <c:valAx>
        <c:axId val="367489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419" sz="1050"/>
                  <a:t>¨Número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674871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s-S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920" b="0" i="0" u="none" strike="noStrike" kern="1200" spc="0" baseline="0" noProof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s-ES" noProof="0" dirty="0">
                <a:solidFill>
                  <a:srgbClr val="C00000"/>
                </a:solidFill>
              </a:rPr>
              <a:t>(%) supresión de carga viral en personas en TAR* </a:t>
            </a:r>
          </a:p>
        </c:rich>
      </c:tx>
      <c:layout>
        <c:manualLayout>
          <c:xMode val="edge"/>
          <c:yMode val="edge"/>
          <c:x val="0.17842139294588669"/>
          <c:y val="2.13776722090261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920" b="0" i="0" u="none" strike="noStrike" kern="1200" spc="0" baseline="0" noProof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es-S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'2017 2018'!$B$1</c:f>
              <c:strCache>
                <c:ptCount val="1"/>
                <c:pt idx="0">
                  <c:v>VL suppression on ART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 2018'!$A$2:$A$21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'2017 2018'!$B$2:$B$21</c:f>
              <c:numCache>
                <c:formatCode>0%</c:formatCode>
                <c:ptCount val="20"/>
                <c:pt idx="0">
                  <c:v>0.90521387638149819</c:v>
                </c:pt>
                <c:pt idx="1">
                  <c:v>0.89763658686310621</c:v>
                </c:pt>
                <c:pt idx="2">
                  <c:v>0.85746951219512191</c:v>
                </c:pt>
                <c:pt idx="3">
                  <c:v>0.85</c:v>
                </c:pt>
                <c:pt idx="4">
                  <c:v>0.84848484848484851</c:v>
                </c:pt>
                <c:pt idx="5">
                  <c:v>0.84802686817800166</c:v>
                </c:pt>
                <c:pt idx="6">
                  <c:v>0.81949111857897261</c:v>
                </c:pt>
                <c:pt idx="7">
                  <c:v>0.80730514811619214</c:v>
                </c:pt>
                <c:pt idx="8">
                  <c:v>0.749788386659895</c:v>
                </c:pt>
                <c:pt idx="9">
                  <c:v>0.74</c:v>
                </c:pt>
                <c:pt idx="10">
                  <c:v>0.74</c:v>
                </c:pt>
                <c:pt idx="11">
                  <c:v>0.69863013698630139</c:v>
                </c:pt>
                <c:pt idx="12">
                  <c:v>0.69165435745937964</c:v>
                </c:pt>
                <c:pt idx="13">
                  <c:v>0.68261617900172122</c:v>
                </c:pt>
                <c:pt idx="14">
                  <c:v>0.64550264550264547</c:v>
                </c:pt>
                <c:pt idx="15">
                  <c:v>0.6286854412362749</c:v>
                </c:pt>
                <c:pt idx="16">
                  <c:v>0.62348426707597848</c:v>
                </c:pt>
                <c:pt idx="17">
                  <c:v>0.59</c:v>
                </c:pt>
                <c:pt idx="18">
                  <c:v>0.51</c:v>
                </c:pt>
                <c:pt idx="19">
                  <c:v>0.43242805026347791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53-AB46-842F-9FEA7734C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3864688"/>
        <c:axId val="2113866368"/>
      </c:barChart>
      <c:catAx>
        <c:axId val="211386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113866368"/>
        <c:crosses val="autoZero"/>
        <c:auto val="1"/>
        <c:lblAlgn val="ctr"/>
        <c:lblOffset val="100"/>
        <c:noMultiLvlLbl val="0"/>
      </c:catAx>
      <c:valAx>
        <c:axId val="211386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11386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S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'VL coverage'!$C$1</c:f>
              <c:strCache>
                <c:ptCount val="1"/>
                <c:pt idx="0">
                  <c:v>VL coverage (2017)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'VL coverage'!$B$2:$B$27</c:f>
              <c:strCache>
                <c:ptCount val="26"/>
                <c:pt idx="0">
                  <c:v>Dominica</c:v>
                </c:pt>
                <c:pt idx="1">
                  <c:v>Trinidad and Tobago</c:v>
                </c:pt>
                <c:pt idx="2">
                  <c:v>Grenada</c:v>
                </c:pt>
                <c:pt idx="3">
                  <c:v>Bahamas (the)</c:v>
                </c:pt>
                <c:pt idx="4">
                  <c:v>Barbados</c:v>
                </c:pt>
                <c:pt idx="5">
                  <c:v>Dominican Republic (the)</c:v>
                </c:pt>
                <c:pt idx="6">
                  <c:v>Guyana</c:v>
                </c:pt>
                <c:pt idx="7">
                  <c:v>Suriname</c:v>
                </c:pt>
                <c:pt idx="8">
                  <c:v>Cuba</c:v>
                </c:pt>
                <c:pt idx="9">
                  <c:v>Saint Kitts and Nevis</c:v>
                </c:pt>
                <c:pt idx="10">
                  <c:v>Antigua and Barbuda</c:v>
                </c:pt>
                <c:pt idx="11">
                  <c:v>Haiti</c:v>
                </c:pt>
                <c:pt idx="12">
                  <c:v>Saint Lucia</c:v>
                </c:pt>
                <c:pt idx="13">
                  <c:v>Brazil</c:v>
                </c:pt>
                <c:pt idx="14">
                  <c:v>Chile</c:v>
                </c:pt>
                <c:pt idx="15">
                  <c:v>Ecuador</c:v>
                </c:pt>
                <c:pt idx="16">
                  <c:v>Uruguay</c:v>
                </c:pt>
                <c:pt idx="17">
                  <c:v>Panama</c:v>
                </c:pt>
                <c:pt idx="18">
                  <c:v>Mexico</c:v>
                </c:pt>
                <c:pt idx="19">
                  <c:v>Colombia</c:v>
                </c:pt>
                <c:pt idx="20">
                  <c:v>Peru</c:v>
                </c:pt>
                <c:pt idx="21">
                  <c:v>El Salvador</c:v>
                </c:pt>
                <c:pt idx="22">
                  <c:v>Honduras</c:v>
                </c:pt>
                <c:pt idx="23">
                  <c:v>Paraguay</c:v>
                </c:pt>
                <c:pt idx="24">
                  <c:v>Costa Rica</c:v>
                </c:pt>
                <c:pt idx="25">
                  <c:v>Nicaragua</c:v>
                </c:pt>
              </c:strCache>
            </c:strRef>
          </c:cat>
          <c:val>
            <c:numRef>
              <c:f>'VL coverage'!$C$2:$C$27</c:f>
              <c:numCache>
                <c:formatCode>0%</c:formatCode>
                <c:ptCount val="26"/>
                <c:pt idx="0">
                  <c:v>1</c:v>
                </c:pt>
                <c:pt idx="1">
                  <c:v>0.97355445988346034</c:v>
                </c:pt>
                <c:pt idx="2">
                  <c:v>0.93</c:v>
                </c:pt>
                <c:pt idx="3">
                  <c:v>0.91239892183288407</c:v>
                </c:pt>
                <c:pt idx="4">
                  <c:v>0.87896678966789665</c:v>
                </c:pt>
                <c:pt idx="5">
                  <c:v>0.81503699260147966</c:v>
                </c:pt>
                <c:pt idx="6">
                  <c:v>0.79549360320794349</c:v>
                </c:pt>
                <c:pt idx="7">
                  <c:v>0.72734693877551015</c:v>
                </c:pt>
                <c:pt idx="8">
                  <c:v>0.64333401807723911</c:v>
                </c:pt>
                <c:pt idx="9">
                  <c:v>0.58974358974358976</c:v>
                </c:pt>
                <c:pt idx="10">
                  <c:v>0.54</c:v>
                </c:pt>
                <c:pt idx="11">
                  <c:v>0.41688564889378654</c:v>
                </c:pt>
                <c:pt idx="12">
                  <c:v>0.39459459459459462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0.97049567269866244</c:v>
                </c:pt>
                <c:pt idx="18">
                  <c:v>0.93240650947469761</c:v>
                </c:pt>
                <c:pt idx="19">
                  <c:v>0.93</c:v>
                </c:pt>
                <c:pt idx="20">
                  <c:v>0.82275278032853794</c:v>
                </c:pt>
                <c:pt idx="21">
                  <c:v>0.81</c:v>
                </c:pt>
                <c:pt idx="22">
                  <c:v>0.79819224752303142</c:v>
                </c:pt>
                <c:pt idx="23">
                  <c:v>0.77245978815221661</c:v>
                </c:pt>
                <c:pt idx="24">
                  <c:v>0.62</c:v>
                </c:pt>
                <c:pt idx="25">
                  <c:v>0.61365740740740737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43-4A19-B80F-989704E22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7"/>
        <c:axId val="577201616"/>
        <c:axId val="577201944"/>
      </c:barChart>
      <c:catAx>
        <c:axId val="577201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7201944"/>
        <c:crosses val="autoZero"/>
        <c:auto val="1"/>
        <c:lblAlgn val="ctr"/>
        <c:lblOffset val="100"/>
        <c:noMultiLvlLbl val="0"/>
      </c:catAx>
      <c:valAx>
        <c:axId val="577201944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57720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ysClr val="window" lastClr="FFFFFF"/>
        </a:solidFill>
        <a:ln>
          <a:noFill/>
        </a:ln>
        <a:effectLst/>
        <a:sp3d/>
      </c:spPr>
    </c:sideWall>
    <c:backWall>
      <c:thickness val="0"/>
      <c:spPr>
        <a:solidFill>
          <a:sysClr val="window" lastClr="FFFFFF"/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LA!$B$1</c:f>
              <c:strCache>
                <c:ptCount val="1"/>
                <c:pt idx="0">
                  <c:v>NNRTI PDR (naïve)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58-B044-9FD6-7032012CEE9B}"/>
                </c:ext>
              </c:extLst>
            </c:dLbl>
            <c:dLbl>
              <c:idx val="1"/>
              <c:layout>
                <c:manualLayout>
                  <c:x val="-1.5362462639050322E-2"/>
                  <c:y val="-2.385601425986616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58-B044-9FD6-7032012CEE9B}"/>
                </c:ext>
              </c:extLst>
            </c:dLbl>
            <c:dLbl>
              <c:idx val="2"/>
              <c:layout>
                <c:manualLayout>
                  <c:x val="-9.6015391494064517E-3"/>
                  <c:y val="-4.771202851973233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58-B044-9FD6-7032012CEE9B}"/>
                </c:ext>
              </c:extLst>
            </c:dLbl>
            <c:dLbl>
              <c:idx val="3"/>
              <c:layout>
                <c:manualLayout>
                  <c:x val="-1.1521846979287742E-2"/>
                  <c:y val="-1.301252173449791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07114634665971E-2"/>
                      <c:h val="4.013061702919005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D58-B044-9FD6-7032012CEE9B}"/>
                </c:ext>
              </c:extLst>
            </c:dLbl>
            <c:dLbl>
              <c:idx val="4"/>
              <c:layout>
                <c:manualLayout>
                  <c:x val="-1.2481925291557918E-2"/>
                  <c:y val="-3.9036540595481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488740721095237E-2"/>
                      <c:h val="4.01306170291900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D58-B044-9FD6-7032012CE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LA!$A$2:$A$9</c:f>
              <c:strCache>
                <c:ptCount val="8"/>
                <c:pt idx="0">
                  <c:v>Cuba</c:v>
                </c:pt>
                <c:pt idx="1">
                  <c:v>Honduras</c:v>
                </c:pt>
                <c:pt idx="2">
                  <c:v>Guatemala</c:v>
                </c:pt>
                <c:pt idx="3">
                  <c:v>Nicaragua</c:v>
                </c:pt>
                <c:pt idx="4">
                  <c:v>Argentina</c:v>
                </c:pt>
                <c:pt idx="5">
                  <c:v>Mexico</c:v>
                </c:pt>
                <c:pt idx="6">
                  <c:v>Brasil</c:v>
                </c:pt>
                <c:pt idx="7">
                  <c:v>Colombia</c:v>
                </c:pt>
              </c:strCache>
            </c:strRef>
          </c:cat>
          <c:val>
            <c:numRef>
              <c:f>LA!$B$2:$B$9</c:f>
              <c:numCache>
                <c:formatCode>0.0%</c:formatCode>
                <c:ptCount val="8"/>
                <c:pt idx="0">
                  <c:v>0.23400000000000001</c:v>
                </c:pt>
                <c:pt idx="1">
                  <c:v>0.20899999999999999</c:v>
                </c:pt>
                <c:pt idx="2">
                  <c:v>0.13300000000000001</c:v>
                </c:pt>
                <c:pt idx="3">
                  <c:v>0.11</c:v>
                </c:pt>
                <c:pt idx="4">
                  <c:v>9.4E-2</c:v>
                </c:pt>
                <c:pt idx="5">
                  <c:v>9.1999999999999998E-2</c:v>
                </c:pt>
                <c:pt idx="6">
                  <c:v>6.8000000000000005E-2</c:v>
                </c:pt>
                <c:pt idx="7">
                  <c:v>6.3E-2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6-4CF4-ADEB-86A67165CBE0}"/>
            </c:ext>
          </c:extLst>
        </c:ser>
        <c:ser>
          <c:idx val="1"/>
          <c:order val="1"/>
          <c:tx>
            <c:strRef>
              <c:f>LA!$C$1</c:f>
              <c:strCache>
                <c:ptCount val="1"/>
                <c:pt idx="0">
                  <c:v>NNRTI PDR (including restarters)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3.1007751937984447E-2"/>
                  <c:y val="-3.70370370370377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56-4CF4-ADEB-86A67165CB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LA!$A$2:$A$9</c:f>
              <c:strCache>
                <c:ptCount val="8"/>
                <c:pt idx="0">
                  <c:v>Cuba</c:v>
                </c:pt>
                <c:pt idx="1">
                  <c:v>Honduras</c:v>
                </c:pt>
                <c:pt idx="2">
                  <c:v>Guatemala</c:v>
                </c:pt>
                <c:pt idx="3">
                  <c:v>Nicaragua</c:v>
                </c:pt>
                <c:pt idx="4">
                  <c:v>Argentina</c:v>
                </c:pt>
                <c:pt idx="5">
                  <c:v>Mexico</c:v>
                </c:pt>
                <c:pt idx="6">
                  <c:v>Brasil</c:v>
                </c:pt>
                <c:pt idx="7">
                  <c:v>Colombia</c:v>
                </c:pt>
              </c:strCache>
            </c:strRef>
          </c:cat>
          <c:val>
            <c:numRef>
              <c:f>LA!$C$2:$C$9</c:f>
              <c:numCache>
                <c:formatCode>0.0%</c:formatCode>
                <c:ptCount val="8"/>
                <c:pt idx="1">
                  <c:v>0.27300000000000002</c:v>
                </c:pt>
                <c:pt idx="2">
                  <c:v>0.13200000000000001</c:v>
                </c:pt>
                <c:pt idx="3">
                  <c:v>0.158</c:v>
                </c:pt>
                <c:pt idx="4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56-4CF4-ADEB-86A67165C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0055280"/>
        <c:axId val="450056920"/>
        <c:axId val="0"/>
      </c:bar3DChart>
      <c:catAx>
        <c:axId val="45005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50056920"/>
        <c:crosses val="autoZero"/>
        <c:auto val="1"/>
        <c:lblAlgn val="ctr"/>
        <c:lblOffset val="100"/>
        <c:noMultiLvlLbl val="0"/>
      </c:catAx>
      <c:valAx>
        <c:axId val="45005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5005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s-SV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</a:t>
            </a:r>
            <a:r>
              <a:rPr lang="en-US" dirty="0" err="1"/>
              <a:t>países</a:t>
            </a:r>
            <a:r>
              <a:rPr lang="en-US" dirty="0"/>
              <a:t> (33 </a:t>
            </a:r>
            <a:r>
              <a:rPr lang="en-US" dirty="0" err="1"/>
              <a:t>países</a:t>
            </a:r>
            <a:r>
              <a:rPr lang="en-US" dirty="0"/>
              <a:t> ALC)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'DTG patent'!$C$1</c:f>
              <c:strCache>
                <c:ptCount val="1"/>
                <c:pt idx="0">
                  <c:v>% países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2-9147-B528-284F7762ABD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2-9147-B528-284F7762AB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'DTG patent'!$A$2:$B$3</c:f>
              <c:strCache>
                <c:ptCount val="2"/>
                <c:pt idx="0">
                  <c:v>no DTG/TLD patent</c:v>
                </c:pt>
                <c:pt idx="1">
                  <c:v>DTG/TLD patent filed or granted</c:v>
                </c:pt>
              </c:strCache>
            </c:strRef>
          </c:cat>
          <c:val>
            <c:numRef>
              <c:f>'DTG patent'!$C$2:$C$3</c:f>
              <c:numCache>
                <c:formatCode>0%</c:formatCode>
                <c:ptCount val="2"/>
                <c:pt idx="0">
                  <c:v>0.87878787878787878</c:v>
                </c:pt>
                <c:pt idx="1">
                  <c:v>0.12121212121212122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C2-9147-B528-284F7762A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s-S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8B2037-B197-4709-B667-26D80802B7F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B7AB5DCA-727C-4265-8F8F-8FC34114373C}">
      <dgm:prSet phldrT="[Texto]"/>
      <dgm:spPr/>
      <dgm:t>
        <a:bodyPr/>
        <a:lstStyle/>
        <a:p>
          <a:r>
            <a:rPr lang="es-SV" b="1" dirty="0"/>
            <a:t>Tomar papel y lápiz y en el transcurso del taller evaluar cada una de las estrategias que presentaremos</a:t>
          </a:r>
        </a:p>
      </dgm:t>
    </dgm:pt>
    <dgm:pt modelId="{CDE6AE5C-CA82-40E9-BDCF-1289405BD415}" type="parTrans" cxnId="{49361E1E-4918-432A-B59B-DDE85F87F348}">
      <dgm:prSet/>
      <dgm:spPr/>
      <dgm:t>
        <a:bodyPr/>
        <a:lstStyle/>
        <a:p>
          <a:endParaRPr lang="es-SV"/>
        </a:p>
      </dgm:t>
    </dgm:pt>
    <dgm:pt modelId="{47840FBC-6A7B-4C13-9F66-4F8187EDBD2D}" type="sibTrans" cxnId="{49361E1E-4918-432A-B59B-DDE85F87F348}">
      <dgm:prSet/>
      <dgm:spPr/>
      <dgm:t>
        <a:bodyPr/>
        <a:lstStyle/>
        <a:p>
          <a:endParaRPr lang="es-SV"/>
        </a:p>
      </dgm:t>
    </dgm:pt>
    <dgm:pt modelId="{58F3F042-52EB-43AB-A68B-24F192E20EB5}">
      <dgm:prSet phldrT="[Texto]"/>
      <dgm:spPr/>
      <dgm:t>
        <a:bodyPr/>
        <a:lstStyle/>
        <a:p>
          <a:r>
            <a:rPr lang="es-SV" b="1" dirty="0"/>
            <a:t>Evaluar de 1 al 5 cada una de ellas</a:t>
          </a:r>
        </a:p>
      </dgm:t>
    </dgm:pt>
    <dgm:pt modelId="{C4AE5485-3961-4A70-827F-53CC9B93E686}" type="parTrans" cxnId="{D99C4F44-DB40-422F-9B75-4EC6B93ACF12}">
      <dgm:prSet/>
      <dgm:spPr/>
      <dgm:t>
        <a:bodyPr/>
        <a:lstStyle/>
        <a:p>
          <a:endParaRPr lang="es-SV"/>
        </a:p>
      </dgm:t>
    </dgm:pt>
    <dgm:pt modelId="{1E2A1906-E192-4787-A9C5-9C52D059AAC1}" type="sibTrans" cxnId="{D99C4F44-DB40-422F-9B75-4EC6B93ACF12}">
      <dgm:prSet/>
      <dgm:spPr/>
      <dgm:t>
        <a:bodyPr/>
        <a:lstStyle/>
        <a:p>
          <a:endParaRPr lang="es-SV"/>
        </a:p>
      </dgm:t>
    </dgm:pt>
    <dgm:pt modelId="{C5C7819C-D447-42C6-94CE-5110AC3F037F}">
      <dgm:prSet phldrT="[Texto]"/>
      <dgm:spPr/>
      <dgm:t>
        <a:bodyPr/>
        <a:lstStyle/>
        <a:p>
          <a:r>
            <a:rPr lang="es-SV" b="1" dirty="0"/>
            <a:t>Al final del taller estaremos haciendo un proceso rápidos de la evaluación de cada uno de ustedes</a:t>
          </a:r>
        </a:p>
      </dgm:t>
    </dgm:pt>
    <dgm:pt modelId="{D4CFDBF0-A886-4FD4-8028-8B432C6D21A1}" type="parTrans" cxnId="{65E5E480-7FFF-4C34-97BF-76B2266D0656}">
      <dgm:prSet/>
      <dgm:spPr/>
      <dgm:t>
        <a:bodyPr/>
        <a:lstStyle/>
        <a:p>
          <a:endParaRPr lang="es-SV"/>
        </a:p>
      </dgm:t>
    </dgm:pt>
    <dgm:pt modelId="{7F9DC84E-4EF0-4AC3-A96E-E8236BD6FFB5}" type="sibTrans" cxnId="{65E5E480-7FFF-4C34-97BF-76B2266D0656}">
      <dgm:prSet/>
      <dgm:spPr/>
      <dgm:t>
        <a:bodyPr/>
        <a:lstStyle/>
        <a:p>
          <a:endParaRPr lang="es-SV"/>
        </a:p>
      </dgm:t>
    </dgm:pt>
    <dgm:pt modelId="{28B77801-A00D-401A-8DFA-B66279EB59D6}" type="pres">
      <dgm:prSet presAssocID="{0D8B2037-B197-4709-B667-26D80802B7F8}" presName="rootnode" presStyleCnt="0">
        <dgm:presLayoutVars>
          <dgm:chMax/>
          <dgm:chPref/>
          <dgm:dir/>
          <dgm:animLvl val="lvl"/>
        </dgm:presLayoutVars>
      </dgm:prSet>
      <dgm:spPr/>
    </dgm:pt>
    <dgm:pt modelId="{6FBE4B27-4FF7-438F-A45B-E71D767D7A57}" type="pres">
      <dgm:prSet presAssocID="{B7AB5DCA-727C-4265-8F8F-8FC34114373C}" presName="composite" presStyleCnt="0"/>
      <dgm:spPr/>
    </dgm:pt>
    <dgm:pt modelId="{92B66055-63C7-4E39-AA5F-624A3DB4B919}" type="pres">
      <dgm:prSet presAssocID="{B7AB5DCA-727C-4265-8F8F-8FC34114373C}" presName="LShape" presStyleLbl="alignNode1" presStyleIdx="0" presStyleCnt="5"/>
      <dgm:spPr/>
    </dgm:pt>
    <dgm:pt modelId="{573FAD29-B1CD-4A79-A1BF-D958DF2A12CE}" type="pres">
      <dgm:prSet presAssocID="{B7AB5DCA-727C-4265-8F8F-8FC34114373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9EBC117-255C-4C79-9288-86647F820425}" type="pres">
      <dgm:prSet presAssocID="{B7AB5DCA-727C-4265-8F8F-8FC34114373C}" presName="Triangle" presStyleLbl="alignNode1" presStyleIdx="1" presStyleCnt="5"/>
      <dgm:spPr/>
    </dgm:pt>
    <dgm:pt modelId="{E3C54D14-8F67-4D11-946A-17E8ABADFFFA}" type="pres">
      <dgm:prSet presAssocID="{47840FBC-6A7B-4C13-9F66-4F8187EDBD2D}" presName="sibTrans" presStyleCnt="0"/>
      <dgm:spPr/>
    </dgm:pt>
    <dgm:pt modelId="{734B1729-3429-42B6-99EB-754F8FF8D708}" type="pres">
      <dgm:prSet presAssocID="{47840FBC-6A7B-4C13-9F66-4F8187EDBD2D}" presName="space" presStyleCnt="0"/>
      <dgm:spPr/>
    </dgm:pt>
    <dgm:pt modelId="{C02A9B32-5065-4DEA-A84A-D36687B9765D}" type="pres">
      <dgm:prSet presAssocID="{58F3F042-52EB-43AB-A68B-24F192E20EB5}" presName="composite" presStyleCnt="0"/>
      <dgm:spPr/>
    </dgm:pt>
    <dgm:pt modelId="{6FB06789-348D-4D04-A081-0411A0971665}" type="pres">
      <dgm:prSet presAssocID="{58F3F042-52EB-43AB-A68B-24F192E20EB5}" presName="LShape" presStyleLbl="alignNode1" presStyleIdx="2" presStyleCnt="5"/>
      <dgm:spPr/>
    </dgm:pt>
    <dgm:pt modelId="{DBB6D1D1-862F-4845-957F-210746C10239}" type="pres">
      <dgm:prSet presAssocID="{58F3F042-52EB-43AB-A68B-24F192E20EB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820782D-3FBA-4875-B213-81FBC5E91CA9}" type="pres">
      <dgm:prSet presAssocID="{58F3F042-52EB-43AB-A68B-24F192E20EB5}" presName="Triangle" presStyleLbl="alignNode1" presStyleIdx="3" presStyleCnt="5"/>
      <dgm:spPr/>
    </dgm:pt>
    <dgm:pt modelId="{204AC251-056D-4050-AF74-2C64BAE50E7F}" type="pres">
      <dgm:prSet presAssocID="{1E2A1906-E192-4787-A9C5-9C52D059AAC1}" presName="sibTrans" presStyleCnt="0"/>
      <dgm:spPr/>
    </dgm:pt>
    <dgm:pt modelId="{29A805CA-449C-4709-89D2-1673E890F5DF}" type="pres">
      <dgm:prSet presAssocID="{1E2A1906-E192-4787-A9C5-9C52D059AAC1}" presName="space" presStyleCnt="0"/>
      <dgm:spPr/>
    </dgm:pt>
    <dgm:pt modelId="{FD467694-006D-466E-B9D9-E2A57CA34D40}" type="pres">
      <dgm:prSet presAssocID="{C5C7819C-D447-42C6-94CE-5110AC3F037F}" presName="composite" presStyleCnt="0"/>
      <dgm:spPr/>
    </dgm:pt>
    <dgm:pt modelId="{9E750873-B8CE-45AD-B89E-57D08AEBDC44}" type="pres">
      <dgm:prSet presAssocID="{C5C7819C-D447-42C6-94CE-5110AC3F037F}" presName="LShape" presStyleLbl="alignNode1" presStyleIdx="4" presStyleCnt="5"/>
      <dgm:spPr/>
    </dgm:pt>
    <dgm:pt modelId="{98FEBED9-CED5-41E1-9EAB-E9D474C0B840}" type="pres">
      <dgm:prSet presAssocID="{C5C7819C-D447-42C6-94CE-5110AC3F037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7CF8904-8CF0-473A-A5A8-C254084F6997}" type="presOf" srcId="{0D8B2037-B197-4709-B667-26D80802B7F8}" destId="{28B77801-A00D-401A-8DFA-B66279EB59D6}" srcOrd="0" destOrd="0" presId="urn:microsoft.com/office/officeart/2009/3/layout/StepUpProcess"/>
    <dgm:cxn modelId="{49361E1E-4918-432A-B59B-DDE85F87F348}" srcId="{0D8B2037-B197-4709-B667-26D80802B7F8}" destId="{B7AB5DCA-727C-4265-8F8F-8FC34114373C}" srcOrd="0" destOrd="0" parTransId="{CDE6AE5C-CA82-40E9-BDCF-1289405BD415}" sibTransId="{47840FBC-6A7B-4C13-9F66-4F8187EDBD2D}"/>
    <dgm:cxn modelId="{D99C4F44-DB40-422F-9B75-4EC6B93ACF12}" srcId="{0D8B2037-B197-4709-B667-26D80802B7F8}" destId="{58F3F042-52EB-43AB-A68B-24F192E20EB5}" srcOrd="1" destOrd="0" parTransId="{C4AE5485-3961-4A70-827F-53CC9B93E686}" sibTransId="{1E2A1906-E192-4787-A9C5-9C52D059AAC1}"/>
    <dgm:cxn modelId="{D2FBAA44-110F-4109-A702-F8F90B8CAB7B}" type="presOf" srcId="{C5C7819C-D447-42C6-94CE-5110AC3F037F}" destId="{98FEBED9-CED5-41E1-9EAB-E9D474C0B840}" srcOrd="0" destOrd="0" presId="urn:microsoft.com/office/officeart/2009/3/layout/StepUpProcess"/>
    <dgm:cxn modelId="{40A9F675-504A-4DF4-B60F-BD0BAEA3F7EF}" type="presOf" srcId="{B7AB5DCA-727C-4265-8F8F-8FC34114373C}" destId="{573FAD29-B1CD-4A79-A1BF-D958DF2A12CE}" srcOrd="0" destOrd="0" presId="urn:microsoft.com/office/officeart/2009/3/layout/StepUpProcess"/>
    <dgm:cxn modelId="{65E5E480-7FFF-4C34-97BF-76B2266D0656}" srcId="{0D8B2037-B197-4709-B667-26D80802B7F8}" destId="{C5C7819C-D447-42C6-94CE-5110AC3F037F}" srcOrd="2" destOrd="0" parTransId="{D4CFDBF0-A886-4FD4-8028-8B432C6D21A1}" sibTransId="{7F9DC84E-4EF0-4AC3-A96E-E8236BD6FFB5}"/>
    <dgm:cxn modelId="{137315F3-8073-47F8-B46E-980367799EE3}" type="presOf" srcId="{58F3F042-52EB-43AB-A68B-24F192E20EB5}" destId="{DBB6D1D1-862F-4845-957F-210746C10239}" srcOrd="0" destOrd="0" presId="urn:microsoft.com/office/officeart/2009/3/layout/StepUpProcess"/>
    <dgm:cxn modelId="{BE76B28E-1CF7-44C3-A45F-C528C00C04CC}" type="presParOf" srcId="{28B77801-A00D-401A-8DFA-B66279EB59D6}" destId="{6FBE4B27-4FF7-438F-A45B-E71D767D7A57}" srcOrd="0" destOrd="0" presId="urn:microsoft.com/office/officeart/2009/3/layout/StepUpProcess"/>
    <dgm:cxn modelId="{5141EE98-A65F-4D90-A0FC-4727F65D8C98}" type="presParOf" srcId="{6FBE4B27-4FF7-438F-A45B-E71D767D7A57}" destId="{92B66055-63C7-4E39-AA5F-624A3DB4B919}" srcOrd="0" destOrd="0" presId="urn:microsoft.com/office/officeart/2009/3/layout/StepUpProcess"/>
    <dgm:cxn modelId="{8DE11985-1D69-4933-BF1B-56DAB0BB39C8}" type="presParOf" srcId="{6FBE4B27-4FF7-438F-A45B-E71D767D7A57}" destId="{573FAD29-B1CD-4A79-A1BF-D958DF2A12CE}" srcOrd="1" destOrd="0" presId="urn:microsoft.com/office/officeart/2009/3/layout/StepUpProcess"/>
    <dgm:cxn modelId="{61A61CCA-D039-4B48-8357-93686A926673}" type="presParOf" srcId="{6FBE4B27-4FF7-438F-A45B-E71D767D7A57}" destId="{09EBC117-255C-4C79-9288-86647F820425}" srcOrd="2" destOrd="0" presId="urn:microsoft.com/office/officeart/2009/3/layout/StepUpProcess"/>
    <dgm:cxn modelId="{CEE3CACE-150C-4BB7-9F04-1FCD12E451ED}" type="presParOf" srcId="{28B77801-A00D-401A-8DFA-B66279EB59D6}" destId="{E3C54D14-8F67-4D11-946A-17E8ABADFFFA}" srcOrd="1" destOrd="0" presId="urn:microsoft.com/office/officeart/2009/3/layout/StepUpProcess"/>
    <dgm:cxn modelId="{C912340F-425D-45E8-B960-DAD03CF9AAE3}" type="presParOf" srcId="{E3C54D14-8F67-4D11-946A-17E8ABADFFFA}" destId="{734B1729-3429-42B6-99EB-754F8FF8D708}" srcOrd="0" destOrd="0" presId="urn:microsoft.com/office/officeart/2009/3/layout/StepUpProcess"/>
    <dgm:cxn modelId="{6DE9D68E-B171-487C-8D0C-A7D86D978058}" type="presParOf" srcId="{28B77801-A00D-401A-8DFA-B66279EB59D6}" destId="{C02A9B32-5065-4DEA-A84A-D36687B9765D}" srcOrd="2" destOrd="0" presId="urn:microsoft.com/office/officeart/2009/3/layout/StepUpProcess"/>
    <dgm:cxn modelId="{02DA6E36-88C6-4BD4-B7F4-2E1F2355216F}" type="presParOf" srcId="{C02A9B32-5065-4DEA-A84A-D36687B9765D}" destId="{6FB06789-348D-4D04-A081-0411A0971665}" srcOrd="0" destOrd="0" presId="urn:microsoft.com/office/officeart/2009/3/layout/StepUpProcess"/>
    <dgm:cxn modelId="{E25EAAD0-EA3C-4D08-9939-976E1288303C}" type="presParOf" srcId="{C02A9B32-5065-4DEA-A84A-D36687B9765D}" destId="{DBB6D1D1-862F-4845-957F-210746C10239}" srcOrd="1" destOrd="0" presId="urn:microsoft.com/office/officeart/2009/3/layout/StepUpProcess"/>
    <dgm:cxn modelId="{24CF1B13-17EB-4A2E-B82D-4E6E63B54B7D}" type="presParOf" srcId="{C02A9B32-5065-4DEA-A84A-D36687B9765D}" destId="{C820782D-3FBA-4875-B213-81FBC5E91CA9}" srcOrd="2" destOrd="0" presId="urn:microsoft.com/office/officeart/2009/3/layout/StepUpProcess"/>
    <dgm:cxn modelId="{B59B7316-1A8E-4AFB-BE54-F2DFBFFFEDBC}" type="presParOf" srcId="{28B77801-A00D-401A-8DFA-B66279EB59D6}" destId="{204AC251-056D-4050-AF74-2C64BAE50E7F}" srcOrd="3" destOrd="0" presId="urn:microsoft.com/office/officeart/2009/3/layout/StepUpProcess"/>
    <dgm:cxn modelId="{3228E444-8FA5-4F5B-9865-D26900014918}" type="presParOf" srcId="{204AC251-056D-4050-AF74-2C64BAE50E7F}" destId="{29A805CA-449C-4709-89D2-1673E890F5DF}" srcOrd="0" destOrd="0" presId="urn:microsoft.com/office/officeart/2009/3/layout/StepUpProcess"/>
    <dgm:cxn modelId="{F7F08E5D-9D36-417B-92EC-0CAB453D846A}" type="presParOf" srcId="{28B77801-A00D-401A-8DFA-B66279EB59D6}" destId="{FD467694-006D-466E-B9D9-E2A57CA34D40}" srcOrd="4" destOrd="0" presId="urn:microsoft.com/office/officeart/2009/3/layout/StepUpProcess"/>
    <dgm:cxn modelId="{F80B6C88-15CE-4A00-97F2-FCA52EE0CD15}" type="presParOf" srcId="{FD467694-006D-466E-B9D9-E2A57CA34D40}" destId="{9E750873-B8CE-45AD-B89E-57D08AEBDC44}" srcOrd="0" destOrd="0" presId="urn:microsoft.com/office/officeart/2009/3/layout/StepUpProcess"/>
    <dgm:cxn modelId="{62DE7357-D1AC-4362-98AE-E5720A9C240F}" type="presParOf" srcId="{FD467694-006D-466E-B9D9-E2A57CA34D40}" destId="{98FEBED9-CED5-41E1-9EAB-E9D474C0B84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90F9D7-20DB-4D55-BB55-F6A511503667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SV"/>
        </a:p>
      </dgm:t>
    </dgm:pt>
    <dgm:pt modelId="{FE6AC8E1-B02C-494C-9D04-65C81C223E1B}">
      <dgm:prSet phldrT="[Texto]"/>
      <dgm:spPr/>
      <dgm:t>
        <a:bodyPr/>
        <a:lstStyle/>
        <a:p>
          <a:r>
            <a:rPr lang="es-MX" b="1" i="0" dirty="0">
              <a:solidFill>
                <a:schemeClr val="tx1"/>
              </a:solidFill>
            </a:rPr>
            <a:t>1. Ampliar el acceso equitativo a servicios de salud, integrales, de calidad, centrados en las personas y las comunidades</a:t>
          </a:r>
          <a:endParaRPr lang="es-SV" b="1" dirty="0">
            <a:solidFill>
              <a:schemeClr val="tx1"/>
            </a:solidFill>
          </a:endParaRPr>
        </a:p>
      </dgm:t>
    </dgm:pt>
    <dgm:pt modelId="{E016E5AF-F20D-4D8E-AB81-67AD9BD20D52}" type="parTrans" cxnId="{5962AF03-5EF4-408F-8CD2-C3913DD9CAE5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0D001DFA-798B-43A9-951E-A9A64CBB0488}" type="sibTrans" cxnId="{5962AF03-5EF4-408F-8CD2-C3913DD9CAE5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5BE5C52A-8C50-486F-A5F9-E232D5452771}">
      <dgm:prSet phldrT="[Texto]"/>
      <dgm:spPr/>
      <dgm:t>
        <a:bodyPr/>
        <a:lstStyle/>
        <a:p>
          <a:r>
            <a:rPr lang="es-MX" b="1" i="0" dirty="0">
              <a:solidFill>
                <a:schemeClr val="tx1"/>
              </a:solidFill>
            </a:rPr>
            <a:t>2. Fortalecer la rectoría y la gobernanza en el camino hacia la cobertura universal de salud</a:t>
          </a:r>
          <a:endParaRPr lang="es-SV" b="1" dirty="0">
            <a:solidFill>
              <a:schemeClr val="tx1"/>
            </a:solidFill>
          </a:endParaRPr>
        </a:p>
      </dgm:t>
    </dgm:pt>
    <dgm:pt modelId="{7A66753B-FDA1-4F1E-A7AA-B594A18D7CE2}" type="parTrans" cxnId="{24CABCB4-85EE-4BCB-BCC3-1A16DAD8D676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DCD237D5-AF46-4F0D-9542-79A69FE220F7}" type="sibTrans" cxnId="{24CABCB4-85EE-4BCB-BCC3-1A16DAD8D676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5C090573-7827-4100-9FB8-17A9580ADF94}">
      <dgm:prSet phldrT="[Texto]"/>
      <dgm:spPr/>
      <dgm:t>
        <a:bodyPr/>
        <a:lstStyle/>
        <a:p>
          <a:r>
            <a:rPr lang="es-MX" b="1" i="0" dirty="0">
              <a:solidFill>
                <a:schemeClr val="tx1"/>
              </a:solidFill>
            </a:rPr>
            <a:t>3. Aumentar y mejorar el financiamiento, con equidad y eficiencia, y avanzar hacia la eliminación del pago directo que se convierte en barrera para el acceso en el momento de la prestación de servicios</a:t>
          </a:r>
          <a:endParaRPr lang="es-SV" b="1" dirty="0">
            <a:solidFill>
              <a:schemeClr val="tx1"/>
            </a:solidFill>
          </a:endParaRPr>
        </a:p>
      </dgm:t>
    </dgm:pt>
    <dgm:pt modelId="{0BA9269C-8111-431C-BEDC-C8B11D46BF0F}" type="parTrans" cxnId="{F551B81E-BA87-4608-A7E7-DBC957A5F407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CD32EB5E-E657-4B99-8AB7-3179A78CF4B7}" type="sibTrans" cxnId="{F551B81E-BA87-4608-A7E7-DBC957A5F407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450AE515-7FC6-42D0-8744-651956B325D2}">
      <dgm:prSet phldrT="[Texto]"/>
      <dgm:spPr/>
      <dgm:t>
        <a:bodyPr/>
        <a:lstStyle/>
        <a:p>
          <a:r>
            <a:rPr lang="es-MX" b="1" i="0" dirty="0">
              <a:solidFill>
                <a:schemeClr val="tx1"/>
              </a:solidFill>
            </a:rPr>
            <a:t>4. Fortalecer la acción intersectorial para abordar los determinantes sociales de la salud</a:t>
          </a:r>
          <a:endParaRPr lang="es-SV" b="1" dirty="0">
            <a:solidFill>
              <a:schemeClr val="tx1"/>
            </a:solidFill>
          </a:endParaRPr>
        </a:p>
      </dgm:t>
    </dgm:pt>
    <dgm:pt modelId="{91001F4E-6AF9-41D7-9EC4-FBA5EE336EB6}" type="parTrans" cxnId="{916C3E92-D6DE-4D29-BC50-FF8EC30B129A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875A601B-4BA7-447B-B932-E6AE95501BCE}" type="sibTrans" cxnId="{916C3E92-D6DE-4D29-BC50-FF8EC30B129A}">
      <dgm:prSet/>
      <dgm:spPr/>
      <dgm:t>
        <a:bodyPr/>
        <a:lstStyle/>
        <a:p>
          <a:endParaRPr lang="es-SV" b="1">
            <a:solidFill>
              <a:schemeClr val="tx1"/>
            </a:solidFill>
          </a:endParaRPr>
        </a:p>
      </dgm:t>
    </dgm:pt>
    <dgm:pt modelId="{D28F4DDC-1639-496E-9DF1-CFB2ECB1C287}" type="pres">
      <dgm:prSet presAssocID="{EF90F9D7-20DB-4D55-BB55-F6A511503667}" presName="diagram" presStyleCnt="0">
        <dgm:presLayoutVars>
          <dgm:dir/>
          <dgm:resizeHandles val="exact"/>
        </dgm:presLayoutVars>
      </dgm:prSet>
      <dgm:spPr/>
    </dgm:pt>
    <dgm:pt modelId="{1942D554-A92F-46CC-98E4-C1BCE54B5A77}" type="pres">
      <dgm:prSet presAssocID="{FE6AC8E1-B02C-494C-9D04-65C81C223E1B}" presName="node" presStyleLbl="node1" presStyleIdx="0" presStyleCnt="4">
        <dgm:presLayoutVars>
          <dgm:bulletEnabled val="1"/>
        </dgm:presLayoutVars>
      </dgm:prSet>
      <dgm:spPr/>
    </dgm:pt>
    <dgm:pt modelId="{386F4454-666C-4D6F-B15D-DD44CFBA456A}" type="pres">
      <dgm:prSet presAssocID="{0D001DFA-798B-43A9-951E-A9A64CBB0488}" presName="sibTrans" presStyleCnt="0"/>
      <dgm:spPr/>
    </dgm:pt>
    <dgm:pt modelId="{2554A375-9431-4644-AF24-7B98B4D96D1F}" type="pres">
      <dgm:prSet presAssocID="{5BE5C52A-8C50-486F-A5F9-E232D5452771}" presName="node" presStyleLbl="node1" presStyleIdx="1" presStyleCnt="4">
        <dgm:presLayoutVars>
          <dgm:bulletEnabled val="1"/>
        </dgm:presLayoutVars>
      </dgm:prSet>
      <dgm:spPr/>
    </dgm:pt>
    <dgm:pt modelId="{D2A51BD0-2D69-4E27-A174-48F8C05BFAE8}" type="pres">
      <dgm:prSet presAssocID="{DCD237D5-AF46-4F0D-9542-79A69FE220F7}" presName="sibTrans" presStyleCnt="0"/>
      <dgm:spPr/>
    </dgm:pt>
    <dgm:pt modelId="{FA6AD8B9-A584-425D-9E12-7995B79E9979}" type="pres">
      <dgm:prSet presAssocID="{5C090573-7827-4100-9FB8-17A9580ADF94}" presName="node" presStyleLbl="node1" presStyleIdx="2" presStyleCnt="4">
        <dgm:presLayoutVars>
          <dgm:bulletEnabled val="1"/>
        </dgm:presLayoutVars>
      </dgm:prSet>
      <dgm:spPr/>
    </dgm:pt>
    <dgm:pt modelId="{05248787-8943-4EBF-8F45-1B0785A29F34}" type="pres">
      <dgm:prSet presAssocID="{CD32EB5E-E657-4B99-8AB7-3179A78CF4B7}" presName="sibTrans" presStyleCnt="0"/>
      <dgm:spPr/>
    </dgm:pt>
    <dgm:pt modelId="{8B128305-71AB-476B-B256-3F109B116CBC}" type="pres">
      <dgm:prSet presAssocID="{450AE515-7FC6-42D0-8744-651956B325D2}" presName="node" presStyleLbl="node1" presStyleIdx="3" presStyleCnt="4">
        <dgm:presLayoutVars>
          <dgm:bulletEnabled val="1"/>
        </dgm:presLayoutVars>
      </dgm:prSet>
      <dgm:spPr/>
    </dgm:pt>
  </dgm:ptLst>
  <dgm:cxnLst>
    <dgm:cxn modelId="{5962AF03-5EF4-408F-8CD2-C3913DD9CAE5}" srcId="{EF90F9D7-20DB-4D55-BB55-F6A511503667}" destId="{FE6AC8E1-B02C-494C-9D04-65C81C223E1B}" srcOrd="0" destOrd="0" parTransId="{E016E5AF-F20D-4D8E-AB81-67AD9BD20D52}" sibTransId="{0D001DFA-798B-43A9-951E-A9A64CBB0488}"/>
    <dgm:cxn modelId="{F551B81E-BA87-4608-A7E7-DBC957A5F407}" srcId="{EF90F9D7-20DB-4D55-BB55-F6A511503667}" destId="{5C090573-7827-4100-9FB8-17A9580ADF94}" srcOrd="2" destOrd="0" parTransId="{0BA9269C-8111-431C-BEDC-C8B11D46BF0F}" sibTransId="{CD32EB5E-E657-4B99-8AB7-3179A78CF4B7}"/>
    <dgm:cxn modelId="{D270924A-AC26-4682-98DA-59D65A15CDC2}" type="presOf" srcId="{450AE515-7FC6-42D0-8744-651956B325D2}" destId="{8B128305-71AB-476B-B256-3F109B116CBC}" srcOrd="0" destOrd="0" presId="urn:microsoft.com/office/officeart/2005/8/layout/default"/>
    <dgm:cxn modelId="{916C3E92-D6DE-4D29-BC50-FF8EC30B129A}" srcId="{EF90F9D7-20DB-4D55-BB55-F6A511503667}" destId="{450AE515-7FC6-42D0-8744-651956B325D2}" srcOrd="3" destOrd="0" parTransId="{91001F4E-6AF9-41D7-9EC4-FBA5EE336EB6}" sibTransId="{875A601B-4BA7-447B-B932-E6AE95501BCE}"/>
    <dgm:cxn modelId="{27C75C9B-917B-412D-BC7C-3EA385CA864B}" type="presOf" srcId="{5BE5C52A-8C50-486F-A5F9-E232D5452771}" destId="{2554A375-9431-4644-AF24-7B98B4D96D1F}" srcOrd="0" destOrd="0" presId="urn:microsoft.com/office/officeart/2005/8/layout/default"/>
    <dgm:cxn modelId="{4DEF6B9D-98B6-4DC7-8863-E3BC6D296684}" type="presOf" srcId="{FE6AC8E1-B02C-494C-9D04-65C81C223E1B}" destId="{1942D554-A92F-46CC-98E4-C1BCE54B5A77}" srcOrd="0" destOrd="0" presId="urn:microsoft.com/office/officeart/2005/8/layout/default"/>
    <dgm:cxn modelId="{24CABCB4-85EE-4BCB-BCC3-1A16DAD8D676}" srcId="{EF90F9D7-20DB-4D55-BB55-F6A511503667}" destId="{5BE5C52A-8C50-486F-A5F9-E232D5452771}" srcOrd="1" destOrd="0" parTransId="{7A66753B-FDA1-4F1E-A7AA-B594A18D7CE2}" sibTransId="{DCD237D5-AF46-4F0D-9542-79A69FE220F7}"/>
    <dgm:cxn modelId="{CC34FCBD-E465-464F-AAFB-246BA775DB4C}" type="presOf" srcId="{EF90F9D7-20DB-4D55-BB55-F6A511503667}" destId="{D28F4DDC-1639-496E-9DF1-CFB2ECB1C287}" srcOrd="0" destOrd="0" presId="urn:microsoft.com/office/officeart/2005/8/layout/default"/>
    <dgm:cxn modelId="{E9AC43FB-B1F8-4EDC-AAB5-ADB2657000F8}" type="presOf" srcId="{5C090573-7827-4100-9FB8-17A9580ADF94}" destId="{FA6AD8B9-A584-425D-9E12-7995B79E9979}" srcOrd="0" destOrd="0" presId="urn:microsoft.com/office/officeart/2005/8/layout/default"/>
    <dgm:cxn modelId="{3832417A-412F-4303-ABDD-60E764B67624}" type="presParOf" srcId="{D28F4DDC-1639-496E-9DF1-CFB2ECB1C287}" destId="{1942D554-A92F-46CC-98E4-C1BCE54B5A77}" srcOrd="0" destOrd="0" presId="urn:microsoft.com/office/officeart/2005/8/layout/default"/>
    <dgm:cxn modelId="{5DFFC9D4-87BA-494B-A053-E71DE6DEE64D}" type="presParOf" srcId="{D28F4DDC-1639-496E-9DF1-CFB2ECB1C287}" destId="{386F4454-666C-4D6F-B15D-DD44CFBA456A}" srcOrd="1" destOrd="0" presId="urn:microsoft.com/office/officeart/2005/8/layout/default"/>
    <dgm:cxn modelId="{73CE795A-1C41-4259-861F-E5979035FEF6}" type="presParOf" srcId="{D28F4DDC-1639-496E-9DF1-CFB2ECB1C287}" destId="{2554A375-9431-4644-AF24-7B98B4D96D1F}" srcOrd="2" destOrd="0" presId="urn:microsoft.com/office/officeart/2005/8/layout/default"/>
    <dgm:cxn modelId="{A7A2BB28-DDCA-4CAB-8031-441BB0ADBA68}" type="presParOf" srcId="{D28F4DDC-1639-496E-9DF1-CFB2ECB1C287}" destId="{D2A51BD0-2D69-4E27-A174-48F8C05BFAE8}" srcOrd="3" destOrd="0" presId="urn:microsoft.com/office/officeart/2005/8/layout/default"/>
    <dgm:cxn modelId="{4A198BE0-F7FD-4EF0-B028-66EEEF09DC79}" type="presParOf" srcId="{D28F4DDC-1639-496E-9DF1-CFB2ECB1C287}" destId="{FA6AD8B9-A584-425D-9E12-7995B79E9979}" srcOrd="4" destOrd="0" presId="urn:microsoft.com/office/officeart/2005/8/layout/default"/>
    <dgm:cxn modelId="{A99AE708-EADF-46F4-8AB2-A6E03940BD52}" type="presParOf" srcId="{D28F4DDC-1639-496E-9DF1-CFB2ECB1C287}" destId="{05248787-8943-4EBF-8F45-1B0785A29F34}" srcOrd="5" destOrd="0" presId="urn:microsoft.com/office/officeart/2005/8/layout/default"/>
    <dgm:cxn modelId="{0AE0D304-7876-470A-B3BB-0B46051717CD}" type="presParOf" srcId="{D28F4DDC-1639-496E-9DF1-CFB2ECB1C287}" destId="{8B128305-71AB-476B-B256-3F109B116CB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0129E2-1A13-4645-A0D9-EEABF65A0E59}" type="doc">
      <dgm:prSet loTypeId="urn:microsoft.com/office/officeart/2005/8/layout/radial1" loCatId="cycle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s-SV"/>
        </a:p>
      </dgm:t>
    </dgm:pt>
    <dgm:pt modelId="{F0448744-FECF-4FEF-8807-B23FAEC351D1}">
      <dgm:prSet phldrT="[Texto]" custT="1"/>
      <dgm:spPr>
        <a:solidFill>
          <a:schemeClr val="tx2"/>
        </a:solidFill>
      </dgm:spPr>
      <dgm:t>
        <a:bodyPr/>
        <a:lstStyle/>
        <a:p>
          <a:r>
            <a:rPr lang="es-SV" sz="2000" b="1" dirty="0"/>
            <a:t>Gobernanza nacional de 2030</a:t>
          </a:r>
        </a:p>
      </dgm:t>
    </dgm:pt>
    <dgm:pt modelId="{95B03EF1-7497-4EEA-9ED6-CE5955568F8A}" type="parTrans" cxnId="{49A59FA0-4EC6-4AC3-874D-AFC06F18E474}">
      <dgm:prSet/>
      <dgm:spPr/>
      <dgm:t>
        <a:bodyPr/>
        <a:lstStyle/>
        <a:p>
          <a:endParaRPr lang="es-SV" b="1"/>
        </a:p>
      </dgm:t>
    </dgm:pt>
    <dgm:pt modelId="{98B2B282-6875-42B4-B1DC-FCE15F5BD1DC}" type="sibTrans" cxnId="{49A59FA0-4EC6-4AC3-874D-AFC06F18E474}">
      <dgm:prSet/>
      <dgm:spPr/>
      <dgm:t>
        <a:bodyPr/>
        <a:lstStyle/>
        <a:p>
          <a:endParaRPr lang="es-SV" b="1"/>
        </a:p>
      </dgm:t>
    </dgm:pt>
    <dgm:pt modelId="{21004803-97BA-442D-9D03-AEBE842AEA68}">
      <dgm:prSet phldrT="[Texto]" custT="1"/>
      <dgm:spPr>
        <a:solidFill>
          <a:srgbClr val="C00000"/>
        </a:solidFill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Gobierno</a:t>
          </a:r>
        </a:p>
      </dgm:t>
    </dgm:pt>
    <dgm:pt modelId="{9A4D648F-41F5-411F-BE81-7EF6AD90140A}" type="parTrans" cxnId="{59B8BDCC-0378-408D-818F-DF32F514A32E}">
      <dgm:prSet/>
      <dgm:spPr/>
      <dgm:t>
        <a:bodyPr/>
        <a:lstStyle/>
        <a:p>
          <a:endParaRPr lang="es-SV" b="1"/>
        </a:p>
      </dgm:t>
    </dgm:pt>
    <dgm:pt modelId="{2A0CA4DC-0D45-4488-AAF8-607E02D2C841}" type="sibTrans" cxnId="{59B8BDCC-0378-408D-818F-DF32F514A32E}">
      <dgm:prSet/>
      <dgm:spPr/>
      <dgm:t>
        <a:bodyPr/>
        <a:lstStyle/>
        <a:p>
          <a:endParaRPr lang="es-SV" b="1"/>
        </a:p>
      </dgm:t>
    </dgm:pt>
    <dgm:pt modelId="{9720CC82-B439-42BD-A286-15C9F19ED15A}">
      <dgm:prSet phldrT="[Texto]" custT="1"/>
      <dgm:spPr>
        <a:solidFill>
          <a:srgbClr val="00B050"/>
        </a:solidFill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Socios para el Desarrollo</a:t>
          </a:r>
        </a:p>
      </dgm:t>
    </dgm:pt>
    <dgm:pt modelId="{0AA12A8B-41F3-43DB-9412-52170DBEF899}" type="parTrans" cxnId="{761BA136-A12E-4C27-BC4A-E9AF32F14893}">
      <dgm:prSet/>
      <dgm:spPr/>
      <dgm:t>
        <a:bodyPr/>
        <a:lstStyle/>
        <a:p>
          <a:endParaRPr lang="es-SV" b="1"/>
        </a:p>
      </dgm:t>
    </dgm:pt>
    <dgm:pt modelId="{F18D18CB-961F-4B45-A12B-F8471C13FE3A}" type="sibTrans" cxnId="{761BA136-A12E-4C27-BC4A-E9AF32F14893}">
      <dgm:prSet/>
      <dgm:spPr/>
      <dgm:t>
        <a:bodyPr/>
        <a:lstStyle/>
        <a:p>
          <a:endParaRPr lang="es-SV" b="1"/>
        </a:p>
      </dgm:t>
    </dgm:pt>
    <dgm:pt modelId="{4D3EB635-144D-4C19-BEA2-EE63E12E6997}">
      <dgm:prSet phldrT="[Texto]" custT="1"/>
      <dgm:spPr>
        <a:solidFill>
          <a:srgbClr val="002060"/>
        </a:solidFill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Sector Privado</a:t>
          </a:r>
        </a:p>
      </dgm:t>
    </dgm:pt>
    <dgm:pt modelId="{599FAD15-6792-43B9-ACBE-423E2A9BA5C2}" type="parTrans" cxnId="{450853DF-0EC5-447F-9CAF-E36B20E49483}">
      <dgm:prSet/>
      <dgm:spPr/>
      <dgm:t>
        <a:bodyPr/>
        <a:lstStyle/>
        <a:p>
          <a:endParaRPr lang="es-SV" b="1"/>
        </a:p>
      </dgm:t>
    </dgm:pt>
    <dgm:pt modelId="{3575BAAD-71E8-4BD5-AC0B-8D093539FF3E}" type="sibTrans" cxnId="{450853DF-0EC5-447F-9CAF-E36B20E49483}">
      <dgm:prSet/>
      <dgm:spPr/>
      <dgm:t>
        <a:bodyPr/>
        <a:lstStyle/>
        <a:p>
          <a:endParaRPr lang="es-SV" b="1"/>
        </a:p>
      </dgm:t>
    </dgm:pt>
    <dgm:pt modelId="{A7C3DFF0-2FE7-4B41-8CF0-4484A202EE9E}">
      <dgm:prSet phldrT="[Texto]" custT="1"/>
      <dgm:spPr>
        <a:solidFill>
          <a:schemeClr val="accent6">
            <a:lumMod val="75000"/>
          </a:schemeClr>
        </a:solidFill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Asamblea Legislativa</a:t>
          </a:r>
        </a:p>
      </dgm:t>
    </dgm:pt>
    <dgm:pt modelId="{8E094F3D-72F7-4E97-B469-990CC75F0ED8}" type="parTrans" cxnId="{914EFA2B-26D2-4C99-A271-F9245C45CBEA}">
      <dgm:prSet/>
      <dgm:spPr/>
      <dgm:t>
        <a:bodyPr/>
        <a:lstStyle/>
        <a:p>
          <a:endParaRPr lang="es-SV" b="1"/>
        </a:p>
      </dgm:t>
    </dgm:pt>
    <dgm:pt modelId="{41C1140D-7636-48B9-80A2-6D3CD25EC223}" type="sibTrans" cxnId="{914EFA2B-26D2-4C99-A271-F9245C45CBEA}">
      <dgm:prSet/>
      <dgm:spPr/>
      <dgm:t>
        <a:bodyPr/>
        <a:lstStyle/>
        <a:p>
          <a:endParaRPr lang="es-SV" b="1"/>
        </a:p>
      </dgm:t>
    </dgm:pt>
    <dgm:pt modelId="{CA3926B7-8379-4009-843D-3B0336CAF71A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700" b="1" dirty="0">
              <a:latin typeface="+mn-lt"/>
              <a:cs typeface="Lao UI" pitchFamily="34" charset="0"/>
            </a:rPr>
            <a:t>Sociedad</a:t>
          </a:r>
          <a:r>
            <a:rPr lang="es-ES" sz="1700" b="1" baseline="0" dirty="0">
              <a:latin typeface="+mn-lt"/>
              <a:cs typeface="Lao UI" pitchFamily="34" charset="0"/>
            </a:rPr>
            <a:t> civil</a:t>
          </a:r>
          <a:endParaRPr lang="es-ES" sz="1700" b="1" dirty="0">
            <a:latin typeface="+mn-lt"/>
            <a:cs typeface="Lao UI" pitchFamily="34" charset="0"/>
          </a:endParaRPr>
        </a:p>
      </dgm:t>
    </dgm:pt>
    <dgm:pt modelId="{2DAB2AEB-2A08-4666-8F2D-7D4691DDE936}" type="parTrans" cxnId="{B03B8D5A-DFBC-4C8B-98F4-08B972950001}">
      <dgm:prSet/>
      <dgm:spPr/>
      <dgm:t>
        <a:bodyPr/>
        <a:lstStyle/>
        <a:p>
          <a:endParaRPr lang="es-SV" b="1"/>
        </a:p>
      </dgm:t>
    </dgm:pt>
    <dgm:pt modelId="{D24F9A0A-9722-486E-8CE0-6F79E06223D7}" type="sibTrans" cxnId="{B03B8D5A-DFBC-4C8B-98F4-08B972950001}">
      <dgm:prSet/>
      <dgm:spPr/>
      <dgm:t>
        <a:bodyPr/>
        <a:lstStyle/>
        <a:p>
          <a:endParaRPr lang="es-SV" b="1"/>
        </a:p>
      </dgm:t>
    </dgm:pt>
    <dgm:pt modelId="{B7FC7329-52AF-4DCA-91DD-53D3630CC42E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1700" b="1" dirty="0">
              <a:latin typeface="+mn-lt"/>
              <a:cs typeface="Lao UI" pitchFamily="34" charset="0"/>
            </a:rPr>
            <a:t>Gobiernos</a:t>
          </a:r>
          <a:r>
            <a:rPr lang="es-ES" sz="1700" b="1" baseline="0" dirty="0">
              <a:latin typeface="+mn-lt"/>
              <a:cs typeface="Lao UI" pitchFamily="34" charset="0"/>
            </a:rPr>
            <a:t> locales y territorios</a:t>
          </a:r>
          <a:endParaRPr lang="es-ES" sz="1700" b="1" dirty="0">
            <a:latin typeface="+mn-lt"/>
            <a:cs typeface="Lao UI" pitchFamily="34" charset="0"/>
          </a:endParaRPr>
        </a:p>
      </dgm:t>
    </dgm:pt>
    <dgm:pt modelId="{1281B1C1-9470-4618-BA4C-DDBD0233C66A}" type="parTrans" cxnId="{A80A7F8F-1BBE-4149-BAA4-1CE751C048D7}">
      <dgm:prSet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1500" b="1" kern="120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0A70B9AF-7CEB-4BE0-9C00-11D34DD18A64}" type="sibTrans" cxnId="{A80A7F8F-1BBE-4149-BAA4-1CE751C048D7}">
      <dgm:prSet/>
      <dgm:spPr/>
      <dgm:t>
        <a:bodyPr/>
        <a:lstStyle/>
        <a:p>
          <a:endParaRPr lang="es-SV" b="1"/>
        </a:p>
      </dgm:t>
    </dgm:pt>
    <dgm:pt modelId="{D0AD9C25-67A1-4075-946B-886D14A96397}">
      <dgm:prSet custT="1"/>
      <dgm:spPr>
        <a:solidFill>
          <a:srgbClr val="92D050"/>
        </a:solidFill>
      </dgm:spPr>
      <dgm:t>
        <a:bodyPr/>
        <a:lstStyle/>
        <a:p>
          <a:r>
            <a:rPr lang="es-SV" sz="1700" b="1" dirty="0">
              <a:solidFill>
                <a:schemeClr val="tx1"/>
              </a:solidFill>
              <a:latin typeface="+mn-lt"/>
              <a:cs typeface="Lao UI" pitchFamily="34" charset="0"/>
            </a:rPr>
            <a:t>Academia</a:t>
          </a:r>
        </a:p>
      </dgm:t>
    </dgm:pt>
    <dgm:pt modelId="{1BDA30B9-EDFC-4BEB-8008-66A243CC8043}" type="parTrans" cxnId="{708A19CE-0E60-498A-B3C7-02FF8DEA06E4}">
      <dgm:prSet/>
      <dgm:spPr/>
      <dgm:t>
        <a:bodyPr/>
        <a:lstStyle/>
        <a:p>
          <a:endParaRPr lang="es-SV"/>
        </a:p>
      </dgm:t>
    </dgm:pt>
    <dgm:pt modelId="{604BEC55-16DF-4947-A353-27AE3FF5C807}" type="sibTrans" cxnId="{708A19CE-0E60-498A-B3C7-02FF8DEA06E4}">
      <dgm:prSet/>
      <dgm:spPr/>
      <dgm:t>
        <a:bodyPr/>
        <a:lstStyle/>
        <a:p>
          <a:endParaRPr lang="es-SV"/>
        </a:p>
      </dgm:t>
    </dgm:pt>
    <dgm:pt modelId="{965753B8-C1F6-40FB-A7C6-F3EE683ADF5F}" type="pres">
      <dgm:prSet presAssocID="{9E0129E2-1A13-4645-A0D9-EEABF65A0E5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F1DC5AE-941F-4654-BA74-7FADE5CD368E}" type="pres">
      <dgm:prSet presAssocID="{F0448744-FECF-4FEF-8807-B23FAEC351D1}" presName="centerShape" presStyleLbl="node0" presStyleIdx="0" presStyleCnt="1" custScaleX="140882" custScaleY="148122"/>
      <dgm:spPr/>
    </dgm:pt>
    <dgm:pt modelId="{84D813A1-DEC7-4B5B-90EA-51EF683BE3CE}" type="pres">
      <dgm:prSet presAssocID="{9A4D648F-41F5-411F-BE81-7EF6AD90140A}" presName="Name9" presStyleLbl="parChTrans1D2" presStyleIdx="0" presStyleCnt="7"/>
      <dgm:spPr/>
    </dgm:pt>
    <dgm:pt modelId="{93AC328F-FA9D-401E-B086-79F43862463E}" type="pres">
      <dgm:prSet presAssocID="{9A4D648F-41F5-411F-BE81-7EF6AD90140A}" presName="connTx" presStyleLbl="parChTrans1D2" presStyleIdx="0" presStyleCnt="7"/>
      <dgm:spPr/>
    </dgm:pt>
    <dgm:pt modelId="{565D5F56-C044-4EB3-8D2E-A04B6462C7A9}" type="pres">
      <dgm:prSet presAssocID="{21004803-97BA-442D-9D03-AEBE842AEA68}" presName="node" presStyleLbl="node1" presStyleIdx="0" presStyleCnt="7">
        <dgm:presLayoutVars>
          <dgm:bulletEnabled val="1"/>
        </dgm:presLayoutVars>
      </dgm:prSet>
      <dgm:spPr/>
    </dgm:pt>
    <dgm:pt modelId="{4491C032-2A53-4296-8198-B7ED939A4548}" type="pres">
      <dgm:prSet presAssocID="{0AA12A8B-41F3-43DB-9412-52170DBEF899}" presName="Name9" presStyleLbl="parChTrans1D2" presStyleIdx="1" presStyleCnt="7"/>
      <dgm:spPr/>
    </dgm:pt>
    <dgm:pt modelId="{1EC41911-7640-41D1-B9AA-AC6A438F2F69}" type="pres">
      <dgm:prSet presAssocID="{0AA12A8B-41F3-43DB-9412-52170DBEF899}" presName="connTx" presStyleLbl="parChTrans1D2" presStyleIdx="1" presStyleCnt="7"/>
      <dgm:spPr/>
    </dgm:pt>
    <dgm:pt modelId="{6251CBE1-42C1-410B-A9CA-BEB8DF0ED483}" type="pres">
      <dgm:prSet presAssocID="{9720CC82-B439-42BD-A286-15C9F19ED15A}" presName="node" presStyleLbl="node1" presStyleIdx="1" presStyleCnt="7">
        <dgm:presLayoutVars>
          <dgm:bulletEnabled val="1"/>
        </dgm:presLayoutVars>
      </dgm:prSet>
      <dgm:spPr/>
    </dgm:pt>
    <dgm:pt modelId="{46065EAA-7990-45F5-992B-303773964078}" type="pres">
      <dgm:prSet presAssocID="{2DAB2AEB-2A08-4666-8F2D-7D4691DDE936}" presName="Name9" presStyleLbl="parChTrans1D2" presStyleIdx="2" presStyleCnt="7"/>
      <dgm:spPr/>
    </dgm:pt>
    <dgm:pt modelId="{80080A0D-414F-4D7D-AD48-B58700F2BB61}" type="pres">
      <dgm:prSet presAssocID="{2DAB2AEB-2A08-4666-8F2D-7D4691DDE936}" presName="connTx" presStyleLbl="parChTrans1D2" presStyleIdx="2" presStyleCnt="7"/>
      <dgm:spPr/>
    </dgm:pt>
    <dgm:pt modelId="{551012F7-FEFF-4C5B-9728-B9F5CFB61E71}" type="pres">
      <dgm:prSet presAssocID="{CA3926B7-8379-4009-843D-3B0336CAF71A}" presName="node" presStyleLbl="node1" presStyleIdx="2" presStyleCnt="7">
        <dgm:presLayoutVars>
          <dgm:bulletEnabled val="1"/>
        </dgm:presLayoutVars>
      </dgm:prSet>
      <dgm:spPr/>
    </dgm:pt>
    <dgm:pt modelId="{212F4C1C-20D9-40A8-BF16-6C377897F4A5}" type="pres">
      <dgm:prSet presAssocID="{599FAD15-6792-43B9-ACBE-423E2A9BA5C2}" presName="Name9" presStyleLbl="parChTrans1D2" presStyleIdx="3" presStyleCnt="7"/>
      <dgm:spPr/>
    </dgm:pt>
    <dgm:pt modelId="{D98DB304-47E1-448D-9CA7-9222E1328C0C}" type="pres">
      <dgm:prSet presAssocID="{599FAD15-6792-43B9-ACBE-423E2A9BA5C2}" presName="connTx" presStyleLbl="parChTrans1D2" presStyleIdx="3" presStyleCnt="7"/>
      <dgm:spPr/>
    </dgm:pt>
    <dgm:pt modelId="{CC4121BF-F699-4AFD-9860-9E4C3D7E37F1}" type="pres">
      <dgm:prSet presAssocID="{4D3EB635-144D-4C19-BEA2-EE63E12E6997}" presName="node" presStyleLbl="node1" presStyleIdx="3" presStyleCnt="7">
        <dgm:presLayoutVars>
          <dgm:bulletEnabled val="1"/>
        </dgm:presLayoutVars>
      </dgm:prSet>
      <dgm:spPr/>
    </dgm:pt>
    <dgm:pt modelId="{6936352B-8FAB-4768-8450-014CE63318FA}" type="pres">
      <dgm:prSet presAssocID="{8E094F3D-72F7-4E97-B469-990CC75F0ED8}" presName="Name9" presStyleLbl="parChTrans1D2" presStyleIdx="4" presStyleCnt="7"/>
      <dgm:spPr/>
    </dgm:pt>
    <dgm:pt modelId="{5BDB8487-374E-4961-9387-CB32CCCC5474}" type="pres">
      <dgm:prSet presAssocID="{8E094F3D-72F7-4E97-B469-990CC75F0ED8}" presName="connTx" presStyleLbl="parChTrans1D2" presStyleIdx="4" presStyleCnt="7"/>
      <dgm:spPr/>
    </dgm:pt>
    <dgm:pt modelId="{3B4D43D7-A5A0-48CD-8BB3-185EDA6F1E89}" type="pres">
      <dgm:prSet presAssocID="{A7C3DFF0-2FE7-4B41-8CF0-4484A202EE9E}" presName="node" presStyleLbl="node1" presStyleIdx="4" presStyleCnt="7">
        <dgm:presLayoutVars>
          <dgm:bulletEnabled val="1"/>
        </dgm:presLayoutVars>
      </dgm:prSet>
      <dgm:spPr/>
    </dgm:pt>
    <dgm:pt modelId="{CEC4CF03-49C8-419C-8728-EDE0DA341791}" type="pres">
      <dgm:prSet presAssocID="{1281B1C1-9470-4618-BA4C-DDBD0233C66A}" presName="Name9" presStyleLbl="parChTrans1D2" presStyleIdx="5" presStyleCnt="7"/>
      <dgm:spPr/>
    </dgm:pt>
    <dgm:pt modelId="{65D60C07-4031-4B81-BE84-21A5AA4E71FC}" type="pres">
      <dgm:prSet presAssocID="{1281B1C1-9470-4618-BA4C-DDBD0233C66A}" presName="connTx" presStyleLbl="parChTrans1D2" presStyleIdx="5" presStyleCnt="7"/>
      <dgm:spPr/>
    </dgm:pt>
    <dgm:pt modelId="{1098DDF8-C003-4189-9AFB-876D6F15213A}" type="pres">
      <dgm:prSet presAssocID="{B7FC7329-52AF-4DCA-91DD-53D3630CC42E}" presName="node" presStyleLbl="node1" presStyleIdx="5" presStyleCnt="7">
        <dgm:presLayoutVars>
          <dgm:bulletEnabled val="1"/>
        </dgm:presLayoutVars>
      </dgm:prSet>
      <dgm:spPr/>
    </dgm:pt>
    <dgm:pt modelId="{1C9E88C5-D7A3-4150-B79B-5DF30B7D9E0B}" type="pres">
      <dgm:prSet presAssocID="{1BDA30B9-EDFC-4BEB-8008-66A243CC8043}" presName="Name9" presStyleLbl="parChTrans1D2" presStyleIdx="6" presStyleCnt="7"/>
      <dgm:spPr/>
    </dgm:pt>
    <dgm:pt modelId="{3090730C-DD06-482F-8E5C-1C402A80F7F9}" type="pres">
      <dgm:prSet presAssocID="{1BDA30B9-EDFC-4BEB-8008-66A243CC8043}" presName="connTx" presStyleLbl="parChTrans1D2" presStyleIdx="6" presStyleCnt="7"/>
      <dgm:spPr/>
    </dgm:pt>
    <dgm:pt modelId="{EDED43C8-DE28-41A8-BBDA-8EE648EB7666}" type="pres">
      <dgm:prSet presAssocID="{D0AD9C25-67A1-4075-946B-886D14A96397}" presName="node" presStyleLbl="node1" presStyleIdx="6" presStyleCnt="7">
        <dgm:presLayoutVars>
          <dgm:bulletEnabled val="1"/>
        </dgm:presLayoutVars>
      </dgm:prSet>
      <dgm:spPr/>
    </dgm:pt>
  </dgm:ptLst>
  <dgm:cxnLst>
    <dgm:cxn modelId="{DF590101-C30B-4613-8678-017A76E8D753}" type="presOf" srcId="{0AA12A8B-41F3-43DB-9412-52170DBEF899}" destId="{4491C032-2A53-4296-8198-B7ED939A4548}" srcOrd="0" destOrd="0" presId="urn:microsoft.com/office/officeart/2005/8/layout/radial1"/>
    <dgm:cxn modelId="{02C6E405-EF05-46D4-8550-0E2D6E2EA54B}" type="presOf" srcId="{9A4D648F-41F5-411F-BE81-7EF6AD90140A}" destId="{84D813A1-DEC7-4B5B-90EA-51EF683BE3CE}" srcOrd="0" destOrd="0" presId="urn:microsoft.com/office/officeart/2005/8/layout/radial1"/>
    <dgm:cxn modelId="{914EFA2B-26D2-4C99-A271-F9245C45CBEA}" srcId="{F0448744-FECF-4FEF-8807-B23FAEC351D1}" destId="{A7C3DFF0-2FE7-4B41-8CF0-4484A202EE9E}" srcOrd="4" destOrd="0" parTransId="{8E094F3D-72F7-4E97-B469-990CC75F0ED8}" sibTransId="{41C1140D-7636-48B9-80A2-6D3CD25EC223}"/>
    <dgm:cxn modelId="{761BA136-A12E-4C27-BC4A-E9AF32F14893}" srcId="{F0448744-FECF-4FEF-8807-B23FAEC351D1}" destId="{9720CC82-B439-42BD-A286-15C9F19ED15A}" srcOrd="1" destOrd="0" parTransId="{0AA12A8B-41F3-43DB-9412-52170DBEF899}" sibTransId="{F18D18CB-961F-4B45-A12B-F8471C13FE3A}"/>
    <dgm:cxn modelId="{8FCCF23A-AB1D-4A2B-9799-FE778B80041F}" type="presOf" srcId="{A7C3DFF0-2FE7-4B41-8CF0-4484A202EE9E}" destId="{3B4D43D7-A5A0-48CD-8BB3-185EDA6F1E89}" srcOrd="0" destOrd="0" presId="urn:microsoft.com/office/officeart/2005/8/layout/radial1"/>
    <dgm:cxn modelId="{132B1D42-8E86-4E78-B1A5-7877B89A5131}" type="presOf" srcId="{D0AD9C25-67A1-4075-946B-886D14A96397}" destId="{EDED43C8-DE28-41A8-BBDA-8EE648EB7666}" srcOrd="0" destOrd="0" presId="urn:microsoft.com/office/officeart/2005/8/layout/radial1"/>
    <dgm:cxn modelId="{E104E142-FA1D-4ACA-A616-197E05A17965}" type="presOf" srcId="{9A4D648F-41F5-411F-BE81-7EF6AD90140A}" destId="{93AC328F-FA9D-401E-B086-79F43862463E}" srcOrd="1" destOrd="0" presId="urn:microsoft.com/office/officeart/2005/8/layout/radial1"/>
    <dgm:cxn modelId="{50AAA149-F7AF-4FB7-9805-F409093625FE}" type="presOf" srcId="{1281B1C1-9470-4618-BA4C-DDBD0233C66A}" destId="{CEC4CF03-49C8-419C-8728-EDE0DA341791}" srcOrd="0" destOrd="0" presId="urn:microsoft.com/office/officeart/2005/8/layout/radial1"/>
    <dgm:cxn modelId="{95BFBB6F-EFD7-4636-8C73-4FAD39619919}" type="presOf" srcId="{F0448744-FECF-4FEF-8807-B23FAEC351D1}" destId="{0F1DC5AE-941F-4654-BA74-7FADE5CD368E}" srcOrd="0" destOrd="0" presId="urn:microsoft.com/office/officeart/2005/8/layout/radial1"/>
    <dgm:cxn modelId="{C794C271-95F6-4DB2-9ECF-0A855565120D}" type="presOf" srcId="{9720CC82-B439-42BD-A286-15C9F19ED15A}" destId="{6251CBE1-42C1-410B-A9CA-BEB8DF0ED483}" srcOrd="0" destOrd="0" presId="urn:microsoft.com/office/officeart/2005/8/layout/radial1"/>
    <dgm:cxn modelId="{526C4C79-76A2-4F9A-B890-496ED922F37E}" type="presOf" srcId="{1BDA30B9-EDFC-4BEB-8008-66A243CC8043}" destId="{1C9E88C5-D7A3-4150-B79B-5DF30B7D9E0B}" srcOrd="0" destOrd="0" presId="urn:microsoft.com/office/officeart/2005/8/layout/radial1"/>
    <dgm:cxn modelId="{8DC5287A-B295-4946-B380-B4998BEB1E09}" type="presOf" srcId="{1BDA30B9-EDFC-4BEB-8008-66A243CC8043}" destId="{3090730C-DD06-482F-8E5C-1C402A80F7F9}" srcOrd="1" destOrd="0" presId="urn:microsoft.com/office/officeart/2005/8/layout/radial1"/>
    <dgm:cxn modelId="{B03B8D5A-DFBC-4C8B-98F4-08B972950001}" srcId="{F0448744-FECF-4FEF-8807-B23FAEC351D1}" destId="{CA3926B7-8379-4009-843D-3B0336CAF71A}" srcOrd="2" destOrd="0" parTransId="{2DAB2AEB-2A08-4666-8F2D-7D4691DDE936}" sibTransId="{D24F9A0A-9722-486E-8CE0-6F79E06223D7}"/>
    <dgm:cxn modelId="{025F407F-F299-485D-95FF-9B13CD4E1178}" type="presOf" srcId="{2DAB2AEB-2A08-4666-8F2D-7D4691DDE936}" destId="{46065EAA-7990-45F5-992B-303773964078}" srcOrd="0" destOrd="0" presId="urn:microsoft.com/office/officeart/2005/8/layout/radial1"/>
    <dgm:cxn modelId="{D562E887-7FDC-4665-AE72-50CFC482EAF7}" type="presOf" srcId="{21004803-97BA-442D-9D03-AEBE842AEA68}" destId="{565D5F56-C044-4EB3-8D2E-A04B6462C7A9}" srcOrd="0" destOrd="0" presId="urn:microsoft.com/office/officeart/2005/8/layout/radial1"/>
    <dgm:cxn modelId="{C271648E-D1E3-40A4-BB74-31F4C0DD4714}" type="presOf" srcId="{8E094F3D-72F7-4E97-B469-990CC75F0ED8}" destId="{5BDB8487-374E-4961-9387-CB32CCCC5474}" srcOrd="1" destOrd="0" presId="urn:microsoft.com/office/officeart/2005/8/layout/radial1"/>
    <dgm:cxn modelId="{A80A7F8F-1BBE-4149-BAA4-1CE751C048D7}" srcId="{F0448744-FECF-4FEF-8807-B23FAEC351D1}" destId="{B7FC7329-52AF-4DCA-91DD-53D3630CC42E}" srcOrd="5" destOrd="0" parTransId="{1281B1C1-9470-4618-BA4C-DDBD0233C66A}" sibTransId="{0A70B9AF-7CEB-4BE0-9C00-11D34DD18A64}"/>
    <dgm:cxn modelId="{082C9F97-759E-4782-9970-FFFDD33CDF56}" type="presOf" srcId="{0AA12A8B-41F3-43DB-9412-52170DBEF899}" destId="{1EC41911-7640-41D1-B9AA-AC6A438F2F69}" srcOrd="1" destOrd="0" presId="urn:microsoft.com/office/officeart/2005/8/layout/radial1"/>
    <dgm:cxn modelId="{D6E8419B-139F-4869-B0DA-AFAE3DEA68EE}" type="presOf" srcId="{599FAD15-6792-43B9-ACBE-423E2A9BA5C2}" destId="{212F4C1C-20D9-40A8-BF16-6C377897F4A5}" srcOrd="0" destOrd="0" presId="urn:microsoft.com/office/officeart/2005/8/layout/radial1"/>
    <dgm:cxn modelId="{49A59FA0-4EC6-4AC3-874D-AFC06F18E474}" srcId="{9E0129E2-1A13-4645-A0D9-EEABF65A0E59}" destId="{F0448744-FECF-4FEF-8807-B23FAEC351D1}" srcOrd="0" destOrd="0" parTransId="{95B03EF1-7497-4EEA-9ED6-CE5955568F8A}" sibTransId="{98B2B282-6875-42B4-B1DC-FCE15F5BD1DC}"/>
    <dgm:cxn modelId="{F1AF6AAD-5A96-49D4-AEB0-A17B47F23FAC}" type="presOf" srcId="{2DAB2AEB-2A08-4666-8F2D-7D4691DDE936}" destId="{80080A0D-414F-4D7D-AD48-B58700F2BB61}" srcOrd="1" destOrd="0" presId="urn:microsoft.com/office/officeart/2005/8/layout/radial1"/>
    <dgm:cxn modelId="{393360BE-572A-4942-BF26-D5C8CB3FC73F}" type="presOf" srcId="{1281B1C1-9470-4618-BA4C-DDBD0233C66A}" destId="{65D60C07-4031-4B81-BE84-21A5AA4E71FC}" srcOrd="1" destOrd="0" presId="urn:microsoft.com/office/officeart/2005/8/layout/radial1"/>
    <dgm:cxn modelId="{BE862EC6-1475-4A22-839B-2536F3A6025C}" type="presOf" srcId="{9E0129E2-1A13-4645-A0D9-EEABF65A0E59}" destId="{965753B8-C1F6-40FB-A7C6-F3EE683ADF5F}" srcOrd="0" destOrd="0" presId="urn:microsoft.com/office/officeart/2005/8/layout/radial1"/>
    <dgm:cxn modelId="{4F6847C8-8B8B-4BE2-8850-B3445C572744}" type="presOf" srcId="{CA3926B7-8379-4009-843D-3B0336CAF71A}" destId="{551012F7-FEFF-4C5B-9728-B9F5CFB61E71}" srcOrd="0" destOrd="0" presId="urn:microsoft.com/office/officeart/2005/8/layout/radial1"/>
    <dgm:cxn modelId="{A0AE34CA-D722-4277-9BF7-F6D12C014222}" type="presOf" srcId="{599FAD15-6792-43B9-ACBE-423E2A9BA5C2}" destId="{D98DB304-47E1-448D-9CA7-9222E1328C0C}" srcOrd="1" destOrd="0" presId="urn:microsoft.com/office/officeart/2005/8/layout/radial1"/>
    <dgm:cxn modelId="{59B8BDCC-0378-408D-818F-DF32F514A32E}" srcId="{F0448744-FECF-4FEF-8807-B23FAEC351D1}" destId="{21004803-97BA-442D-9D03-AEBE842AEA68}" srcOrd="0" destOrd="0" parTransId="{9A4D648F-41F5-411F-BE81-7EF6AD90140A}" sibTransId="{2A0CA4DC-0D45-4488-AAF8-607E02D2C841}"/>
    <dgm:cxn modelId="{708A19CE-0E60-498A-B3C7-02FF8DEA06E4}" srcId="{F0448744-FECF-4FEF-8807-B23FAEC351D1}" destId="{D0AD9C25-67A1-4075-946B-886D14A96397}" srcOrd="6" destOrd="0" parTransId="{1BDA30B9-EDFC-4BEB-8008-66A243CC8043}" sibTransId="{604BEC55-16DF-4947-A353-27AE3FF5C807}"/>
    <dgm:cxn modelId="{AE3A88D9-69DD-4628-87AD-B4BA88487F35}" type="presOf" srcId="{4D3EB635-144D-4C19-BEA2-EE63E12E6997}" destId="{CC4121BF-F699-4AFD-9860-9E4C3D7E37F1}" srcOrd="0" destOrd="0" presId="urn:microsoft.com/office/officeart/2005/8/layout/radial1"/>
    <dgm:cxn modelId="{EF4569DD-797E-4AB1-862D-98E6075F25E5}" type="presOf" srcId="{8E094F3D-72F7-4E97-B469-990CC75F0ED8}" destId="{6936352B-8FAB-4768-8450-014CE63318FA}" srcOrd="0" destOrd="0" presId="urn:microsoft.com/office/officeart/2005/8/layout/radial1"/>
    <dgm:cxn modelId="{450853DF-0EC5-447F-9CAF-E36B20E49483}" srcId="{F0448744-FECF-4FEF-8807-B23FAEC351D1}" destId="{4D3EB635-144D-4C19-BEA2-EE63E12E6997}" srcOrd="3" destOrd="0" parTransId="{599FAD15-6792-43B9-ACBE-423E2A9BA5C2}" sibTransId="{3575BAAD-71E8-4BD5-AC0B-8D093539FF3E}"/>
    <dgm:cxn modelId="{FA4378E1-2389-4608-AAAC-B4DBEF3023F0}" type="presOf" srcId="{B7FC7329-52AF-4DCA-91DD-53D3630CC42E}" destId="{1098DDF8-C003-4189-9AFB-876D6F15213A}" srcOrd="0" destOrd="0" presId="urn:microsoft.com/office/officeart/2005/8/layout/radial1"/>
    <dgm:cxn modelId="{2F415ACC-3F08-40AD-B4EF-AFC90A2EC78E}" type="presParOf" srcId="{965753B8-C1F6-40FB-A7C6-F3EE683ADF5F}" destId="{0F1DC5AE-941F-4654-BA74-7FADE5CD368E}" srcOrd="0" destOrd="0" presId="urn:microsoft.com/office/officeart/2005/8/layout/radial1"/>
    <dgm:cxn modelId="{91CB3CE3-CCEA-4227-8687-0C3780A25DE8}" type="presParOf" srcId="{965753B8-C1F6-40FB-A7C6-F3EE683ADF5F}" destId="{84D813A1-DEC7-4B5B-90EA-51EF683BE3CE}" srcOrd="1" destOrd="0" presId="urn:microsoft.com/office/officeart/2005/8/layout/radial1"/>
    <dgm:cxn modelId="{CF5B8B4E-1259-46F3-A308-CB1B858C2D48}" type="presParOf" srcId="{84D813A1-DEC7-4B5B-90EA-51EF683BE3CE}" destId="{93AC328F-FA9D-401E-B086-79F43862463E}" srcOrd="0" destOrd="0" presId="urn:microsoft.com/office/officeart/2005/8/layout/radial1"/>
    <dgm:cxn modelId="{1DF3A4BC-23B9-4334-AA88-2962C253E046}" type="presParOf" srcId="{965753B8-C1F6-40FB-A7C6-F3EE683ADF5F}" destId="{565D5F56-C044-4EB3-8D2E-A04B6462C7A9}" srcOrd="2" destOrd="0" presId="urn:microsoft.com/office/officeart/2005/8/layout/radial1"/>
    <dgm:cxn modelId="{FFF8FC58-42C1-436B-B0A5-F051A5F80C28}" type="presParOf" srcId="{965753B8-C1F6-40FB-A7C6-F3EE683ADF5F}" destId="{4491C032-2A53-4296-8198-B7ED939A4548}" srcOrd="3" destOrd="0" presId="urn:microsoft.com/office/officeart/2005/8/layout/radial1"/>
    <dgm:cxn modelId="{28E1AAEC-3349-40E2-85E6-12DE7BBA9056}" type="presParOf" srcId="{4491C032-2A53-4296-8198-B7ED939A4548}" destId="{1EC41911-7640-41D1-B9AA-AC6A438F2F69}" srcOrd="0" destOrd="0" presId="urn:microsoft.com/office/officeart/2005/8/layout/radial1"/>
    <dgm:cxn modelId="{41F22571-8FDE-42E6-9DE6-00401D79E971}" type="presParOf" srcId="{965753B8-C1F6-40FB-A7C6-F3EE683ADF5F}" destId="{6251CBE1-42C1-410B-A9CA-BEB8DF0ED483}" srcOrd="4" destOrd="0" presId="urn:microsoft.com/office/officeart/2005/8/layout/radial1"/>
    <dgm:cxn modelId="{6842DD9B-8CEF-4090-9068-D320800A3AEF}" type="presParOf" srcId="{965753B8-C1F6-40FB-A7C6-F3EE683ADF5F}" destId="{46065EAA-7990-45F5-992B-303773964078}" srcOrd="5" destOrd="0" presId="urn:microsoft.com/office/officeart/2005/8/layout/radial1"/>
    <dgm:cxn modelId="{9A0810FC-8DF6-4AA2-8FC7-414948B9210C}" type="presParOf" srcId="{46065EAA-7990-45F5-992B-303773964078}" destId="{80080A0D-414F-4D7D-AD48-B58700F2BB61}" srcOrd="0" destOrd="0" presId="urn:microsoft.com/office/officeart/2005/8/layout/radial1"/>
    <dgm:cxn modelId="{4135BCAA-B5F0-4BC7-9035-B2A7ADC65A8E}" type="presParOf" srcId="{965753B8-C1F6-40FB-A7C6-F3EE683ADF5F}" destId="{551012F7-FEFF-4C5B-9728-B9F5CFB61E71}" srcOrd="6" destOrd="0" presId="urn:microsoft.com/office/officeart/2005/8/layout/radial1"/>
    <dgm:cxn modelId="{DB906ECB-F555-4B2B-8704-8BF456C36628}" type="presParOf" srcId="{965753B8-C1F6-40FB-A7C6-F3EE683ADF5F}" destId="{212F4C1C-20D9-40A8-BF16-6C377897F4A5}" srcOrd="7" destOrd="0" presId="urn:microsoft.com/office/officeart/2005/8/layout/radial1"/>
    <dgm:cxn modelId="{B6CC5191-2225-4B95-AFA6-CD2DC50E797D}" type="presParOf" srcId="{212F4C1C-20D9-40A8-BF16-6C377897F4A5}" destId="{D98DB304-47E1-448D-9CA7-9222E1328C0C}" srcOrd="0" destOrd="0" presId="urn:microsoft.com/office/officeart/2005/8/layout/radial1"/>
    <dgm:cxn modelId="{CC25326F-8AC6-4178-A158-40A30D077F6C}" type="presParOf" srcId="{965753B8-C1F6-40FB-A7C6-F3EE683ADF5F}" destId="{CC4121BF-F699-4AFD-9860-9E4C3D7E37F1}" srcOrd="8" destOrd="0" presId="urn:microsoft.com/office/officeart/2005/8/layout/radial1"/>
    <dgm:cxn modelId="{BADE827A-86CC-4347-90B4-CE5CF9BB6A88}" type="presParOf" srcId="{965753B8-C1F6-40FB-A7C6-F3EE683ADF5F}" destId="{6936352B-8FAB-4768-8450-014CE63318FA}" srcOrd="9" destOrd="0" presId="urn:microsoft.com/office/officeart/2005/8/layout/radial1"/>
    <dgm:cxn modelId="{52A4F056-40E9-47C8-9837-8CB93FCEA100}" type="presParOf" srcId="{6936352B-8FAB-4768-8450-014CE63318FA}" destId="{5BDB8487-374E-4961-9387-CB32CCCC5474}" srcOrd="0" destOrd="0" presId="urn:microsoft.com/office/officeart/2005/8/layout/radial1"/>
    <dgm:cxn modelId="{7F2D627B-7268-4BDC-96A7-418A46F1D189}" type="presParOf" srcId="{965753B8-C1F6-40FB-A7C6-F3EE683ADF5F}" destId="{3B4D43D7-A5A0-48CD-8BB3-185EDA6F1E89}" srcOrd="10" destOrd="0" presId="urn:microsoft.com/office/officeart/2005/8/layout/radial1"/>
    <dgm:cxn modelId="{775FF02A-946F-41CF-8773-FEEB4DFB806E}" type="presParOf" srcId="{965753B8-C1F6-40FB-A7C6-F3EE683ADF5F}" destId="{CEC4CF03-49C8-419C-8728-EDE0DA341791}" srcOrd="11" destOrd="0" presId="urn:microsoft.com/office/officeart/2005/8/layout/radial1"/>
    <dgm:cxn modelId="{85B04A15-8C1A-4905-98A6-CA9F1AC57B15}" type="presParOf" srcId="{CEC4CF03-49C8-419C-8728-EDE0DA341791}" destId="{65D60C07-4031-4B81-BE84-21A5AA4E71FC}" srcOrd="0" destOrd="0" presId="urn:microsoft.com/office/officeart/2005/8/layout/radial1"/>
    <dgm:cxn modelId="{FF3BA068-2C39-4E5C-B8F9-340C81DBA9CD}" type="presParOf" srcId="{965753B8-C1F6-40FB-A7C6-F3EE683ADF5F}" destId="{1098DDF8-C003-4189-9AFB-876D6F15213A}" srcOrd="12" destOrd="0" presId="urn:microsoft.com/office/officeart/2005/8/layout/radial1"/>
    <dgm:cxn modelId="{BBDCD46C-1904-476A-BE22-AA8EC9CD4886}" type="presParOf" srcId="{965753B8-C1F6-40FB-A7C6-F3EE683ADF5F}" destId="{1C9E88C5-D7A3-4150-B79B-5DF30B7D9E0B}" srcOrd="13" destOrd="0" presId="urn:microsoft.com/office/officeart/2005/8/layout/radial1"/>
    <dgm:cxn modelId="{37D52E91-6E57-4A56-AFB8-6922108D3FB6}" type="presParOf" srcId="{1C9E88C5-D7A3-4150-B79B-5DF30B7D9E0B}" destId="{3090730C-DD06-482F-8E5C-1C402A80F7F9}" srcOrd="0" destOrd="0" presId="urn:microsoft.com/office/officeart/2005/8/layout/radial1"/>
    <dgm:cxn modelId="{ABCF4F1B-64B5-446E-9B9B-BE3D47211119}" type="presParOf" srcId="{965753B8-C1F6-40FB-A7C6-F3EE683ADF5F}" destId="{EDED43C8-DE28-41A8-BBDA-8EE648EB7666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22F36C-1307-4E3B-9CC3-2CB4FEA75DA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s-SV"/>
        </a:p>
      </dgm:t>
    </dgm:pt>
    <dgm:pt modelId="{A3556D2D-1ED2-481F-AF88-5673A619B2CA}">
      <dgm:prSet phldrT="[Texto]" custT="1"/>
      <dgm:spPr/>
      <dgm:t>
        <a:bodyPr/>
        <a:lstStyle/>
        <a:p>
          <a:r>
            <a:rPr lang="es-MX" sz="1400" b="1"/>
            <a:t>Sociedad civil integrada</a:t>
          </a:r>
          <a:endParaRPr lang="es-SV" sz="1400" b="1"/>
        </a:p>
      </dgm:t>
    </dgm:pt>
    <dgm:pt modelId="{8D44F998-2C0C-4E81-8E7C-97F6EDE67F16}" type="parTrans" cxnId="{5EB02AC7-E13B-431F-A8FB-764B1DAD57B3}">
      <dgm:prSet/>
      <dgm:spPr/>
      <dgm:t>
        <a:bodyPr/>
        <a:lstStyle/>
        <a:p>
          <a:endParaRPr lang="es-SV" sz="2800" b="1"/>
        </a:p>
      </dgm:t>
    </dgm:pt>
    <dgm:pt modelId="{876E961D-1B52-47F7-B824-31A7C5F57140}" type="sibTrans" cxnId="{5EB02AC7-E13B-431F-A8FB-764B1DAD57B3}">
      <dgm:prSet/>
      <dgm:spPr/>
      <dgm:t>
        <a:bodyPr/>
        <a:lstStyle/>
        <a:p>
          <a:endParaRPr lang="es-SV" sz="2400" b="1"/>
        </a:p>
      </dgm:t>
    </dgm:pt>
    <dgm:pt modelId="{D5D75A45-8199-4EB2-9BE7-E02AE1C18686}">
      <dgm:prSet phldrT="[Texto]" custT="1"/>
      <dgm:spPr/>
      <dgm:t>
        <a:bodyPr/>
        <a:lstStyle/>
        <a:p>
          <a:r>
            <a:rPr lang="es-MX" sz="1400" b="1"/>
            <a:t>Metas y objetivos claros</a:t>
          </a:r>
          <a:endParaRPr lang="es-SV" sz="1400" b="1"/>
        </a:p>
      </dgm:t>
    </dgm:pt>
    <dgm:pt modelId="{DDCEBED2-DC33-4AAD-A03F-10374A2C1A7B}" type="parTrans" cxnId="{B183A77C-3B3F-4C2D-8FC2-06C54A91B06B}">
      <dgm:prSet/>
      <dgm:spPr/>
      <dgm:t>
        <a:bodyPr/>
        <a:lstStyle/>
        <a:p>
          <a:endParaRPr lang="es-SV" sz="2800" b="1"/>
        </a:p>
      </dgm:t>
    </dgm:pt>
    <dgm:pt modelId="{49CA7D94-7FA2-40B1-8BCA-31B83A4FDD85}" type="sibTrans" cxnId="{B183A77C-3B3F-4C2D-8FC2-06C54A91B06B}">
      <dgm:prSet/>
      <dgm:spPr/>
      <dgm:t>
        <a:bodyPr/>
        <a:lstStyle/>
        <a:p>
          <a:endParaRPr lang="es-SV" sz="2400" b="1"/>
        </a:p>
      </dgm:t>
    </dgm:pt>
    <dgm:pt modelId="{85357372-29E3-494C-AEA3-F73CDCB316CE}">
      <dgm:prSet phldrT="[Texto]" custT="1"/>
      <dgm:spPr/>
      <dgm:t>
        <a:bodyPr/>
        <a:lstStyle/>
        <a:p>
          <a:r>
            <a:rPr lang="es-MX" sz="1400" b="1" dirty="0"/>
            <a:t>Monitoreando la rendición de cuentas</a:t>
          </a:r>
          <a:endParaRPr lang="es-SV" sz="1400" b="1" dirty="0"/>
        </a:p>
      </dgm:t>
    </dgm:pt>
    <dgm:pt modelId="{2D5ABAA6-4562-48FB-9AA7-1AF9EF6BC917}" type="parTrans" cxnId="{EA2AE7D5-AB71-477C-8C29-A3EF80539944}">
      <dgm:prSet/>
      <dgm:spPr/>
      <dgm:t>
        <a:bodyPr/>
        <a:lstStyle/>
        <a:p>
          <a:endParaRPr lang="es-SV" sz="2800" b="1"/>
        </a:p>
      </dgm:t>
    </dgm:pt>
    <dgm:pt modelId="{2C80034B-8C46-4BBC-9405-55C172BE8172}" type="sibTrans" cxnId="{EA2AE7D5-AB71-477C-8C29-A3EF80539944}">
      <dgm:prSet/>
      <dgm:spPr/>
      <dgm:t>
        <a:bodyPr/>
        <a:lstStyle/>
        <a:p>
          <a:endParaRPr lang="es-SV" sz="2400" b="1"/>
        </a:p>
      </dgm:t>
    </dgm:pt>
    <dgm:pt modelId="{5C96599E-7E0D-4F09-B36A-F324745ECC22}">
      <dgm:prSet phldrT="[Texto]" custT="1"/>
      <dgm:spPr/>
      <dgm:t>
        <a:bodyPr/>
        <a:lstStyle/>
        <a:p>
          <a:r>
            <a:rPr lang="es-MX" sz="1400" b="1" dirty="0"/>
            <a:t>Coordinando efectivamente</a:t>
          </a:r>
          <a:endParaRPr lang="es-SV" sz="1400" b="1" dirty="0"/>
        </a:p>
      </dgm:t>
    </dgm:pt>
    <dgm:pt modelId="{AA308A02-4FA8-4680-8046-A0E242511A3A}" type="parTrans" cxnId="{7323CDF8-2D36-422F-8476-C481993DC984}">
      <dgm:prSet/>
      <dgm:spPr/>
      <dgm:t>
        <a:bodyPr/>
        <a:lstStyle/>
        <a:p>
          <a:endParaRPr lang="es-SV" sz="2800" b="1"/>
        </a:p>
      </dgm:t>
    </dgm:pt>
    <dgm:pt modelId="{5AEA0601-3FB6-459B-9C2D-0DC8D70E5984}" type="sibTrans" cxnId="{7323CDF8-2D36-422F-8476-C481993DC984}">
      <dgm:prSet/>
      <dgm:spPr/>
      <dgm:t>
        <a:bodyPr/>
        <a:lstStyle/>
        <a:p>
          <a:endParaRPr lang="es-SV" sz="2400" b="1"/>
        </a:p>
      </dgm:t>
    </dgm:pt>
    <dgm:pt modelId="{77219B46-6D4C-4F64-8E30-83BC1584D2A6}">
      <dgm:prSet phldrT="[Texto]" custT="1"/>
      <dgm:spPr/>
      <dgm:t>
        <a:bodyPr/>
        <a:lstStyle/>
        <a:p>
          <a:r>
            <a:rPr lang="es-MX" sz="1400" b="1"/>
            <a:t>Liderazgos Renovados</a:t>
          </a:r>
          <a:endParaRPr lang="es-SV" sz="1400" b="1"/>
        </a:p>
      </dgm:t>
    </dgm:pt>
    <dgm:pt modelId="{710EEB8B-A856-4945-82B1-C957C1EA8E24}" type="parTrans" cxnId="{A3992242-DFDF-478E-9383-81DB787E9777}">
      <dgm:prSet/>
      <dgm:spPr/>
      <dgm:t>
        <a:bodyPr/>
        <a:lstStyle/>
        <a:p>
          <a:endParaRPr lang="es-SV" sz="2800" b="1"/>
        </a:p>
      </dgm:t>
    </dgm:pt>
    <dgm:pt modelId="{66B06D68-B6E2-425B-BA19-91D96D454C74}" type="sibTrans" cxnId="{A3992242-DFDF-478E-9383-81DB787E9777}">
      <dgm:prSet/>
      <dgm:spPr/>
      <dgm:t>
        <a:bodyPr/>
        <a:lstStyle/>
        <a:p>
          <a:endParaRPr lang="es-SV" sz="2400" b="1"/>
        </a:p>
      </dgm:t>
    </dgm:pt>
    <dgm:pt modelId="{7D719635-2EC3-4CEA-81A7-7128C5DEF7E9}" type="pres">
      <dgm:prSet presAssocID="{3422F36C-1307-4E3B-9CC3-2CB4FEA75DA9}" presName="root" presStyleCnt="0">
        <dgm:presLayoutVars>
          <dgm:dir/>
          <dgm:resizeHandles val="exact"/>
        </dgm:presLayoutVars>
      </dgm:prSet>
      <dgm:spPr/>
    </dgm:pt>
    <dgm:pt modelId="{1F9CFA5C-6FD8-4ED7-811D-D5F4B5F9F404}" type="pres">
      <dgm:prSet presAssocID="{3422F36C-1307-4E3B-9CC3-2CB4FEA75DA9}" presName="container" presStyleCnt="0">
        <dgm:presLayoutVars>
          <dgm:dir/>
          <dgm:resizeHandles val="exact"/>
        </dgm:presLayoutVars>
      </dgm:prSet>
      <dgm:spPr/>
    </dgm:pt>
    <dgm:pt modelId="{8A049E40-35EA-4322-B12A-2A7490C0540D}" type="pres">
      <dgm:prSet presAssocID="{A3556D2D-1ED2-481F-AF88-5673A619B2CA}" presName="compNode" presStyleCnt="0"/>
      <dgm:spPr/>
    </dgm:pt>
    <dgm:pt modelId="{36D166F1-1F74-444F-A2DC-A0391E5C23E6}" type="pres">
      <dgm:prSet presAssocID="{A3556D2D-1ED2-481F-AF88-5673A619B2CA}" presName="iconBgRect" presStyleLbl="bgShp" presStyleIdx="0" presStyleCnt="5"/>
      <dgm:spPr/>
    </dgm:pt>
    <dgm:pt modelId="{9E103EA3-E7BB-464B-9468-64DD5ED4CD32}" type="pres">
      <dgm:prSet presAssocID="{A3556D2D-1ED2-481F-AF88-5673A619B2C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825C374E-5C4A-4926-B417-4D504596413B}" type="pres">
      <dgm:prSet presAssocID="{A3556D2D-1ED2-481F-AF88-5673A619B2CA}" presName="spaceRect" presStyleCnt="0"/>
      <dgm:spPr/>
    </dgm:pt>
    <dgm:pt modelId="{243630B6-EEC0-490F-9925-65E66BE7A488}" type="pres">
      <dgm:prSet presAssocID="{A3556D2D-1ED2-481F-AF88-5673A619B2CA}" presName="textRect" presStyleLbl="revTx" presStyleIdx="0" presStyleCnt="5">
        <dgm:presLayoutVars>
          <dgm:chMax val="1"/>
          <dgm:chPref val="1"/>
        </dgm:presLayoutVars>
      </dgm:prSet>
      <dgm:spPr/>
    </dgm:pt>
    <dgm:pt modelId="{EC422E83-CFA0-46AB-84C8-3A710BCF8FE5}" type="pres">
      <dgm:prSet presAssocID="{876E961D-1B52-47F7-B824-31A7C5F57140}" presName="sibTrans" presStyleLbl="sibTrans2D1" presStyleIdx="0" presStyleCnt="0"/>
      <dgm:spPr/>
    </dgm:pt>
    <dgm:pt modelId="{A063EFD1-EF6E-45FE-BFAB-1F174FA4B1F2}" type="pres">
      <dgm:prSet presAssocID="{D5D75A45-8199-4EB2-9BE7-E02AE1C18686}" presName="compNode" presStyleCnt="0"/>
      <dgm:spPr/>
    </dgm:pt>
    <dgm:pt modelId="{8587AEB5-4E4C-4C8F-9A7A-DDD81DB1D3CD}" type="pres">
      <dgm:prSet presAssocID="{D5D75A45-8199-4EB2-9BE7-E02AE1C18686}" presName="iconBgRect" presStyleLbl="bgShp" presStyleIdx="1" presStyleCnt="5"/>
      <dgm:spPr/>
    </dgm:pt>
    <dgm:pt modelId="{6FF11F24-6720-49DB-8413-5B3AFFDFC1CA}" type="pres">
      <dgm:prSet presAssocID="{D5D75A45-8199-4EB2-9BE7-E02AE1C1868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D9AF773F-11D1-4E1E-A493-83D41F72B32C}" type="pres">
      <dgm:prSet presAssocID="{D5D75A45-8199-4EB2-9BE7-E02AE1C18686}" presName="spaceRect" presStyleCnt="0"/>
      <dgm:spPr/>
    </dgm:pt>
    <dgm:pt modelId="{A30D3027-924B-448C-AF6B-4C528825A017}" type="pres">
      <dgm:prSet presAssocID="{D5D75A45-8199-4EB2-9BE7-E02AE1C18686}" presName="textRect" presStyleLbl="revTx" presStyleIdx="1" presStyleCnt="5">
        <dgm:presLayoutVars>
          <dgm:chMax val="1"/>
          <dgm:chPref val="1"/>
        </dgm:presLayoutVars>
      </dgm:prSet>
      <dgm:spPr/>
    </dgm:pt>
    <dgm:pt modelId="{58209AE8-59E1-4AA1-8B75-E18405BA2B1F}" type="pres">
      <dgm:prSet presAssocID="{49CA7D94-7FA2-40B1-8BCA-31B83A4FDD85}" presName="sibTrans" presStyleLbl="sibTrans2D1" presStyleIdx="0" presStyleCnt="0"/>
      <dgm:spPr/>
    </dgm:pt>
    <dgm:pt modelId="{D94F4A61-F463-4EB6-8BB8-F1F123A40CA6}" type="pres">
      <dgm:prSet presAssocID="{85357372-29E3-494C-AEA3-F73CDCB316CE}" presName="compNode" presStyleCnt="0"/>
      <dgm:spPr/>
    </dgm:pt>
    <dgm:pt modelId="{841A85E6-B587-4F8C-9B87-6440D772E373}" type="pres">
      <dgm:prSet presAssocID="{85357372-29E3-494C-AEA3-F73CDCB316CE}" presName="iconBgRect" presStyleLbl="bgShp" presStyleIdx="2" presStyleCnt="5"/>
      <dgm:spPr/>
    </dgm:pt>
    <dgm:pt modelId="{BD213150-673E-44DE-B756-5D63F4FA7F0F}" type="pres">
      <dgm:prSet presAssocID="{85357372-29E3-494C-AEA3-F73CDCB316C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razón"/>
        </a:ext>
      </dgm:extLst>
    </dgm:pt>
    <dgm:pt modelId="{51B6E44D-20B3-4E0F-A224-91602E18FEEF}" type="pres">
      <dgm:prSet presAssocID="{85357372-29E3-494C-AEA3-F73CDCB316CE}" presName="spaceRect" presStyleCnt="0"/>
      <dgm:spPr/>
    </dgm:pt>
    <dgm:pt modelId="{E484232C-F204-4E0A-B38A-8FBEA4EBA7A7}" type="pres">
      <dgm:prSet presAssocID="{85357372-29E3-494C-AEA3-F73CDCB316CE}" presName="textRect" presStyleLbl="revTx" presStyleIdx="2" presStyleCnt="5">
        <dgm:presLayoutVars>
          <dgm:chMax val="1"/>
          <dgm:chPref val="1"/>
        </dgm:presLayoutVars>
      </dgm:prSet>
      <dgm:spPr/>
    </dgm:pt>
    <dgm:pt modelId="{D8B8A276-1905-4D91-8061-554DA27C19F7}" type="pres">
      <dgm:prSet presAssocID="{2C80034B-8C46-4BBC-9405-55C172BE8172}" presName="sibTrans" presStyleLbl="sibTrans2D1" presStyleIdx="0" presStyleCnt="0"/>
      <dgm:spPr/>
    </dgm:pt>
    <dgm:pt modelId="{DCD53C13-06B0-4BB0-93F6-AC02236ACAD8}" type="pres">
      <dgm:prSet presAssocID="{5C96599E-7E0D-4F09-B36A-F324745ECC22}" presName="compNode" presStyleCnt="0"/>
      <dgm:spPr/>
    </dgm:pt>
    <dgm:pt modelId="{81F0D3B4-921B-42CF-A2B1-CAF2A1E52E0C}" type="pres">
      <dgm:prSet presAssocID="{5C96599E-7E0D-4F09-B36A-F324745ECC22}" presName="iconBgRect" presStyleLbl="bgShp" presStyleIdx="3" presStyleCnt="5"/>
      <dgm:spPr/>
    </dgm:pt>
    <dgm:pt modelId="{2373D874-B1AB-41C5-8C16-858A566E80DF}" type="pres">
      <dgm:prSet presAssocID="{5C96599E-7E0D-4F09-B36A-F324745ECC2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6D6E82DB-28FD-4498-BCD9-6A9757AC2ACB}" type="pres">
      <dgm:prSet presAssocID="{5C96599E-7E0D-4F09-B36A-F324745ECC22}" presName="spaceRect" presStyleCnt="0"/>
      <dgm:spPr/>
    </dgm:pt>
    <dgm:pt modelId="{16088D65-E6CE-4570-9D0B-A35EE6650665}" type="pres">
      <dgm:prSet presAssocID="{5C96599E-7E0D-4F09-B36A-F324745ECC22}" presName="textRect" presStyleLbl="revTx" presStyleIdx="3" presStyleCnt="5">
        <dgm:presLayoutVars>
          <dgm:chMax val="1"/>
          <dgm:chPref val="1"/>
        </dgm:presLayoutVars>
      </dgm:prSet>
      <dgm:spPr/>
    </dgm:pt>
    <dgm:pt modelId="{29F5E38C-2722-4653-9B9D-7324A42CD913}" type="pres">
      <dgm:prSet presAssocID="{5AEA0601-3FB6-459B-9C2D-0DC8D70E5984}" presName="sibTrans" presStyleLbl="sibTrans2D1" presStyleIdx="0" presStyleCnt="0"/>
      <dgm:spPr/>
    </dgm:pt>
    <dgm:pt modelId="{95F7E551-0E5C-4ECF-973D-0F631F45E317}" type="pres">
      <dgm:prSet presAssocID="{77219B46-6D4C-4F64-8E30-83BC1584D2A6}" presName="compNode" presStyleCnt="0"/>
      <dgm:spPr/>
    </dgm:pt>
    <dgm:pt modelId="{80CC9863-5A05-40EB-AC39-D809C9F80102}" type="pres">
      <dgm:prSet presAssocID="{77219B46-6D4C-4F64-8E30-83BC1584D2A6}" presName="iconBgRect" presStyleLbl="bgShp" presStyleIdx="4" presStyleCnt="5"/>
      <dgm:spPr/>
    </dgm:pt>
    <dgm:pt modelId="{ABC6AFF9-474D-4435-8E9C-73B4DAA9400C}" type="pres">
      <dgm:prSet presAssocID="{77219B46-6D4C-4F64-8E30-83BC1584D2A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gar"/>
        </a:ext>
      </dgm:extLst>
    </dgm:pt>
    <dgm:pt modelId="{E82F4BFB-416D-4277-921C-A9EBFAB540F1}" type="pres">
      <dgm:prSet presAssocID="{77219B46-6D4C-4F64-8E30-83BC1584D2A6}" presName="spaceRect" presStyleCnt="0"/>
      <dgm:spPr/>
    </dgm:pt>
    <dgm:pt modelId="{EE4FD316-4249-4E4B-92DD-F5CC399DA9EB}" type="pres">
      <dgm:prSet presAssocID="{77219B46-6D4C-4F64-8E30-83BC1584D2A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4FDD50C-8A1F-4A42-85E0-532C7B6E4669}" type="presOf" srcId="{5AEA0601-3FB6-459B-9C2D-0DC8D70E5984}" destId="{29F5E38C-2722-4653-9B9D-7324A42CD913}" srcOrd="0" destOrd="0" presId="urn:microsoft.com/office/officeart/2018/2/layout/IconCircleList"/>
    <dgm:cxn modelId="{13EAC814-193E-4872-89D3-C69EAE0977DD}" type="presOf" srcId="{3422F36C-1307-4E3B-9CC3-2CB4FEA75DA9}" destId="{7D719635-2EC3-4CEA-81A7-7128C5DEF7E9}" srcOrd="0" destOrd="0" presId="urn:microsoft.com/office/officeart/2018/2/layout/IconCircleList"/>
    <dgm:cxn modelId="{0725A12A-CEAF-4A57-8934-A220278F614C}" type="presOf" srcId="{D5D75A45-8199-4EB2-9BE7-E02AE1C18686}" destId="{A30D3027-924B-448C-AF6B-4C528825A017}" srcOrd="0" destOrd="0" presId="urn:microsoft.com/office/officeart/2018/2/layout/IconCircleList"/>
    <dgm:cxn modelId="{2F1AD530-77D3-4471-B714-3BC3935FD202}" type="presOf" srcId="{77219B46-6D4C-4F64-8E30-83BC1584D2A6}" destId="{EE4FD316-4249-4E4B-92DD-F5CC399DA9EB}" srcOrd="0" destOrd="0" presId="urn:microsoft.com/office/officeart/2018/2/layout/IconCircleList"/>
    <dgm:cxn modelId="{209C6433-6463-4EE7-B3EE-D4253932E697}" type="presOf" srcId="{876E961D-1B52-47F7-B824-31A7C5F57140}" destId="{EC422E83-CFA0-46AB-84C8-3A710BCF8FE5}" srcOrd="0" destOrd="0" presId="urn:microsoft.com/office/officeart/2018/2/layout/IconCircleList"/>
    <dgm:cxn modelId="{A3992242-DFDF-478E-9383-81DB787E9777}" srcId="{3422F36C-1307-4E3B-9CC3-2CB4FEA75DA9}" destId="{77219B46-6D4C-4F64-8E30-83BC1584D2A6}" srcOrd="4" destOrd="0" parTransId="{710EEB8B-A856-4945-82B1-C957C1EA8E24}" sibTransId="{66B06D68-B6E2-425B-BA19-91D96D454C74}"/>
    <dgm:cxn modelId="{EB528847-B37A-457E-A65D-078482325828}" type="presOf" srcId="{49CA7D94-7FA2-40B1-8BCA-31B83A4FDD85}" destId="{58209AE8-59E1-4AA1-8B75-E18405BA2B1F}" srcOrd="0" destOrd="0" presId="urn:microsoft.com/office/officeart/2018/2/layout/IconCircleList"/>
    <dgm:cxn modelId="{0D100A6E-BECB-4E18-A495-6E56DA08C98C}" type="presOf" srcId="{5C96599E-7E0D-4F09-B36A-F324745ECC22}" destId="{16088D65-E6CE-4570-9D0B-A35EE6650665}" srcOrd="0" destOrd="0" presId="urn:microsoft.com/office/officeart/2018/2/layout/IconCircleList"/>
    <dgm:cxn modelId="{B183A77C-3B3F-4C2D-8FC2-06C54A91B06B}" srcId="{3422F36C-1307-4E3B-9CC3-2CB4FEA75DA9}" destId="{D5D75A45-8199-4EB2-9BE7-E02AE1C18686}" srcOrd="1" destOrd="0" parTransId="{DDCEBED2-DC33-4AAD-A03F-10374A2C1A7B}" sibTransId="{49CA7D94-7FA2-40B1-8BCA-31B83A4FDD85}"/>
    <dgm:cxn modelId="{B7C6609B-88EE-4BB6-98C4-87BFB66A069C}" type="presOf" srcId="{85357372-29E3-494C-AEA3-F73CDCB316CE}" destId="{E484232C-F204-4E0A-B38A-8FBEA4EBA7A7}" srcOrd="0" destOrd="0" presId="urn:microsoft.com/office/officeart/2018/2/layout/IconCircleList"/>
    <dgm:cxn modelId="{E0AD0DAB-0E9C-484B-AE90-495AEC574E93}" type="presOf" srcId="{A3556D2D-1ED2-481F-AF88-5673A619B2CA}" destId="{243630B6-EEC0-490F-9925-65E66BE7A488}" srcOrd="0" destOrd="0" presId="urn:microsoft.com/office/officeart/2018/2/layout/IconCircleList"/>
    <dgm:cxn modelId="{8BC95FBB-42BB-4084-B1FC-0E7698428FE7}" type="presOf" srcId="{2C80034B-8C46-4BBC-9405-55C172BE8172}" destId="{D8B8A276-1905-4D91-8061-554DA27C19F7}" srcOrd="0" destOrd="0" presId="urn:microsoft.com/office/officeart/2018/2/layout/IconCircleList"/>
    <dgm:cxn modelId="{5EB02AC7-E13B-431F-A8FB-764B1DAD57B3}" srcId="{3422F36C-1307-4E3B-9CC3-2CB4FEA75DA9}" destId="{A3556D2D-1ED2-481F-AF88-5673A619B2CA}" srcOrd="0" destOrd="0" parTransId="{8D44F998-2C0C-4E81-8E7C-97F6EDE67F16}" sibTransId="{876E961D-1B52-47F7-B824-31A7C5F57140}"/>
    <dgm:cxn modelId="{EA2AE7D5-AB71-477C-8C29-A3EF80539944}" srcId="{3422F36C-1307-4E3B-9CC3-2CB4FEA75DA9}" destId="{85357372-29E3-494C-AEA3-F73CDCB316CE}" srcOrd="2" destOrd="0" parTransId="{2D5ABAA6-4562-48FB-9AA7-1AF9EF6BC917}" sibTransId="{2C80034B-8C46-4BBC-9405-55C172BE8172}"/>
    <dgm:cxn modelId="{7323CDF8-2D36-422F-8476-C481993DC984}" srcId="{3422F36C-1307-4E3B-9CC3-2CB4FEA75DA9}" destId="{5C96599E-7E0D-4F09-B36A-F324745ECC22}" srcOrd="3" destOrd="0" parTransId="{AA308A02-4FA8-4680-8046-A0E242511A3A}" sibTransId="{5AEA0601-3FB6-459B-9C2D-0DC8D70E5984}"/>
    <dgm:cxn modelId="{72BD3BD0-49F0-41A2-B411-53AE7110DAF9}" type="presParOf" srcId="{7D719635-2EC3-4CEA-81A7-7128C5DEF7E9}" destId="{1F9CFA5C-6FD8-4ED7-811D-D5F4B5F9F404}" srcOrd="0" destOrd="0" presId="urn:microsoft.com/office/officeart/2018/2/layout/IconCircleList"/>
    <dgm:cxn modelId="{9ABFC8DF-6250-494C-BBB9-4F1A6D2917F8}" type="presParOf" srcId="{1F9CFA5C-6FD8-4ED7-811D-D5F4B5F9F404}" destId="{8A049E40-35EA-4322-B12A-2A7490C0540D}" srcOrd="0" destOrd="0" presId="urn:microsoft.com/office/officeart/2018/2/layout/IconCircleList"/>
    <dgm:cxn modelId="{8ECD2826-6C65-412C-B6D2-D60DFE6609B7}" type="presParOf" srcId="{8A049E40-35EA-4322-B12A-2A7490C0540D}" destId="{36D166F1-1F74-444F-A2DC-A0391E5C23E6}" srcOrd="0" destOrd="0" presId="urn:microsoft.com/office/officeart/2018/2/layout/IconCircleList"/>
    <dgm:cxn modelId="{EE9013A0-EB53-450C-8AF9-9359857590CF}" type="presParOf" srcId="{8A049E40-35EA-4322-B12A-2A7490C0540D}" destId="{9E103EA3-E7BB-464B-9468-64DD5ED4CD32}" srcOrd="1" destOrd="0" presId="urn:microsoft.com/office/officeart/2018/2/layout/IconCircleList"/>
    <dgm:cxn modelId="{90009178-1C04-4EC3-A9BA-B43E549822F4}" type="presParOf" srcId="{8A049E40-35EA-4322-B12A-2A7490C0540D}" destId="{825C374E-5C4A-4926-B417-4D504596413B}" srcOrd="2" destOrd="0" presId="urn:microsoft.com/office/officeart/2018/2/layout/IconCircleList"/>
    <dgm:cxn modelId="{66AB4FFE-9E1B-487E-B761-F384CF7B5AE3}" type="presParOf" srcId="{8A049E40-35EA-4322-B12A-2A7490C0540D}" destId="{243630B6-EEC0-490F-9925-65E66BE7A488}" srcOrd="3" destOrd="0" presId="urn:microsoft.com/office/officeart/2018/2/layout/IconCircleList"/>
    <dgm:cxn modelId="{610CBCC5-B696-4385-836B-AD153A172694}" type="presParOf" srcId="{1F9CFA5C-6FD8-4ED7-811D-D5F4B5F9F404}" destId="{EC422E83-CFA0-46AB-84C8-3A710BCF8FE5}" srcOrd="1" destOrd="0" presId="urn:microsoft.com/office/officeart/2018/2/layout/IconCircleList"/>
    <dgm:cxn modelId="{A10FCA8A-CF86-4830-B952-823A66378AF8}" type="presParOf" srcId="{1F9CFA5C-6FD8-4ED7-811D-D5F4B5F9F404}" destId="{A063EFD1-EF6E-45FE-BFAB-1F174FA4B1F2}" srcOrd="2" destOrd="0" presId="urn:microsoft.com/office/officeart/2018/2/layout/IconCircleList"/>
    <dgm:cxn modelId="{15E2BE12-BC7B-4F75-B676-CB601811BA66}" type="presParOf" srcId="{A063EFD1-EF6E-45FE-BFAB-1F174FA4B1F2}" destId="{8587AEB5-4E4C-4C8F-9A7A-DDD81DB1D3CD}" srcOrd="0" destOrd="0" presId="urn:microsoft.com/office/officeart/2018/2/layout/IconCircleList"/>
    <dgm:cxn modelId="{1146F2B6-EA11-4683-A8BE-BE837FB6305A}" type="presParOf" srcId="{A063EFD1-EF6E-45FE-BFAB-1F174FA4B1F2}" destId="{6FF11F24-6720-49DB-8413-5B3AFFDFC1CA}" srcOrd="1" destOrd="0" presId="urn:microsoft.com/office/officeart/2018/2/layout/IconCircleList"/>
    <dgm:cxn modelId="{8CF386F3-3FFF-447D-8CB3-055B34526D35}" type="presParOf" srcId="{A063EFD1-EF6E-45FE-BFAB-1F174FA4B1F2}" destId="{D9AF773F-11D1-4E1E-A493-83D41F72B32C}" srcOrd="2" destOrd="0" presId="urn:microsoft.com/office/officeart/2018/2/layout/IconCircleList"/>
    <dgm:cxn modelId="{C8A1F6AD-49EF-4772-A2BC-DF9FE3D243EF}" type="presParOf" srcId="{A063EFD1-EF6E-45FE-BFAB-1F174FA4B1F2}" destId="{A30D3027-924B-448C-AF6B-4C528825A017}" srcOrd="3" destOrd="0" presId="urn:microsoft.com/office/officeart/2018/2/layout/IconCircleList"/>
    <dgm:cxn modelId="{F7F8AC48-916B-4F1D-9CD0-BF5482750B12}" type="presParOf" srcId="{1F9CFA5C-6FD8-4ED7-811D-D5F4B5F9F404}" destId="{58209AE8-59E1-4AA1-8B75-E18405BA2B1F}" srcOrd="3" destOrd="0" presId="urn:microsoft.com/office/officeart/2018/2/layout/IconCircleList"/>
    <dgm:cxn modelId="{3A657939-E583-48B6-B6DA-0D65870814FE}" type="presParOf" srcId="{1F9CFA5C-6FD8-4ED7-811D-D5F4B5F9F404}" destId="{D94F4A61-F463-4EB6-8BB8-F1F123A40CA6}" srcOrd="4" destOrd="0" presId="urn:microsoft.com/office/officeart/2018/2/layout/IconCircleList"/>
    <dgm:cxn modelId="{FE9BDF31-0A28-451C-A91E-E80DD167952A}" type="presParOf" srcId="{D94F4A61-F463-4EB6-8BB8-F1F123A40CA6}" destId="{841A85E6-B587-4F8C-9B87-6440D772E373}" srcOrd="0" destOrd="0" presId="urn:microsoft.com/office/officeart/2018/2/layout/IconCircleList"/>
    <dgm:cxn modelId="{C1BA2E05-75D5-4893-A7F4-9D8DACBE6177}" type="presParOf" srcId="{D94F4A61-F463-4EB6-8BB8-F1F123A40CA6}" destId="{BD213150-673E-44DE-B756-5D63F4FA7F0F}" srcOrd="1" destOrd="0" presId="urn:microsoft.com/office/officeart/2018/2/layout/IconCircleList"/>
    <dgm:cxn modelId="{06471D09-B4C9-4665-829E-6121D8BDB8E6}" type="presParOf" srcId="{D94F4A61-F463-4EB6-8BB8-F1F123A40CA6}" destId="{51B6E44D-20B3-4E0F-A224-91602E18FEEF}" srcOrd="2" destOrd="0" presId="urn:microsoft.com/office/officeart/2018/2/layout/IconCircleList"/>
    <dgm:cxn modelId="{402226A3-CB1B-4394-AA2B-8A67458BEA9F}" type="presParOf" srcId="{D94F4A61-F463-4EB6-8BB8-F1F123A40CA6}" destId="{E484232C-F204-4E0A-B38A-8FBEA4EBA7A7}" srcOrd="3" destOrd="0" presId="urn:microsoft.com/office/officeart/2018/2/layout/IconCircleList"/>
    <dgm:cxn modelId="{04ECA44F-29D3-4AB6-83B6-C77306B74705}" type="presParOf" srcId="{1F9CFA5C-6FD8-4ED7-811D-D5F4B5F9F404}" destId="{D8B8A276-1905-4D91-8061-554DA27C19F7}" srcOrd="5" destOrd="0" presId="urn:microsoft.com/office/officeart/2018/2/layout/IconCircleList"/>
    <dgm:cxn modelId="{F6F739FC-F399-4AD4-BED1-F9AF7F358EA9}" type="presParOf" srcId="{1F9CFA5C-6FD8-4ED7-811D-D5F4B5F9F404}" destId="{DCD53C13-06B0-4BB0-93F6-AC02236ACAD8}" srcOrd="6" destOrd="0" presId="urn:microsoft.com/office/officeart/2018/2/layout/IconCircleList"/>
    <dgm:cxn modelId="{7C86258A-9718-4FB3-B5BC-BC78D2225243}" type="presParOf" srcId="{DCD53C13-06B0-4BB0-93F6-AC02236ACAD8}" destId="{81F0D3B4-921B-42CF-A2B1-CAF2A1E52E0C}" srcOrd="0" destOrd="0" presId="urn:microsoft.com/office/officeart/2018/2/layout/IconCircleList"/>
    <dgm:cxn modelId="{1C809666-0CAB-4A94-A2A3-6E4540CB81FA}" type="presParOf" srcId="{DCD53C13-06B0-4BB0-93F6-AC02236ACAD8}" destId="{2373D874-B1AB-41C5-8C16-858A566E80DF}" srcOrd="1" destOrd="0" presId="urn:microsoft.com/office/officeart/2018/2/layout/IconCircleList"/>
    <dgm:cxn modelId="{FA77E374-C5BF-4744-AD99-334D9E882913}" type="presParOf" srcId="{DCD53C13-06B0-4BB0-93F6-AC02236ACAD8}" destId="{6D6E82DB-28FD-4498-BCD9-6A9757AC2ACB}" srcOrd="2" destOrd="0" presId="urn:microsoft.com/office/officeart/2018/2/layout/IconCircleList"/>
    <dgm:cxn modelId="{ACFDF563-4214-4295-BED0-C3112FFBDB30}" type="presParOf" srcId="{DCD53C13-06B0-4BB0-93F6-AC02236ACAD8}" destId="{16088D65-E6CE-4570-9D0B-A35EE6650665}" srcOrd="3" destOrd="0" presId="urn:microsoft.com/office/officeart/2018/2/layout/IconCircleList"/>
    <dgm:cxn modelId="{43D76F0B-94C5-4EA5-8224-58E44C9CB6E5}" type="presParOf" srcId="{1F9CFA5C-6FD8-4ED7-811D-D5F4B5F9F404}" destId="{29F5E38C-2722-4653-9B9D-7324A42CD913}" srcOrd="7" destOrd="0" presId="urn:microsoft.com/office/officeart/2018/2/layout/IconCircleList"/>
    <dgm:cxn modelId="{DD4761F6-7E40-4980-8BFC-13CDF50731DF}" type="presParOf" srcId="{1F9CFA5C-6FD8-4ED7-811D-D5F4B5F9F404}" destId="{95F7E551-0E5C-4ECF-973D-0F631F45E317}" srcOrd="8" destOrd="0" presId="urn:microsoft.com/office/officeart/2018/2/layout/IconCircleList"/>
    <dgm:cxn modelId="{3F5C87D9-21A9-4B5F-A19C-CD5ACAD543C5}" type="presParOf" srcId="{95F7E551-0E5C-4ECF-973D-0F631F45E317}" destId="{80CC9863-5A05-40EB-AC39-D809C9F80102}" srcOrd="0" destOrd="0" presId="urn:microsoft.com/office/officeart/2018/2/layout/IconCircleList"/>
    <dgm:cxn modelId="{8788565F-8B66-49B5-B914-9EE3712589D4}" type="presParOf" srcId="{95F7E551-0E5C-4ECF-973D-0F631F45E317}" destId="{ABC6AFF9-474D-4435-8E9C-73B4DAA9400C}" srcOrd="1" destOrd="0" presId="urn:microsoft.com/office/officeart/2018/2/layout/IconCircleList"/>
    <dgm:cxn modelId="{1FE5CB66-0082-44F2-B716-E697215FCB41}" type="presParOf" srcId="{95F7E551-0E5C-4ECF-973D-0F631F45E317}" destId="{E82F4BFB-416D-4277-921C-A9EBFAB540F1}" srcOrd="2" destOrd="0" presId="urn:microsoft.com/office/officeart/2018/2/layout/IconCircleList"/>
    <dgm:cxn modelId="{56DD1944-FDDE-48DD-9FEF-EB0059E116A1}" type="presParOf" srcId="{95F7E551-0E5C-4ECF-973D-0F631F45E317}" destId="{EE4FD316-4249-4E4B-92DD-F5CC399DA9E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66055-63C7-4E39-AA5F-624A3DB4B919}">
      <dsp:nvSpPr>
        <dsp:cNvPr id="0" name=""/>
        <dsp:cNvSpPr/>
      </dsp:nvSpPr>
      <dsp:spPr>
        <a:xfrm rot="5400000">
          <a:off x="433940" y="877176"/>
          <a:ext cx="1293502" cy="215235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FAD29-B1CD-4A79-A1BF-D958DF2A12CE}">
      <dsp:nvSpPr>
        <dsp:cNvPr id="0" name=""/>
        <dsp:cNvSpPr/>
      </dsp:nvSpPr>
      <dsp:spPr>
        <a:xfrm>
          <a:off x="218023" y="1520268"/>
          <a:ext cx="1943161" cy="170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/>
            <a:t>Tomar papel y lápiz y en el transcurso del taller evaluar cada una de las estrategias que presentaremos</a:t>
          </a:r>
        </a:p>
      </dsp:txBody>
      <dsp:txXfrm>
        <a:off x="218023" y="1520268"/>
        <a:ext cx="1943161" cy="1703294"/>
      </dsp:txXfrm>
    </dsp:sp>
    <dsp:sp modelId="{09EBC117-255C-4C79-9288-86647F820425}">
      <dsp:nvSpPr>
        <dsp:cNvPr id="0" name=""/>
        <dsp:cNvSpPr/>
      </dsp:nvSpPr>
      <dsp:spPr>
        <a:xfrm>
          <a:off x="1794550" y="718717"/>
          <a:ext cx="366634" cy="36663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06789-348D-4D04-A081-0411A0971665}">
      <dsp:nvSpPr>
        <dsp:cNvPr id="0" name=""/>
        <dsp:cNvSpPr/>
      </dsp:nvSpPr>
      <dsp:spPr>
        <a:xfrm rot="5400000">
          <a:off x="2812749" y="288538"/>
          <a:ext cx="1293502" cy="215235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6D1D1-862F-4845-957F-210746C10239}">
      <dsp:nvSpPr>
        <dsp:cNvPr id="0" name=""/>
        <dsp:cNvSpPr/>
      </dsp:nvSpPr>
      <dsp:spPr>
        <a:xfrm>
          <a:off x="2596832" y="931629"/>
          <a:ext cx="1943161" cy="170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/>
            <a:t>Evaluar de 1 al 5 cada una de ellas</a:t>
          </a:r>
        </a:p>
      </dsp:txBody>
      <dsp:txXfrm>
        <a:off x="2596832" y="931629"/>
        <a:ext cx="1943161" cy="1703294"/>
      </dsp:txXfrm>
    </dsp:sp>
    <dsp:sp modelId="{C820782D-3FBA-4875-B213-81FBC5E91CA9}">
      <dsp:nvSpPr>
        <dsp:cNvPr id="0" name=""/>
        <dsp:cNvSpPr/>
      </dsp:nvSpPr>
      <dsp:spPr>
        <a:xfrm>
          <a:off x="4173359" y="130079"/>
          <a:ext cx="366634" cy="36663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50873-B8CE-45AD-B89E-57D08AEBDC44}">
      <dsp:nvSpPr>
        <dsp:cNvPr id="0" name=""/>
        <dsp:cNvSpPr/>
      </dsp:nvSpPr>
      <dsp:spPr>
        <a:xfrm rot="5400000">
          <a:off x="5191558" y="-300100"/>
          <a:ext cx="1293502" cy="215235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EBED9-CED5-41E1-9EAB-E9D474C0B840}">
      <dsp:nvSpPr>
        <dsp:cNvPr id="0" name=""/>
        <dsp:cNvSpPr/>
      </dsp:nvSpPr>
      <dsp:spPr>
        <a:xfrm>
          <a:off x="4975641" y="342991"/>
          <a:ext cx="1943161" cy="170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/>
            <a:t>Al final del taller estaremos haciendo un proceso rápidos de la evaluación de cada uno de ustedes</a:t>
          </a:r>
        </a:p>
      </dsp:txBody>
      <dsp:txXfrm>
        <a:off x="4975641" y="342991"/>
        <a:ext cx="1943161" cy="1703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2D554-A92F-46CC-98E4-C1BCE54B5A77}">
      <dsp:nvSpPr>
        <dsp:cNvPr id="0" name=""/>
        <dsp:cNvSpPr/>
      </dsp:nvSpPr>
      <dsp:spPr>
        <a:xfrm>
          <a:off x="95715" y="1869"/>
          <a:ext cx="3906491" cy="234389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i="0" kern="1200" dirty="0">
              <a:solidFill>
                <a:schemeClr val="tx1"/>
              </a:solidFill>
            </a:rPr>
            <a:t>1. Ampliar el acceso equitativo a servicios de salud, integrales, de calidad, centrados en las personas y las comunidades</a:t>
          </a:r>
          <a:endParaRPr lang="es-SV" sz="2200" b="1" kern="1200" dirty="0">
            <a:solidFill>
              <a:schemeClr val="tx1"/>
            </a:solidFill>
          </a:endParaRPr>
        </a:p>
      </dsp:txBody>
      <dsp:txXfrm>
        <a:off x="95715" y="1869"/>
        <a:ext cx="3906491" cy="2343895"/>
      </dsp:txXfrm>
    </dsp:sp>
    <dsp:sp modelId="{2554A375-9431-4644-AF24-7B98B4D96D1F}">
      <dsp:nvSpPr>
        <dsp:cNvPr id="0" name=""/>
        <dsp:cNvSpPr/>
      </dsp:nvSpPr>
      <dsp:spPr>
        <a:xfrm>
          <a:off x="4392856" y="1869"/>
          <a:ext cx="3906491" cy="2343895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i="0" kern="1200" dirty="0">
              <a:solidFill>
                <a:schemeClr val="tx1"/>
              </a:solidFill>
            </a:rPr>
            <a:t>2. Fortalecer la rectoría y la gobernanza en el camino hacia la cobertura universal de salud</a:t>
          </a:r>
          <a:endParaRPr lang="es-SV" sz="2200" b="1" kern="1200" dirty="0">
            <a:solidFill>
              <a:schemeClr val="tx1"/>
            </a:solidFill>
          </a:endParaRPr>
        </a:p>
      </dsp:txBody>
      <dsp:txXfrm>
        <a:off x="4392856" y="1869"/>
        <a:ext cx="3906491" cy="2343895"/>
      </dsp:txXfrm>
    </dsp:sp>
    <dsp:sp modelId="{FA6AD8B9-A584-425D-9E12-7995B79E9979}">
      <dsp:nvSpPr>
        <dsp:cNvPr id="0" name=""/>
        <dsp:cNvSpPr/>
      </dsp:nvSpPr>
      <dsp:spPr>
        <a:xfrm>
          <a:off x="95715" y="2736413"/>
          <a:ext cx="3906491" cy="2343895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i="0" kern="1200" dirty="0">
              <a:solidFill>
                <a:schemeClr val="tx1"/>
              </a:solidFill>
            </a:rPr>
            <a:t>3. Aumentar y mejorar el financiamiento, con equidad y eficiencia, y avanzar hacia la eliminación del pago directo que se convierte en barrera para el acceso en el momento de la prestación de servicios</a:t>
          </a:r>
          <a:endParaRPr lang="es-SV" sz="2200" b="1" kern="1200" dirty="0">
            <a:solidFill>
              <a:schemeClr val="tx1"/>
            </a:solidFill>
          </a:endParaRPr>
        </a:p>
      </dsp:txBody>
      <dsp:txXfrm>
        <a:off x="95715" y="2736413"/>
        <a:ext cx="3906491" cy="2343895"/>
      </dsp:txXfrm>
    </dsp:sp>
    <dsp:sp modelId="{8B128305-71AB-476B-B256-3F109B116CBC}">
      <dsp:nvSpPr>
        <dsp:cNvPr id="0" name=""/>
        <dsp:cNvSpPr/>
      </dsp:nvSpPr>
      <dsp:spPr>
        <a:xfrm>
          <a:off x="4392856" y="2736413"/>
          <a:ext cx="3906491" cy="234389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i="0" kern="1200" dirty="0">
              <a:solidFill>
                <a:schemeClr val="tx1"/>
              </a:solidFill>
            </a:rPr>
            <a:t>4. Fortalecer la acción intersectorial para abordar los determinantes sociales de la salud</a:t>
          </a:r>
          <a:endParaRPr lang="es-SV" sz="2200" b="1" kern="1200" dirty="0">
            <a:solidFill>
              <a:schemeClr val="tx1"/>
            </a:solidFill>
          </a:endParaRPr>
        </a:p>
      </dsp:txBody>
      <dsp:txXfrm>
        <a:off x="4392856" y="2736413"/>
        <a:ext cx="3906491" cy="2343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DC5AE-941F-4654-BA74-7FADE5CD368E}">
      <dsp:nvSpPr>
        <dsp:cNvPr id="0" name=""/>
        <dsp:cNvSpPr/>
      </dsp:nvSpPr>
      <dsp:spPr>
        <a:xfrm>
          <a:off x="5103677" y="1797309"/>
          <a:ext cx="1984644" cy="2086636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000" b="1" kern="1200" dirty="0"/>
            <a:t>Gobernanza nacional de 2030</a:t>
          </a:r>
        </a:p>
      </dsp:txBody>
      <dsp:txXfrm>
        <a:off x="5394321" y="2102890"/>
        <a:ext cx="1403356" cy="1475474"/>
      </dsp:txXfrm>
    </dsp:sp>
    <dsp:sp modelId="{84D813A1-DEC7-4B5B-90EA-51EF683BE3CE}">
      <dsp:nvSpPr>
        <dsp:cNvPr id="0" name=""/>
        <dsp:cNvSpPr/>
      </dsp:nvSpPr>
      <dsp:spPr>
        <a:xfrm rot="16200000">
          <a:off x="5913331" y="1604241"/>
          <a:ext cx="365337" cy="20798"/>
        </a:xfrm>
        <a:custGeom>
          <a:avLst/>
          <a:gdLst/>
          <a:ahLst/>
          <a:cxnLst/>
          <a:rect l="0" t="0" r="0" b="0"/>
          <a:pathLst>
            <a:path>
              <a:moveTo>
                <a:pt x="0" y="10399"/>
              </a:moveTo>
              <a:lnTo>
                <a:pt x="365337" y="103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500" b="1" kern="1200"/>
        </a:p>
      </dsp:txBody>
      <dsp:txXfrm>
        <a:off x="6086866" y="1605507"/>
        <a:ext cx="18266" cy="18266"/>
      </dsp:txXfrm>
    </dsp:sp>
    <dsp:sp modelId="{565D5F56-C044-4EB3-8D2E-A04B6462C7A9}">
      <dsp:nvSpPr>
        <dsp:cNvPr id="0" name=""/>
        <dsp:cNvSpPr/>
      </dsp:nvSpPr>
      <dsp:spPr>
        <a:xfrm>
          <a:off x="5391636" y="23243"/>
          <a:ext cx="1408727" cy="1408727"/>
        </a:xfrm>
        <a:prstGeom prst="ellips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Gobierno</a:t>
          </a:r>
        </a:p>
      </dsp:txBody>
      <dsp:txXfrm>
        <a:off x="5597939" y="229546"/>
        <a:ext cx="996121" cy="996121"/>
      </dsp:txXfrm>
    </dsp:sp>
    <dsp:sp modelId="{4491C032-2A53-4296-8198-B7ED939A4548}">
      <dsp:nvSpPr>
        <dsp:cNvPr id="0" name=""/>
        <dsp:cNvSpPr/>
      </dsp:nvSpPr>
      <dsp:spPr>
        <a:xfrm rot="19285714">
          <a:off x="6843271" y="2075836"/>
          <a:ext cx="397411" cy="20798"/>
        </a:xfrm>
        <a:custGeom>
          <a:avLst/>
          <a:gdLst/>
          <a:ahLst/>
          <a:cxnLst/>
          <a:rect l="0" t="0" r="0" b="0"/>
          <a:pathLst>
            <a:path>
              <a:moveTo>
                <a:pt x="0" y="10399"/>
              </a:moveTo>
              <a:lnTo>
                <a:pt x="397411" y="103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500" b="1" kern="1200"/>
        </a:p>
      </dsp:txBody>
      <dsp:txXfrm>
        <a:off x="7032041" y="2076300"/>
        <a:ext cx="19870" cy="19870"/>
      </dsp:txXfrm>
    </dsp:sp>
    <dsp:sp modelId="{6251CBE1-42C1-410B-A9CA-BEB8DF0ED483}">
      <dsp:nvSpPr>
        <dsp:cNvPr id="0" name=""/>
        <dsp:cNvSpPr/>
      </dsp:nvSpPr>
      <dsp:spPr>
        <a:xfrm>
          <a:off x="7043661" y="818817"/>
          <a:ext cx="1408727" cy="1408727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Socios para el Desarrollo</a:t>
          </a:r>
        </a:p>
      </dsp:txBody>
      <dsp:txXfrm>
        <a:off x="7249964" y="1025120"/>
        <a:ext cx="996121" cy="996121"/>
      </dsp:txXfrm>
    </dsp:sp>
    <dsp:sp modelId="{46065EAA-7990-45F5-992B-303773964078}">
      <dsp:nvSpPr>
        <dsp:cNvPr id="0" name=""/>
        <dsp:cNvSpPr/>
      </dsp:nvSpPr>
      <dsp:spPr>
        <a:xfrm rot="771429">
          <a:off x="7060545" y="3097623"/>
          <a:ext cx="413982" cy="20798"/>
        </a:xfrm>
        <a:custGeom>
          <a:avLst/>
          <a:gdLst/>
          <a:ahLst/>
          <a:cxnLst/>
          <a:rect l="0" t="0" r="0" b="0"/>
          <a:pathLst>
            <a:path>
              <a:moveTo>
                <a:pt x="0" y="10399"/>
              </a:moveTo>
              <a:lnTo>
                <a:pt x="413982" y="103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500" b="1" kern="1200"/>
        </a:p>
      </dsp:txBody>
      <dsp:txXfrm>
        <a:off x="7257186" y="3097673"/>
        <a:ext cx="20699" cy="20699"/>
      </dsp:txXfrm>
    </dsp:sp>
    <dsp:sp modelId="{551012F7-FEFF-4C5B-9728-B9F5CFB61E71}">
      <dsp:nvSpPr>
        <dsp:cNvPr id="0" name=""/>
        <dsp:cNvSpPr/>
      </dsp:nvSpPr>
      <dsp:spPr>
        <a:xfrm>
          <a:off x="7451677" y="2606454"/>
          <a:ext cx="1408727" cy="1408727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latin typeface="+mn-lt"/>
              <a:cs typeface="Lao UI" pitchFamily="34" charset="0"/>
            </a:rPr>
            <a:t>Sociedad</a:t>
          </a:r>
          <a:r>
            <a:rPr lang="es-ES" sz="1700" b="1" kern="1200" baseline="0" dirty="0">
              <a:latin typeface="+mn-lt"/>
              <a:cs typeface="Lao UI" pitchFamily="34" charset="0"/>
            </a:rPr>
            <a:t> civil</a:t>
          </a:r>
          <a:endParaRPr lang="es-ES" sz="1700" b="1" kern="1200" dirty="0">
            <a:latin typeface="+mn-lt"/>
            <a:cs typeface="Lao UI" pitchFamily="34" charset="0"/>
          </a:endParaRPr>
        </a:p>
      </dsp:txBody>
      <dsp:txXfrm>
        <a:off x="7657980" y="2812757"/>
        <a:ext cx="996121" cy="996121"/>
      </dsp:txXfrm>
    </dsp:sp>
    <dsp:sp modelId="{212F4C1C-20D9-40A8-BF16-6C377897F4A5}">
      <dsp:nvSpPr>
        <dsp:cNvPr id="0" name=""/>
        <dsp:cNvSpPr/>
      </dsp:nvSpPr>
      <dsp:spPr>
        <a:xfrm rot="3857143">
          <a:off x="6437953" y="3930208"/>
          <a:ext cx="375538" cy="20798"/>
        </a:xfrm>
        <a:custGeom>
          <a:avLst/>
          <a:gdLst/>
          <a:ahLst/>
          <a:cxnLst/>
          <a:rect l="0" t="0" r="0" b="0"/>
          <a:pathLst>
            <a:path>
              <a:moveTo>
                <a:pt x="0" y="10399"/>
              </a:moveTo>
              <a:lnTo>
                <a:pt x="375538" y="103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500" b="1" kern="1200"/>
        </a:p>
      </dsp:txBody>
      <dsp:txXfrm>
        <a:off x="6616334" y="3931219"/>
        <a:ext cx="18776" cy="18776"/>
      </dsp:txXfrm>
    </dsp:sp>
    <dsp:sp modelId="{CC4121BF-F699-4AFD-9860-9E4C3D7E37F1}">
      <dsp:nvSpPr>
        <dsp:cNvPr id="0" name=""/>
        <dsp:cNvSpPr/>
      </dsp:nvSpPr>
      <dsp:spPr>
        <a:xfrm>
          <a:off x="6308440" y="4040028"/>
          <a:ext cx="1408727" cy="1408727"/>
        </a:xfrm>
        <a:prstGeom prst="ellipse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Sector Privado</a:t>
          </a:r>
        </a:p>
      </dsp:txBody>
      <dsp:txXfrm>
        <a:off x="6514743" y="4246331"/>
        <a:ext cx="996121" cy="996121"/>
      </dsp:txXfrm>
    </dsp:sp>
    <dsp:sp modelId="{6936352B-8FAB-4768-8450-014CE63318FA}">
      <dsp:nvSpPr>
        <dsp:cNvPr id="0" name=""/>
        <dsp:cNvSpPr/>
      </dsp:nvSpPr>
      <dsp:spPr>
        <a:xfrm rot="6942857">
          <a:off x="5378507" y="3930208"/>
          <a:ext cx="375538" cy="20798"/>
        </a:xfrm>
        <a:custGeom>
          <a:avLst/>
          <a:gdLst/>
          <a:ahLst/>
          <a:cxnLst/>
          <a:rect l="0" t="0" r="0" b="0"/>
          <a:pathLst>
            <a:path>
              <a:moveTo>
                <a:pt x="0" y="10399"/>
              </a:moveTo>
              <a:lnTo>
                <a:pt x="375538" y="103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500" b="1" kern="1200"/>
        </a:p>
      </dsp:txBody>
      <dsp:txXfrm rot="10800000">
        <a:off x="5556888" y="3931219"/>
        <a:ext cx="18776" cy="18776"/>
      </dsp:txXfrm>
    </dsp:sp>
    <dsp:sp modelId="{3B4D43D7-A5A0-48CD-8BB3-185EDA6F1E89}">
      <dsp:nvSpPr>
        <dsp:cNvPr id="0" name=""/>
        <dsp:cNvSpPr/>
      </dsp:nvSpPr>
      <dsp:spPr>
        <a:xfrm>
          <a:off x="4474831" y="4040028"/>
          <a:ext cx="1408727" cy="1408727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latin typeface="+mn-lt"/>
              <a:ea typeface="+mn-ea"/>
              <a:cs typeface="Lao UI" pitchFamily="34" charset="0"/>
            </a:rPr>
            <a:t>Asamblea Legislativa</a:t>
          </a:r>
        </a:p>
      </dsp:txBody>
      <dsp:txXfrm>
        <a:off x="4681134" y="4246331"/>
        <a:ext cx="996121" cy="996121"/>
      </dsp:txXfrm>
    </dsp:sp>
    <dsp:sp modelId="{CEC4CF03-49C8-419C-8728-EDE0DA341791}">
      <dsp:nvSpPr>
        <dsp:cNvPr id="0" name=""/>
        <dsp:cNvSpPr/>
      </dsp:nvSpPr>
      <dsp:spPr>
        <a:xfrm rot="10028571">
          <a:off x="4717472" y="3097623"/>
          <a:ext cx="413982" cy="20798"/>
        </a:xfrm>
        <a:custGeom>
          <a:avLst/>
          <a:gdLst/>
          <a:ahLst/>
          <a:cxnLst/>
          <a:rect l="0" t="0" r="0" b="0"/>
          <a:pathLst>
            <a:path>
              <a:moveTo>
                <a:pt x="0" y="10399"/>
              </a:moveTo>
              <a:lnTo>
                <a:pt x="413982" y="103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1500" b="1" kern="120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 rot="10800000">
        <a:off x="4914114" y="3097673"/>
        <a:ext cx="20699" cy="20699"/>
      </dsp:txXfrm>
    </dsp:sp>
    <dsp:sp modelId="{1098DDF8-C003-4189-9AFB-876D6F15213A}">
      <dsp:nvSpPr>
        <dsp:cNvPr id="0" name=""/>
        <dsp:cNvSpPr/>
      </dsp:nvSpPr>
      <dsp:spPr>
        <a:xfrm>
          <a:off x="3331594" y="2606454"/>
          <a:ext cx="1408727" cy="1408727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latin typeface="+mn-lt"/>
              <a:cs typeface="Lao UI" pitchFamily="34" charset="0"/>
            </a:rPr>
            <a:t>Gobiernos</a:t>
          </a:r>
          <a:r>
            <a:rPr lang="es-ES" sz="1700" b="1" kern="1200" baseline="0" dirty="0">
              <a:latin typeface="+mn-lt"/>
              <a:cs typeface="Lao UI" pitchFamily="34" charset="0"/>
            </a:rPr>
            <a:t> locales y territorios</a:t>
          </a:r>
          <a:endParaRPr lang="es-ES" sz="1700" b="1" kern="1200" dirty="0">
            <a:latin typeface="+mn-lt"/>
            <a:cs typeface="Lao UI" pitchFamily="34" charset="0"/>
          </a:endParaRPr>
        </a:p>
      </dsp:txBody>
      <dsp:txXfrm>
        <a:off x="3537897" y="2812757"/>
        <a:ext cx="996121" cy="996121"/>
      </dsp:txXfrm>
    </dsp:sp>
    <dsp:sp modelId="{1C9E88C5-D7A3-4150-B79B-5DF30B7D9E0B}">
      <dsp:nvSpPr>
        <dsp:cNvPr id="0" name=""/>
        <dsp:cNvSpPr/>
      </dsp:nvSpPr>
      <dsp:spPr>
        <a:xfrm rot="13114286">
          <a:off x="4951317" y="2075836"/>
          <a:ext cx="397411" cy="20798"/>
        </a:xfrm>
        <a:custGeom>
          <a:avLst/>
          <a:gdLst/>
          <a:ahLst/>
          <a:cxnLst/>
          <a:rect l="0" t="0" r="0" b="0"/>
          <a:pathLst>
            <a:path>
              <a:moveTo>
                <a:pt x="0" y="10399"/>
              </a:moveTo>
              <a:lnTo>
                <a:pt x="397411" y="103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500" kern="1200"/>
        </a:p>
      </dsp:txBody>
      <dsp:txXfrm rot="10800000">
        <a:off x="5140087" y="2076300"/>
        <a:ext cx="19870" cy="19870"/>
      </dsp:txXfrm>
    </dsp:sp>
    <dsp:sp modelId="{EDED43C8-DE28-41A8-BBDA-8EE648EB7666}">
      <dsp:nvSpPr>
        <dsp:cNvPr id="0" name=""/>
        <dsp:cNvSpPr/>
      </dsp:nvSpPr>
      <dsp:spPr>
        <a:xfrm>
          <a:off x="3739610" y="818817"/>
          <a:ext cx="1408727" cy="1408727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700" b="1" kern="1200" dirty="0">
              <a:solidFill>
                <a:schemeClr val="tx1"/>
              </a:solidFill>
              <a:latin typeface="+mn-lt"/>
              <a:cs typeface="Lao UI" pitchFamily="34" charset="0"/>
            </a:rPr>
            <a:t>Academia</a:t>
          </a:r>
        </a:p>
      </dsp:txBody>
      <dsp:txXfrm>
        <a:off x="3945913" y="1025120"/>
        <a:ext cx="996121" cy="9961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166F1-1F74-444F-A2DC-A0391E5C23E6}">
      <dsp:nvSpPr>
        <dsp:cNvPr id="0" name=""/>
        <dsp:cNvSpPr/>
      </dsp:nvSpPr>
      <dsp:spPr>
        <a:xfrm>
          <a:off x="1545" y="670317"/>
          <a:ext cx="465412" cy="4654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03EA3-E7BB-464B-9468-64DD5ED4CD32}">
      <dsp:nvSpPr>
        <dsp:cNvPr id="0" name=""/>
        <dsp:cNvSpPr/>
      </dsp:nvSpPr>
      <dsp:spPr>
        <a:xfrm>
          <a:off x="99281" y="768054"/>
          <a:ext cx="269939" cy="2699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630B6-EEC0-490F-9925-65E66BE7A488}">
      <dsp:nvSpPr>
        <dsp:cNvPr id="0" name=""/>
        <dsp:cNvSpPr/>
      </dsp:nvSpPr>
      <dsp:spPr>
        <a:xfrm>
          <a:off x="566688" y="670317"/>
          <a:ext cx="1097043" cy="46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/>
            <a:t>Sociedad civil integrada</a:t>
          </a:r>
          <a:endParaRPr lang="es-SV" sz="1400" b="1" kern="1200"/>
        </a:p>
      </dsp:txBody>
      <dsp:txXfrm>
        <a:off x="566688" y="670317"/>
        <a:ext cx="1097043" cy="465412"/>
      </dsp:txXfrm>
    </dsp:sp>
    <dsp:sp modelId="{8587AEB5-4E4C-4C8F-9A7A-DDD81DB1D3CD}">
      <dsp:nvSpPr>
        <dsp:cNvPr id="0" name=""/>
        <dsp:cNvSpPr/>
      </dsp:nvSpPr>
      <dsp:spPr>
        <a:xfrm>
          <a:off x="1854884" y="670317"/>
          <a:ext cx="465412" cy="4654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11F24-6720-49DB-8413-5B3AFFDFC1CA}">
      <dsp:nvSpPr>
        <dsp:cNvPr id="0" name=""/>
        <dsp:cNvSpPr/>
      </dsp:nvSpPr>
      <dsp:spPr>
        <a:xfrm>
          <a:off x="1952620" y="768054"/>
          <a:ext cx="269939" cy="2699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D3027-924B-448C-AF6B-4C528825A017}">
      <dsp:nvSpPr>
        <dsp:cNvPr id="0" name=""/>
        <dsp:cNvSpPr/>
      </dsp:nvSpPr>
      <dsp:spPr>
        <a:xfrm>
          <a:off x="2420028" y="670317"/>
          <a:ext cx="1097043" cy="46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/>
            <a:t>Metas y objetivos claros</a:t>
          </a:r>
          <a:endParaRPr lang="es-SV" sz="1400" b="1" kern="1200"/>
        </a:p>
      </dsp:txBody>
      <dsp:txXfrm>
        <a:off x="2420028" y="670317"/>
        <a:ext cx="1097043" cy="465412"/>
      </dsp:txXfrm>
    </dsp:sp>
    <dsp:sp modelId="{841A85E6-B587-4F8C-9B87-6440D772E373}">
      <dsp:nvSpPr>
        <dsp:cNvPr id="0" name=""/>
        <dsp:cNvSpPr/>
      </dsp:nvSpPr>
      <dsp:spPr>
        <a:xfrm>
          <a:off x="1545" y="1620640"/>
          <a:ext cx="465412" cy="4654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13150-673E-44DE-B756-5D63F4FA7F0F}">
      <dsp:nvSpPr>
        <dsp:cNvPr id="0" name=""/>
        <dsp:cNvSpPr/>
      </dsp:nvSpPr>
      <dsp:spPr>
        <a:xfrm>
          <a:off x="99281" y="1718377"/>
          <a:ext cx="269939" cy="2699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4232C-F204-4E0A-B38A-8FBEA4EBA7A7}">
      <dsp:nvSpPr>
        <dsp:cNvPr id="0" name=""/>
        <dsp:cNvSpPr/>
      </dsp:nvSpPr>
      <dsp:spPr>
        <a:xfrm>
          <a:off x="566688" y="1620640"/>
          <a:ext cx="1097043" cy="46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Monitoreando la rendición de cuentas</a:t>
          </a:r>
          <a:endParaRPr lang="es-SV" sz="1400" b="1" kern="1200" dirty="0"/>
        </a:p>
      </dsp:txBody>
      <dsp:txXfrm>
        <a:off x="566688" y="1620640"/>
        <a:ext cx="1097043" cy="465412"/>
      </dsp:txXfrm>
    </dsp:sp>
    <dsp:sp modelId="{81F0D3B4-921B-42CF-A2B1-CAF2A1E52E0C}">
      <dsp:nvSpPr>
        <dsp:cNvPr id="0" name=""/>
        <dsp:cNvSpPr/>
      </dsp:nvSpPr>
      <dsp:spPr>
        <a:xfrm>
          <a:off x="1854884" y="1620640"/>
          <a:ext cx="465412" cy="4654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3D874-B1AB-41C5-8C16-858A566E80DF}">
      <dsp:nvSpPr>
        <dsp:cNvPr id="0" name=""/>
        <dsp:cNvSpPr/>
      </dsp:nvSpPr>
      <dsp:spPr>
        <a:xfrm>
          <a:off x="1952620" y="1718377"/>
          <a:ext cx="269939" cy="2699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88D65-E6CE-4570-9D0B-A35EE6650665}">
      <dsp:nvSpPr>
        <dsp:cNvPr id="0" name=""/>
        <dsp:cNvSpPr/>
      </dsp:nvSpPr>
      <dsp:spPr>
        <a:xfrm>
          <a:off x="2420028" y="1620640"/>
          <a:ext cx="1097043" cy="46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Coordinando efectivamente</a:t>
          </a:r>
          <a:endParaRPr lang="es-SV" sz="1400" b="1" kern="1200" dirty="0"/>
        </a:p>
      </dsp:txBody>
      <dsp:txXfrm>
        <a:off x="2420028" y="1620640"/>
        <a:ext cx="1097043" cy="465412"/>
      </dsp:txXfrm>
    </dsp:sp>
    <dsp:sp modelId="{80CC9863-5A05-40EB-AC39-D809C9F80102}">
      <dsp:nvSpPr>
        <dsp:cNvPr id="0" name=""/>
        <dsp:cNvSpPr/>
      </dsp:nvSpPr>
      <dsp:spPr>
        <a:xfrm>
          <a:off x="1545" y="2570964"/>
          <a:ext cx="465412" cy="4654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6AFF9-474D-4435-8E9C-73B4DAA9400C}">
      <dsp:nvSpPr>
        <dsp:cNvPr id="0" name=""/>
        <dsp:cNvSpPr/>
      </dsp:nvSpPr>
      <dsp:spPr>
        <a:xfrm>
          <a:off x="99281" y="2668700"/>
          <a:ext cx="269939" cy="2699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FD316-4249-4E4B-92DD-F5CC399DA9EB}">
      <dsp:nvSpPr>
        <dsp:cNvPr id="0" name=""/>
        <dsp:cNvSpPr/>
      </dsp:nvSpPr>
      <dsp:spPr>
        <a:xfrm>
          <a:off x="566688" y="2570964"/>
          <a:ext cx="1097043" cy="46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/>
            <a:t>Liderazgos Renovados</a:t>
          </a:r>
          <a:endParaRPr lang="es-SV" sz="1400" b="1" kern="1200"/>
        </a:p>
      </dsp:txBody>
      <dsp:txXfrm>
        <a:off x="566688" y="2570964"/>
        <a:ext cx="1097043" cy="465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A33A3-62E0-48D0-859C-D59AD81AB080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EC2EB-E47C-45AF-BA97-0200BED5701D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2716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05FE2-EDE9-49F5-A20A-547CEF4030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8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Filed in Brazil (compound 2026/process 2029)</a:t>
            </a:r>
          </a:p>
          <a:p>
            <a:r>
              <a:rPr lang="en-US" dirty="0"/>
              <a:t>Granted in Colombia, Mexico and Trinidad and Tobago (compound DTG 2026; 2031 FDC with ABC/3TC or RPV)</a:t>
            </a:r>
          </a:p>
          <a:p>
            <a:r>
              <a:rPr lang="en-US" dirty="0"/>
              <a:t>Chile and Perú (data exclusivity expired in Nov 2018; filed for FDC with ABC/3TC or RPV until 2031</a:t>
            </a:r>
          </a:p>
          <a:p>
            <a:r>
              <a:rPr lang="en-US" dirty="0"/>
              <a:t>Costa Rica, Dominican Republic, Ecuador: filed for FDC with ABC/3TC or RPV until 2031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E25B1A-C331-48F2-B1FC-639FD065B147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72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82CC-444E-40DB-9697-2F65CA62AD4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81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EC2EB-E47C-45AF-BA97-0200BED5701D}" type="slidenum">
              <a:rPr lang="es-SV" smtClean="0"/>
              <a:t>70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7540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3</a:t>
            </a:r>
            <a:r>
              <a:rPr lang="en-US" b="1" baseline="0" dirty="0"/>
              <a:t> Etapas en la respuesta al VIH</a:t>
            </a:r>
          </a:p>
          <a:p>
            <a:endParaRPr lang="en-US" b="1" baseline="0" dirty="0"/>
          </a:p>
          <a:p>
            <a:r>
              <a:rPr lang="en-US" baseline="0" dirty="0"/>
              <a:t>1. </a:t>
            </a:r>
            <a:r>
              <a:rPr lang="es-AR" baseline="0" dirty="0">
                <a:sym typeface="Wingdings" panose="05000000000000000000" pitchFamily="2" charset="2"/>
              </a:rPr>
              <a:t>Organización de la respuesta hasta el 2000</a:t>
            </a:r>
          </a:p>
          <a:p>
            <a:r>
              <a:rPr lang="es-AR" baseline="0" dirty="0">
                <a:sym typeface="Wingdings" panose="05000000000000000000" pitchFamily="2" charset="2"/>
              </a:rPr>
              <a:t>2. Era de los donantes y tratamiento 2000-2006 a partir de la conferencia de Durban</a:t>
            </a:r>
          </a:p>
          <a:p>
            <a:r>
              <a:rPr lang="es-AR" baseline="0" dirty="0">
                <a:sym typeface="Wingdings" panose="05000000000000000000" pitchFamily="2" charset="2"/>
              </a:rPr>
              <a:t>3. Acceso universal al tratamiento a partir del 2006 y terminar con la epidemia a partir del 2014.</a:t>
            </a:r>
          </a:p>
          <a:p>
            <a:pPr defTabSz="465887">
              <a:defRPr/>
            </a:pPr>
            <a:endParaRPr lang="es-AR" baseline="0" dirty="0">
              <a:sym typeface="Wingdings" panose="05000000000000000000" pitchFamily="2" charset="2"/>
            </a:endParaRPr>
          </a:p>
          <a:p>
            <a:pPr defTabSz="465887">
              <a:defRPr/>
            </a:pPr>
            <a:r>
              <a:rPr lang="es-AR" baseline="0" dirty="0">
                <a:sym typeface="Wingdings" panose="05000000000000000000" pitchFamily="2" charset="2"/>
              </a:rPr>
              <a:t>ACA TERMINAMOS CON UN REPLIEGUE DEL FINANCIAMIENTO EXTERNO EN UN CONTEXTO EN EL CUAL SE ESTA AVANZANDO EN LA ESTRATEGIA DE SALUD UNIVERSAL</a:t>
            </a:r>
            <a:endParaRPr lang="es-AR" dirty="0"/>
          </a:p>
          <a:p>
            <a:endParaRPr lang="en-US" dirty="0"/>
          </a:p>
          <a:p>
            <a:pPr defTabSz="465887">
              <a:defRPr/>
            </a:pPr>
            <a:r>
              <a:rPr lang="en-US" b="1" baseline="0" dirty="0"/>
              <a:t>4 Etapas </a:t>
            </a:r>
            <a:r>
              <a:rPr lang="en-US" b="1" baseline="0" dirty="0" err="1"/>
              <a:t>en</a:t>
            </a:r>
            <a:r>
              <a:rPr lang="en-US" b="1" baseline="0" dirty="0"/>
              <a:t> el </a:t>
            </a:r>
            <a:r>
              <a:rPr lang="en-US" b="1" baseline="0" dirty="0" err="1"/>
              <a:t>desarrollo</a:t>
            </a:r>
            <a:r>
              <a:rPr lang="en-US" b="1" baseline="0" dirty="0"/>
              <a:t> de los </a:t>
            </a:r>
            <a:r>
              <a:rPr lang="en-US" b="1" baseline="0" dirty="0" err="1"/>
              <a:t>sistemas</a:t>
            </a:r>
            <a:r>
              <a:rPr lang="en-US" b="1" baseline="0" dirty="0"/>
              <a:t> de </a:t>
            </a:r>
            <a:r>
              <a:rPr lang="en-US" b="1" baseline="0" dirty="0" err="1"/>
              <a:t>salud</a:t>
            </a:r>
            <a:endParaRPr lang="en-US" b="1" baseline="0" dirty="0"/>
          </a:p>
          <a:p>
            <a:pPr marL="232943" indent="-232943" defTabSz="465887">
              <a:buFontTx/>
              <a:buAutoNum type="arabicPeriod"/>
              <a:defRPr/>
            </a:pPr>
            <a:r>
              <a:rPr lang="en-US" b="0" baseline="0" dirty="0"/>
              <a:t>Alma Ata </a:t>
            </a:r>
            <a:r>
              <a:rPr lang="en-US" b="0" baseline="0" dirty="0" err="1"/>
              <a:t>seria</a:t>
            </a:r>
            <a:r>
              <a:rPr lang="en-US" b="0" baseline="0" dirty="0"/>
              <a:t> una </a:t>
            </a:r>
            <a:r>
              <a:rPr lang="en-US" b="0" baseline="0" dirty="0" err="1"/>
              <a:t>etapa</a:t>
            </a:r>
            <a:r>
              <a:rPr lang="en-US" b="0" baseline="0" dirty="0"/>
              <a:t> al poner el </a:t>
            </a:r>
            <a:r>
              <a:rPr lang="en-US" b="0" baseline="0" dirty="0" err="1"/>
              <a:t>tema</a:t>
            </a:r>
            <a:r>
              <a:rPr lang="en-US" b="0" baseline="0" dirty="0"/>
              <a:t> de PHC </a:t>
            </a:r>
            <a:r>
              <a:rPr lang="en-US" b="0" baseline="0" dirty="0" err="1"/>
              <a:t>sobre</a:t>
            </a:r>
            <a:r>
              <a:rPr lang="en-US" b="0" baseline="0" dirty="0"/>
              <a:t> el tapete y </a:t>
            </a:r>
            <a:r>
              <a:rPr lang="en-US" b="0" baseline="0" dirty="0" err="1"/>
              <a:t>salud</a:t>
            </a:r>
            <a:r>
              <a:rPr lang="en-US" b="0" baseline="0" dirty="0"/>
              <a:t> para </a:t>
            </a:r>
            <a:r>
              <a:rPr lang="en-US" b="0" baseline="0" dirty="0" err="1"/>
              <a:t>todos</a:t>
            </a:r>
            <a:r>
              <a:rPr lang="en-US" b="0" baseline="0" dirty="0"/>
              <a:t>, </a:t>
            </a:r>
            <a:r>
              <a:rPr lang="en-US" b="0" baseline="0" dirty="0" err="1"/>
              <a:t>aunque</a:t>
            </a:r>
            <a:r>
              <a:rPr lang="en-US" b="0" baseline="0" dirty="0"/>
              <a:t> </a:t>
            </a:r>
            <a:r>
              <a:rPr lang="en-US" b="0" baseline="0" dirty="0" err="1"/>
              <a:t>tecnicamente</a:t>
            </a:r>
            <a:r>
              <a:rPr lang="en-US" b="0" baseline="0" dirty="0"/>
              <a:t> la </a:t>
            </a:r>
            <a:r>
              <a:rPr lang="en-US" b="0" baseline="0" dirty="0" err="1"/>
              <a:t>decada</a:t>
            </a:r>
            <a:r>
              <a:rPr lang="en-US" b="0" baseline="0" dirty="0"/>
              <a:t> de los 80-90 son </a:t>
            </a:r>
            <a:r>
              <a:rPr lang="en-US" b="0" baseline="0" dirty="0" err="1"/>
              <a:t>decadas</a:t>
            </a:r>
            <a:r>
              <a:rPr lang="en-US" b="0" baseline="0" dirty="0"/>
              <a:t> </a:t>
            </a:r>
            <a:r>
              <a:rPr lang="en-US" b="0" baseline="0" dirty="0" err="1"/>
              <a:t>perdidas</a:t>
            </a:r>
            <a:endParaRPr lang="en-US" b="0" baseline="0" dirty="0"/>
          </a:p>
          <a:p>
            <a:pPr marL="232943" indent="-232943" defTabSz="465887">
              <a:buFontTx/>
              <a:buAutoNum type="arabicPeriod"/>
              <a:defRPr/>
            </a:pPr>
            <a:r>
              <a:rPr lang="en-US" b="0" baseline="0" dirty="0" err="1"/>
              <a:t>Mediados</a:t>
            </a:r>
            <a:r>
              <a:rPr lang="en-US" b="0" baseline="0" dirty="0"/>
              <a:t> de </a:t>
            </a:r>
            <a:r>
              <a:rPr lang="en-US" b="0" baseline="0" dirty="0" err="1"/>
              <a:t>los</a:t>
            </a:r>
            <a:r>
              <a:rPr lang="en-US" b="0" baseline="0" dirty="0"/>
              <a:t> 80 y </a:t>
            </a:r>
            <a:r>
              <a:rPr lang="en-US" b="0" baseline="0" dirty="0" err="1"/>
              <a:t>todos</a:t>
            </a:r>
            <a:r>
              <a:rPr lang="en-US" b="0" baseline="0" dirty="0"/>
              <a:t> </a:t>
            </a:r>
            <a:r>
              <a:rPr lang="en-US" b="0" baseline="0" dirty="0" err="1"/>
              <a:t>los</a:t>
            </a:r>
            <a:r>
              <a:rPr lang="en-US" b="0" baseline="0" dirty="0"/>
              <a:t> 90: </a:t>
            </a:r>
            <a:r>
              <a:rPr lang="en-US" b="0" baseline="0" dirty="0" err="1"/>
              <a:t>desregulacion</a:t>
            </a:r>
            <a:r>
              <a:rPr lang="en-US" b="0" baseline="0" dirty="0"/>
              <a:t> pro </a:t>
            </a:r>
            <a:r>
              <a:rPr lang="en-US" b="0" baseline="0" dirty="0" err="1"/>
              <a:t>mercado</a:t>
            </a:r>
            <a:r>
              <a:rPr lang="en-US" b="0" baseline="0" dirty="0"/>
              <a:t> (se </a:t>
            </a:r>
            <a:r>
              <a:rPr lang="en-US" b="0" baseline="0" dirty="0" err="1"/>
              <a:t>presentan</a:t>
            </a:r>
            <a:r>
              <a:rPr lang="en-US" b="0" baseline="0" dirty="0"/>
              <a:t> el </a:t>
            </a:r>
            <a:r>
              <a:rPr lang="en-US" b="0" baseline="0" dirty="0" err="1"/>
              <a:t>consenso</a:t>
            </a:r>
            <a:r>
              <a:rPr lang="en-US" b="0" baseline="0" dirty="0"/>
              <a:t> de </a:t>
            </a:r>
            <a:r>
              <a:rPr lang="en-US" b="0" baseline="0" dirty="0" err="1"/>
              <a:t>washington</a:t>
            </a:r>
            <a:r>
              <a:rPr lang="en-US" b="0" baseline="0" dirty="0"/>
              <a:t> y el </a:t>
            </a:r>
            <a:r>
              <a:rPr lang="en-US" b="0" baseline="0" dirty="0" err="1"/>
              <a:t>informe</a:t>
            </a:r>
            <a:r>
              <a:rPr lang="en-US" b="0" baseline="0" dirty="0"/>
              <a:t> del banco </a:t>
            </a:r>
            <a:r>
              <a:rPr lang="en-US" b="0" baseline="0" dirty="0" err="1"/>
              <a:t>mundial</a:t>
            </a:r>
            <a:r>
              <a:rPr lang="en-US" b="0" baseline="0" dirty="0"/>
              <a:t> </a:t>
            </a:r>
            <a:r>
              <a:rPr lang="en-US" b="0" baseline="0" dirty="0" err="1"/>
              <a:t>como</a:t>
            </a:r>
            <a:r>
              <a:rPr lang="en-US" b="0" baseline="0" dirty="0"/>
              <a:t> </a:t>
            </a:r>
            <a:r>
              <a:rPr lang="en-US" b="0" baseline="0" dirty="0" err="1"/>
              <a:t>paradigaticos</a:t>
            </a:r>
            <a:r>
              <a:rPr lang="en-US" b="0" baseline="0" dirty="0"/>
              <a:t> de </a:t>
            </a:r>
            <a:r>
              <a:rPr lang="en-US" b="0" baseline="0" dirty="0" err="1"/>
              <a:t>esta</a:t>
            </a:r>
            <a:r>
              <a:rPr lang="en-US" b="0" baseline="0" dirty="0"/>
              <a:t> </a:t>
            </a:r>
            <a:r>
              <a:rPr lang="en-US" b="0" baseline="0" dirty="0" err="1"/>
              <a:t>etapa</a:t>
            </a:r>
            <a:r>
              <a:rPr lang="en-US" b="0" baseline="0" dirty="0"/>
              <a:t>) </a:t>
            </a:r>
            <a:r>
              <a:rPr lang="en-US" b="0" baseline="0" dirty="0" err="1"/>
              <a:t>En</a:t>
            </a:r>
            <a:r>
              <a:rPr lang="en-US" b="0" baseline="0" dirty="0"/>
              <a:t> la region </a:t>
            </a:r>
            <a:r>
              <a:rPr lang="en-US" b="0" baseline="0" dirty="0" err="1"/>
              <a:t>varias</a:t>
            </a:r>
            <a:r>
              <a:rPr lang="en-US" b="0" baseline="0" dirty="0"/>
              <a:t> </a:t>
            </a:r>
            <a:r>
              <a:rPr lang="en-US" b="0" baseline="0" dirty="0" err="1"/>
              <a:t>reformas</a:t>
            </a:r>
            <a:r>
              <a:rPr lang="en-US" b="0" baseline="0" dirty="0"/>
              <a:t> </a:t>
            </a:r>
            <a:r>
              <a:rPr lang="en-US" b="0" baseline="0" dirty="0" err="1"/>
              <a:t>apuntaron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esa</a:t>
            </a:r>
            <a:r>
              <a:rPr lang="en-US" b="0" baseline="0" dirty="0"/>
              <a:t> </a:t>
            </a:r>
            <a:r>
              <a:rPr lang="en-US" b="0" baseline="0" dirty="0" err="1"/>
              <a:t>direccion</a:t>
            </a:r>
            <a:r>
              <a:rPr lang="en-US" b="0" baseline="0" dirty="0"/>
              <a:t> (Colombia </a:t>
            </a:r>
            <a:r>
              <a:rPr lang="en-US" b="0" baseline="0" dirty="0" err="1"/>
              <a:t>como</a:t>
            </a:r>
            <a:r>
              <a:rPr lang="en-US" b="0" baseline="0" dirty="0"/>
              <a:t> </a:t>
            </a:r>
            <a:r>
              <a:rPr lang="en-US" b="0" baseline="0" dirty="0" err="1"/>
              <a:t>buque</a:t>
            </a:r>
            <a:r>
              <a:rPr lang="en-US" b="0" baseline="0" dirty="0"/>
              <a:t> insignia)</a:t>
            </a:r>
          </a:p>
          <a:p>
            <a:pPr marL="232943" indent="-232943" defTabSz="465887">
              <a:buFontTx/>
              <a:buAutoNum type="arabicPeriod"/>
              <a:defRPr/>
            </a:pPr>
            <a:r>
              <a:rPr lang="en-US" b="0" baseline="0" dirty="0" err="1"/>
              <a:t>Sobre</a:t>
            </a:r>
            <a:r>
              <a:rPr lang="en-US" b="0" baseline="0" dirty="0"/>
              <a:t> </a:t>
            </a:r>
            <a:r>
              <a:rPr lang="en-US" b="0" baseline="0" dirty="0" err="1"/>
              <a:t>comienzos</a:t>
            </a:r>
            <a:r>
              <a:rPr lang="en-US" b="0" baseline="0" dirty="0"/>
              <a:t> de </a:t>
            </a:r>
            <a:r>
              <a:rPr lang="en-US" b="0" baseline="0" dirty="0" err="1"/>
              <a:t>los</a:t>
            </a:r>
            <a:r>
              <a:rPr lang="en-US" b="0" baseline="0" dirty="0"/>
              <a:t> 2000 </a:t>
            </a:r>
            <a:r>
              <a:rPr lang="en-US" b="0" baseline="0" dirty="0" err="1"/>
              <a:t>reacción</a:t>
            </a:r>
            <a:r>
              <a:rPr lang="en-US" b="0" baseline="0" dirty="0"/>
              <a:t> de OMS </a:t>
            </a:r>
            <a:r>
              <a:rPr lang="en-US" b="0" baseline="0" dirty="0" err="1"/>
              <a:t>pero</a:t>
            </a:r>
            <a:r>
              <a:rPr lang="en-US" b="0" baseline="0" dirty="0"/>
              <a:t> </a:t>
            </a:r>
            <a:r>
              <a:rPr lang="en-US" b="0" baseline="0" dirty="0" err="1"/>
              <a:t>sobre</a:t>
            </a:r>
            <a:r>
              <a:rPr lang="en-US" b="0" baseline="0" dirty="0"/>
              <a:t> </a:t>
            </a:r>
            <a:r>
              <a:rPr lang="en-US" b="0" baseline="0" dirty="0" err="1"/>
              <a:t>todo</a:t>
            </a:r>
            <a:r>
              <a:rPr lang="en-US" b="0" baseline="0" dirty="0"/>
              <a:t> de la OPS a </a:t>
            </a:r>
            <a:r>
              <a:rPr lang="en-US" b="0" baseline="0" dirty="0" err="1"/>
              <a:t>estos</a:t>
            </a:r>
            <a:r>
              <a:rPr lang="en-US" b="0" baseline="0" dirty="0"/>
              <a:t> </a:t>
            </a:r>
            <a:r>
              <a:rPr lang="en-US" b="0" baseline="0" dirty="0" err="1"/>
              <a:t>procesos</a:t>
            </a:r>
            <a:r>
              <a:rPr lang="en-US" b="0" baseline="0" dirty="0"/>
              <a:t> (FESP)</a:t>
            </a:r>
          </a:p>
          <a:p>
            <a:pPr marL="232943" indent="-232943" defTabSz="465887">
              <a:buFontTx/>
              <a:buAutoNum type="arabicPeriod"/>
              <a:defRPr/>
            </a:pPr>
            <a:r>
              <a:rPr lang="en-US" b="0" baseline="0" dirty="0"/>
              <a:t>2010 </a:t>
            </a:r>
            <a:r>
              <a:rPr lang="en-US" b="0" baseline="0" dirty="0" err="1"/>
              <a:t>cobertura</a:t>
            </a:r>
            <a:r>
              <a:rPr lang="en-US" b="0" baseline="0" dirty="0"/>
              <a:t> universal, y 2014 la Region de </a:t>
            </a:r>
            <a:r>
              <a:rPr lang="en-US" b="0" baseline="0" dirty="0" err="1"/>
              <a:t>las</a:t>
            </a:r>
            <a:r>
              <a:rPr lang="en-US" b="0" baseline="0" dirty="0"/>
              <a:t> Americas </a:t>
            </a:r>
            <a:r>
              <a:rPr lang="en-US" b="0" baseline="0" dirty="0" err="1"/>
              <a:t>avanza</a:t>
            </a:r>
            <a:r>
              <a:rPr lang="en-US" b="0" baseline="0" dirty="0"/>
              <a:t> </a:t>
            </a:r>
            <a:r>
              <a:rPr lang="en-US" b="0" baseline="0" dirty="0" err="1"/>
              <a:t>hacia</a:t>
            </a:r>
            <a:r>
              <a:rPr lang="en-US" b="0" baseline="0" dirty="0"/>
              <a:t> la </a:t>
            </a:r>
            <a:r>
              <a:rPr lang="en-US" b="0" baseline="0" dirty="0" err="1"/>
              <a:t>Salud</a:t>
            </a:r>
            <a:r>
              <a:rPr lang="en-US" b="0" baseline="0" dirty="0"/>
              <a:t> Universal </a:t>
            </a:r>
            <a:r>
              <a:rPr lang="en-US" b="0" baseline="0" dirty="0" err="1"/>
              <a:t>diferenciandonos</a:t>
            </a:r>
            <a:r>
              <a:rPr lang="en-US" b="0" baseline="0" dirty="0"/>
              <a:t> de la </a:t>
            </a:r>
            <a:r>
              <a:rPr lang="en-US" b="0" baseline="0" dirty="0" err="1"/>
              <a:t>tendencia</a:t>
            </a:r>
            <a:r>
              <a:rPr lang="en-US" b="0" baseline="0" dirty="0"/>
              <a:t> global.</a:t>
            </a:r>
          </a:p>
          <a:p>
            <a:pPr marL="232943" indent="-232943" defTabSz="465887">
              <a:buFontTx/>
              <a:buAutoNum type="arabicPeriod"/>
              <a:defRPr/>
            </a:pPr>
            <a:endParaRPr lang="en-US" b="0" baseline="0" dirty="0"/>
          </a:p>
          <a:p>
            <a:pPr defTabSz="465887">
              <a:defRPr/>
            </a:pPr>
            <a:r>
              <a:rPr lang="en-US" b="0" baseline="0" dirty="0"/>
              <a:t>Se </a:t>
            </a:r>
            <a:r>
              <a:rPr lang="en-US" b="0" baseline="0" dirty="0" err="1"/>
              <a:t>observa</a:t>
            </a:r>
            <a:r>
              <a:rPr lang="en-US" b="0" baseline="0" dirty="0"/>
              <a:t> </a:t>
            </a:r>
            <a:r>
              <a:rPr lang="en-US" b="0" baseline="0" dirty="0" err="1"/>
              <a:t>una</a:t>
            </a:r>
            <a:r>
              <a:rPr lang="en-US" b="0" baseline="0" dirty="0"/>
              <a:t> </a:t>
            </a:r>
            <a:r>
              <a:rPr lang="en-US" b="0" baseline="0" dirty="0" err="1"/>
              <a:t>cierta</a:t>
            </a:r>
            <a:r>
              <a:rPr lang="en-US" b="0" baseline="0" dirty="0"/>
              <a:t> </a:t>
            </a:r>
            <a:r>
              <a:rPr lang="en-US" b="0" baseline="0" dirty="0" err="1"/>
              <a:t>convergencia</a:t>
            </a:r>
            <a:r>
              <a:rPr lang="en-US" b="0" baseline="0" dirty="0"/>
              <a:t> entre ambos </a:t>
            </a:r>
            <a:r>
              <a:rPr lang="en-US" b="0" baseline="0" dirty="0" err="1"/>
              <a:t>procesos</a:t>
            </a:r>
            <a:r>
              <a:rPr lang="en-US" b="0" baseline="0" dirty="0"/>
              <a:t>, </a:t>
            </a:r>
            <a:r>
              <a:rPr lang="en-US" b="0" baseline="0" dirty="0" err="1"/>
              <a:t>sobre</a:t>
            </a:r>
            <a:r>
              <a:rPr lang="en-US" b="0" baseline="0" dirty="0"/>
              <a:t> </a:t>
            </a:r>
            <a:r>
              <a:rPr lang="en-US" b="0" baseline="0" dirty="0" err="1"/>
              <a:t>todo</a:t>
            </a:r>
            <a:r>
              <a:rPr lang="en-US" b="0" baseline="0" dirty="0"/>
              <a:t> en lo que </a:t>
            </a:r>
            <a:r>
              <a:rPr lang="en-US" b="0" baseline="0" dirty="0" err="1"/>
              <a:t>refiere</a:t>
            </a:r>
            <a:r>
              <a:rPr lang="en-US" b="0" baseline="0" dirty="0"/>
              <a:t> al </a:t>
            </a:r>
            <a:r>
              <a:rPr lang="en-US" b="0" baseline="0" dirty="0" err="1"/>
              <a:t>enfoque</a:t>
            </a:r>
            <a:r>
              <a:rPr lang="en-US" b="0" baseline="0" dirty="0"/>
              <a:t> de </a:t>
            </a:r>
            <a:r>
              <a:rPr lang="en-US" b="0" baseline="0" dirty="0" err="1"/>
              <a:t>derecho</a:t>
            </a:r>
            <a:r>
              <a:rPr lang="en-US" b="0" baseline="0" dirty="0"/>
              <a:t> y los </a:t>
            </a:r>
            <a:r>
              <a:rPr lang="en-US" b="0" baseline="0" dirty="0" err="1"/>
              <a:t>valores</a:t>
            </a:r>
            <a:r>
              <a:rPr lang="en-US" b="0" baseline="0" dirty="0"/>
              <a:t>, el </a:t>
            </a:r>
            <a:r>
              <a:rPr lang="en-US" b="0" baseline="0" dirty="0" err="1"/>
              <a:t>universalismo</a:t>
            </a:r>
            <a:r>
              <a:rPr lang="en-US" b="0" baseline="0" dirty="0"/>
              <a:t> en el </a:t>
            </a:r>
            <a:r>
              <a:rPr lang="en-US" b="0" baseline="0" dirty="0" err="1"/>
              <a:t>acceso</a:t>
            </a:r>
            <a:r>
              <a:rPr lang="en-US" b="0" baseline="0" dirty="0"/>
              <a:t> y la </a:t>
            </a:r>
            <a:r>
              <a:rPr lang="en-US" b="0" baseline="0" dirty="0" err="1"/>
              <a:t>cobertura</a:t>
            </a:r>
            <a:r>
              <a:rPr lang="en-US" b="0" baseline="0" dirty="0"/>
              <a:t> y a un </a:t>
            </a:r>
            <a:r>
              <a:rPr lang="en-US" b="0" baseline="0" dirty="0" err="1"/>
              <a:t>enfoque</a:t>
            </a:r>
            <a:r>
              <a:rPr lang="en-US" b="0" baseline="0" dirty="0"/>
              <a:t> integral de los </a:t>
            </a:r>
            <a:r>
              <a:rPr lang="en-US" b="0" baseline="0" dirty="0" err="1"/>
              <a:t>cuidados</a:t>
            </a:r>
            <a:r>
              <a:rPr lang="en-US" b="0" baseline="0" dirty="0"/>
              <a:t>.</a:t>
            </a:r>
          </a:p>
          <a:p>
            <a:pPr marL="232943" indent="-232943" defTabSz="465887">
              <a:buFontTx/>
              <a:buAutoNum type="arabicPeriod"/>
              <a:defRPr/>
            </a:pPr>
            <a:endParaRPr lang="en-US" b="0" baseline="0" dirty="0"/>
          </a:p>
          <a:p>
            <a:pPr marL="232943" indent="-232943" defTabSz="465887">
              <a:buFontTx/>
              <a:buAutoNum type="arabicPeriod"/>
              <a:defRPr/>
            </a:pPr>
            <a:endParaRPr lang="en-US" b="0" baseline="0" dirty="0"/>
          </a:p>
          <a:p>
            <a:pPr marL="232943" indent="-232943" defTabSz="465887">
              <a:buFontTx/>
              <a:buAutoNum type="arabicPeriod"/>
              <a:defRPr/>
            </a:pPr>
            <a:endParaRPr lang="en-US" b="0" baseline="0" dirty="0"/>
          </a:p>
          <a:p>
            <a:pPr marL="232943" indent="-232943" defTabSz="465887">
              <a:buFontTx/>
              <a:buAutoNum type="arabicPeriod"/>
              <a:defRPr/>
            </a:pPr>
            <a:endParaRPr lang="en-US" b="0" baseline="0" dirty="0"/>
          </a:p>
          <a:p>
            <a:pPr marL="232943" indent="-232943" defTabSz="465887">
              <a:buFontTx/>
              <a:buAutoNum type="arabicPeriod"/>
              <a:defRPr/>
            </a:pPr>
            <a:endParaRPr lang="en-US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7C95C-1D57-B342-A54D-52E70D6E3C5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40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85D0E-6511-AB44-B03E-8E3001D6D9DB}" type="slidenum">
              <a:rPr lang="en-US" altLang="x-none" smtClean="0"/>
              <a:pPr/>
              <a:t>30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388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85D0E-6511-AB44-B03E-8E3001D6D9DB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9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85D0E-6511-AB44-B03E-8E3001D6D9DB}" type="slidenum">
              <a:rPr lang="en-US" altLang="x-none" smtClean="0"/>
              <a:pPr/>
              <a:t>37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344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E25B1A-C331-48F2-B1FC-639FD065B147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91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E25B1A-C331-48F2-B1FC-639FD065B147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Statistically significant increases in the prevalence of NNRTI PDR were observed over time across all LMIC regions studied by year of sampling.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 annual incremental increase of NNRTI PDR was 23% (95% CI 16-29) in Southern Africa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29% (95% CI 17-42) in East Africa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17% (95% CI 6-29) in Western and Central Africa, 15% (95% CI 10-20) in Latin America, and 11% (95% CI 2-20) in Asia.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6B7A2-DD56-EE4C-A8A5-C235E97A01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98102" y="8755725"/>
            <a:ext cx="2982119" cy="4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93" tIns="45996" rIns="91993" bIns="45996" anchor="b"/>
          <a:lstStyle/>
          <a:p>
            <a:pPr algn="r" defTabSz="919644"/>
            <a:fld id="{3D355910-2E5A-4CAF-8E7D-9EA6DC5B600A}" type="slidenum">
              <a:rPr lang="en-US" sz="1200">
                <a:solidFill>
                  <a:prstClr val="black"/>
                </a:solidFill>
                <a:cs typeface="Arial" charset="0"/>
              </a:rPr>
              <a:pPr algn="r" defTabSz="919644"/>
              <a:t>41</a:t>
            </a:fld>
            <a:endParaRPr lang="en-US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98102" y="8755725"/>
            <a:ext cx="2982119" cy="4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64" tIns="45832" rIns="91664" bIns="45832" anchor="b"/>
          <a:lstStyle/>
          <a:p>
            <a:pPr algn="r" defTabSz="916434"/>
            <a:fld id="{2D301CFB-F650-4E2B-A245-42F54B984641}" type="slidenum">
              <a:rPr lang="en-US" sz="1200">
                <a:solidFill>
                  <a:prstClr val="black"/>
                </a:solidFill>
                <a:cs typeface="Arial" charset="0"/>
              </a:rPr>
              <a:pPr algn="r" defTabSz="916434"/>
              <a:t>41</a:t>
            </a:fld>
            <a:endParaRPr lang="en-US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90563"/>
            <a:ext cx="4611688" cy="3457575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182" y="4380283"/>
            <a:ext cx="5505450" cy="4147873"/>
          </a:xfrm>
          <a:noFill/>
          <a:ln/>
        </p:spPr>
        <p:txBody>
          <a:bodyPr lIns="91664" tIns="45832" rIns="91664" bIns="45832"/>
          <a:lstStyle/>
          <a:p>
            <a:pPr defTabSz="92445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i="0" noProof="0" dirty="0">
                <a:solidFill>
                  <a:srgbClr val="FF0000"/>
                </a:solidFill>
                <a:latin typeface="Arial" pitchFamily="34" charset="0"/>
              </a:rPr>
              <a:t>Systematic review 2015: NNRTI resistance &lt;5% in LAC (2006-2015).</a:t>
            </a:r>
          </a:p>
          <a:p>
            <a:pPr defTabSz="92445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i="0" noProof="0" dirty="0">
                <a:solidFill>
                  <a:srgbClr val="FF0000"/>
                </a:solidFill>
                <a:latin typeface="Arial" pitchFamily="34" charset="0"/>
              </a:rPr>
              <a:t>Repeat survey: Brazil, Mexico, Argentina</a:t>
            </a:r>
          </a:p>
          <a:p>
            <a:pPr defTabSz="92445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i="0" noProof="0" dirty="0">
                <a:solidFill>
                  <a:srgbClr val="FF0000"/>
                </a:solidFill>
                <a:latin typeface="Arial" pitchFamily="34" charset="0"/>
              </a:rPr>
              <a:t>8 countries currently planning: Barbados, Bolivia, Chile, Dominican Republic, Ecuador, Suriname, Trinidad and Tobago, Venezuela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468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20113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68627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21887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6" name="Rectangle 5"/>
          <p:cNvSpPr>
            <a:spLocks/>
          </p:cNvSpPr>
          <p:nvPr userDrawn="1"/>
        </p:nvSpPr>
        <p:spPr bwMode="auto">
          <a:xfrm>
            <a:off x="4230154" y="391887"/>
            <a:ext cx="68608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PAHO/WHO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815" y="2064775"/>
            <a:ext cx="7886372" cy="40683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5" y="6356351"/>
            <a:ext cx="2057341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6356351"/>
            <a:ext cx="3085713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19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0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1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7351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06361" y="3783303"/>
            <a:ext cx="3423047" cy="863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799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306782" y="2348637"/>
            <a:ext cx="5653069" cy="1325563"/>
          </a:xfrm>
        </p:spPr>
        <p:txBody>
          <a:bodyPr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158712" y="2296392"/>
            <a:ext cx="0" cy="2712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01018" y="5903215"/>
            <a:ext cx="1957768" cy="5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5219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rgbClr val="FF671B"/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rgbClr val="FF671B"/>
          </a:solidFill>
        </p:grpSpPr>
        <p:sp>
          <p:nvSpPr>
            <p:cNvPr id="5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6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7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770" y="655533"/>
            <a:ext cx="7940279" cy="763139"/>
          </a:xfr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799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3987" y="6068291"/>
            <a:ext cx="1364798" cy="3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913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ADE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rgbClr val="276092"/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rgbClr val="276092"/>
          </a:solidFill>
        </p:grpSpPr>
        <p:sp>
          <p:nvSpPr>
            <p:cNvPr id="6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7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8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770" y="655533"/>
            <a:ext cx="7940279" cy="763139"/>
          </a:xfr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799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3987" y="6068291"/>
            <a:ext cx="1364798" cy="3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0005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rgbClr val="276092"/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rgbClr val="276092"/>
          </a:solidFill>
        </p:grpSpPr>
        <p:sp>
          <p:nvSpPr>
            <p:cNvPr id="5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6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7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770" y="655533"/>
            <a:ext cx="7940279" cy="763139"/>
          </a:xfr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799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3987" y="6068291"/>
            <a:ext cx="1364798" cy="3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6531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6092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rgbClr val="FF671B"/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rgbClr val="FF671B"/>
          </a:solidFill>
        </p:grpSpPr>
        <p:sp>
          <p:nvSpPr>
            <p:cNvPr id="6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7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8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770" y="655533"/>
            <a:ext cx="7940279" cy="763139"/>
          </a:xfr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799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3987" y="6068291"/>
            <a:ext cx="1364798" cy="3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518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5" y="6356351"/>
            <a:ext cx="2057341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6356351"/>
            <a:ext cx="3085713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4" name="Rectangle 23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6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7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8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517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0"/>
          </p:nvPr>
        </p:nvSpPr>
        <p:spPr>
          <a:xfrm>
            <a:off x="642021" y="1873405"/>
            <a:ext cx="3863414" cy="4248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651773" y="1873405"/>
            <a:ext cx="3863414" cy="4248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4" name="Rectangle 23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6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7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8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052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79877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0"/>
          </p:nvPr>
        </p:nvSpPr>
        <p:spPr>
          <a:xfrm>
            <a:off x="642021" y="2497874"/>
            <a:ext cx="3863414" cy="362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651773" y="2497875"/>
            <a:ext cx="3863414" cy="362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9278" y="1873407"/>
            <a:ext cx="3875909" cy="524107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2020" y="1873407"/>
            <a:ext cx="3852590" cy="524107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3" name="Rectangle 22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5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6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7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4690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 marL="0" indent="0" algn="r">
              <a:buFontTx/>
              <a:buNone/>
              <a:defRPr sz="12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202709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 bwMode="auto">
          <a:xfrm>
            <a:off x="51084" y="0"/>
            <a:ext cx="9092917" cy="6858000"/>
          </a:xfrm>
          <a:custGeom>
            <a:avLst/>
            <a:gdLst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44700 w 2044700"/>
              <a:gd name="connsiteY2" fmla="*/ 5143500 h 5143500"/>
              <a:gd name="connsiteX3" fmla="*/ 0 w 2044700"/>
              <a:gd name="connsiteY3" fmla="*/ 5143500 h 5143500"/>
              <a:gd name="connsiteX4" fmla="*/ 0 w 2044700"/>
              <a:gd name="connsiteY4" fmla="*/ 0 h 5143500"/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32000 w 2044700"/>
              <a:gd name="connsiteY2" fmla="*/ 1143000 h 5143500"/>
              <a:gd name="connsiteX3" fmla="*/ 2044700 w 2044700"/>
              <a:gd name="connsiteY3" fmla="*/ 5143500 h 5143500"/>
              <a:gd name="connsiteX4" fmla="*/ 0 w 2044700"/>
              <a:gd name="connsiteY4" fmla="*/ 5143500 h 5143500"/>
              <a:gd name="connsiteX5" fmla="*/ 0 w 2044700"/>
              <a:gd name="connsiteY5" fmla="*/ 0 h 5143500"/>
              <a:gd name="connsiteX0" fmla="*/ 0 w 3479809"/>
              <a:gd name="connsiteY0" fmla="*/ 12700 h 5156200"/>
              <a:gd name="connsiteX1" fmla="*/ 2044700 w 3479809"/>
              <a:gd name="connsiteY1" fmla="*/ 12700 h 5156200"/>
              <a:gd name="connsiteX2" fmla="*/ 3479800 w 3479809"/>
              <a:gd name="connsiteY2" fmla="*/ 0 h 5156200"/>
              <a:gd name="connsiteX3" fmla="*/ 2044700 w 3479809"/>
              <a:gd name="connsiteY3" fmla="*/ 5156200 h 5156200"/>
              <a:gd name="connsiteX4" fmla="*/ 0 w 3479809"/>
              <a:gd name="connsiteY4" fmla="*/ 5156200 h 5156200"/>
              <a:gd name="connsiteX5" fmla="*/ 0 w 3479809"/>
              <a:gd name="connsiteY5" fmla="*/ 12700 h 5156200"/>
              <a:gd name="connsiteX0" fmla="*/ 0 w 3484485"/>
              <a:gd name="connsiteY0" fmla="*/ 12700 h 5156200"/>
              <a:gd name="connsiteX1" fmla="*/ 2044700 w 3484485"/>
              <a:gd name="connsiteY1" fmla="*/ 12700 h 5156200"/>
              <a:gd name="connsiteX2" fmla="*/ 3479800 w 3484485"/>
              <a:gd name="connsiteY2" fmla="*/ 0 h 5156200"/>
              <a:gd name="connsiteX3" fmla="*/ 2489200 w 3484485"/>
              <a:gd name="connsiteY3" fmla="*/ 3251200 h 5156200"/>
              <a:gd name="connsiteX4" fmla="*/ 2044700 w 3484485"/>
              <a:gd name="connsiteY4" fmla="*/ 5156200 h 5156200"/>
              <a:gd name="connsiteX5" fmla="*/ 0 w 3484485"/>
              <a:gd name="connsiteY5" fmla="*/ 5156200 h 5156200"/>
              <a:gd name="connsiteX6" fmla="*/ 0 w 3484485"/>
              <a:gd name="connsiteY6" fmla="*/ 12700 h 5156200"/>
              <a:gd name="connsiteX0" fmla="*/ 0 w 3519784"/>
              <a:gd name="connsiteY0" fmla="*/ 12700 h 5156200"/>
              <a:gd name="connsiteX1" fmla="*/ 2044700 w 3519784"/>
              <a:gd name="connsiteY1" fmla="*/ 12700 h 5156200"/>
              <a:gd name="connsiteX2" fmla="*/ 3479800 w 3519784"/>
              <a:gd name="connsiteY2" fmla="*/ 0 h 5156200"/>
              <a:gd name="connsiteX3" fmla="*/ 3302000 w 3519784"/>
              <a:gd name="connsiteY3" fmla="*/ 3860800 h 5156200"/>
              <a:gd name="connsiteX4" fmla="*/ 2044700 w 3519784"/>
              <a:gd name="connsiteY4" fmla="*/ 5156200 h 5156200"/>
              <a:gd name="connsiteX5" fmla="*/ 0 w 3519784"/>
              <a:gd name="connsiteY5" fmla="*/ 5156200 h 5156200"/>
              <a:gd name="connsiteX6" fmla="*/ 0 w 3519784"/>
              <a:gd name="connsiteY6" fmla="*/ 12700 h 5156200"/>
              <a:gd name="connsiteX0" fmla="*/ 0 w 3493347"/>
              <a:gd name="connsiteY0" fmla="*/ 12700 h 5156200"/>
              <a:gd name="connsiteX1" fmla="*/ 2044700 w 3493347"/>
              <a:gd name="connsiteY1" fmla="*/ 12700 h 5156200"/>
              <a:gd name="connsiteX2" fmla="*/ 3479800 w 3493347"/>
              <a:gd name="connsiteY2" fmla="*/ 0 h 5156200"/>
              <a:gd name="connsiteX3" fmla="*/ 3302000 w 3493347"/>
              <a:gd name="connsiteY3" fmla="*/ 3860800 h 5156200"/>
              <a:gd name="connsiteX4" fmla="*/ 2044700 w 3493347"/>
              <a:gd name="connsiteY4" fmla="*/ 5156200 h 5156200"/>
              <a:gd name="connsiteX5" fmla="*/ 0 w 3493347"/>
              <a:gd name="connsiteY5" fmla="*/ 5156200 h 5156200"/>
              <a:gd name="connsiteX6" fmla="*/ 0 w 3493347"/>
              <a:gd name="connsiteY6" fmla="*/ 12700 h 515620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1556 w 3481356"/>
              <a:gd name="connsiteY0" fmla="*/ 12770 h 5156270"/>
              <a:gd name="connsiteX1" fmla="*/ 2046256 w 3481356"/>
              <a:gd name="connsiteY1" fmla="*/ 12770 h 5156270"/>
              <a:gd name="connsiteX2" fmla="*/ 3481356 w 3481356"/>
              <a:gd name="connsiteY2" fmla="*/ 70 h 5156270"/>
              <a:gd name="connsiteX3" fmla="*/ 3303556 w 3481356"/>
              <a:gd name="connsiteY3" fmla="*/ 3860870 h 5156270"/>
              <a:gd name="connsiteX4" fmla="*/ 2046256 w 3481356"/>
              <a:gd name="connsiteY4" fmla="*/ 5156270 h 5156270"/>
              <a:gd name="connsiteX5" fmla="*/ 1556 w 3481356"/>
              <a:gd name="connsiteY5" fmla="*/ 5156270 h 5156270"/>
              <a:gd name="connsiteX6" fmla="*/ 1556 w 3481356"/>
              <a:gd name="connsiteY6" fmla="*/ 12770 h 5156270"/>
              <a:gd name="connsiteX0" fmla="*/ 25400 w 3479800"/>
              <a:gd name="connsiteY0" fmla="*/ 381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25400 w 3479800"/>
              <a:gd name="connsiteY6" fmla="*/ 38170 h 5156270"/>
              <a:gd name="connsiteX0" fmla="*/ 25400 w 3302000"/>
              <a:gd name="connsiteY0" fmla="*/ 25400 h 5143500"/>
              <a:gd name="connsiteX1" fmla="*/ 2044700 w 3302000"/>
              <a:gd name="connsiteY1" fmla="*/ 0 h 5143500"/>
              <a:gd name="connsiteX2" fmla="*/ 2590800 w 3302000"/>
              <a:gd name="connsiteY2" fmla="*/ 1460500 h 5143500"/>
              <a:gd name="connsiteX3" fmla="*/ 3302000 w 3302000"/>
              <a:gd name="connsiteY3" fmla="*/ 3848100 h 5143500"/>
              <a:gd name="connsiteX4" fmla="*/ 2044700 w 3302000"/>
              <a:gd name="connsiteY4" fmla="*/ 5143500 h 5143500"/>
              <a:gd name="connsiteX5" fmla="*/ 0 w 3302000"/>
              <a:gd name="connsiteY5" fmla="*/ 5143500 h 5143500"/>
              <a:gd name="connsiteX6" fmla="*/ 25400 w 3302000"/>
              <a:gd name="connsiteY6" fmla="*/ 25400 h 5143500"/>
              <a:gd name="connsiteX0" fmla="*/ 25400 w 3302000"/>
              <a:gd name="connsiteY0" fmla="*/ 137 h 5118237"/>
              <a:gd name="connsiteX1" fmla="*/ 1828800 w 3302000"/>
              <a:gd name="connsiteY1" fmla="*/ 863737 h 5118237"/>
              <a:gd name="connsiteX2" fmla="*/ 2590800 w 3302000"/>
              <a:gd name="connsiteY2" fmla="*/ 1435237 h 5118237"/>
              <a:gd name="connsiteX3" fmla="*/ 3302000 w 3302000"/>
              <a:gd name="connsiteY3" fmla="*/ 3822837 h 5118237"/>
              <a:gd name="connsiteX4" fmla="*/ 2044700 w 3302000"/>
              <a:gd name="connsiteY4" fmla="*/ 5118237 h 5118237"/>
              <a:gd name="connsiteX5" fmla="*/ 0 w 3302000"/>
              <a:gd name="connsiteY5" fmla="*/ 5118237 h 5118237"/>
              <a:gd name="connsiteX6" fmla="*/ 25400 w 3302000"/>
              <a:gd name="connsiteY6" fmla="*/ 137 h 5118237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2590800 w 3467100"/>
              <a:gd name="connsiteY2" fmla="*/ 1447800 h 5130800"/>
              <a:gd name="connsiteX3" fmla="*/ 3302000 w 3467100"/>
              <a:gd name="connsiteY3" fmla="*/ 3835400 h 5130800"/>
              <a:gd name="connsiteX4" fmla="*/ 2044700 w 3467100"/>
              <a:gd name="connsiteY4" fmla="*/ 5130800 h 5130800"/>
              <a:gd name="connsiteX5" fmla="*/ 0 w 3467100"/>
              <a:gd name="connsiteY5" fmla="*/ 5130800 h 5130800"/>
              <a:gd name="connsiteX6" fmla="*/ 25400 w 3467100"/>
              <a:gd name="connsiteY6" fmla="*/ 12700 h 5130800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3302000 w 3467100"/>
              <a:gd name="connsiteY2" fmla="*/ 3835400 h 5130800"/>
              <a:gd name="connsiteX3" fmla="*/ 2044700 w 3467100"/>
              <a:gd name="connsiteY3" fmla="*/ 5130800 h 5130800"/>
              <a:gd name="connsiteX4" fmla="*/ 0 w 3467100"/>
              <a:gd name="connsiteY4" fmla="*/ 5130800 h 5130800"/>
              <a:gd name="connsiteX5" fmla="*/ 25400 w 3467100"/>
              <a:gd name="connsiteY5" fmla="*/ 12700 h 5130800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12700 w 3467100"/>
              <a:gd name="connsiteY5" fmla="*/ 1135945 h 5123745"/>
              <a:gd name="connsiteX6" fmla="*/ 25400 w 3467100"/>
              <a:gd name="connsiteY6" fmla="*/ 5645 h 5123745"/>
              <a:gd name="connsiteX0" fmla="*/ 1485909 w 4927609"/>
              <a:gd name="connsiteY0" fmla="*/ 5645 h 5123745"/>
              <a:gd name="connsiteX1" fmla="*/ 4927609 w 4927609"/>
              <a:gd name="connsiteY1" fmla="*/ 5645 h 5123745"/>
              <a:gd name="connsiteX2" fmla="*/ 4762509 w 4927609"/>
              <a:gd name="connsiteY2" fmla="*/ 3828345 h 5123745"/>
              <a:gd name="connsiteX3" fmla="*/ 3505209 w 4927609"/>
              <a:gd name="connsiteY3" fmla="*/ 5123745 h 5123745"/>
              <a:gd name="connsiteX4" fmla="*/ 1460509 w 4927609"/>
              <a:gd name="connsiteY4" fmla="*/ 5123745 h 5123745"/>
              <a:gd name="connsiteX5" fmla="*/ 9 w 4927609"/>
              <a:gd name="connsiteY5" fmla="*/ 602545 h 5123745"/>
              <a:gd name="connsiteX6" fmla="*/ 1485909 w 4927609"/>
              <a:gd name="connsiteY6" fmla="*/ 5645 h 5123745"/>
              <a:gd name="connsiteX0" fmla="*/ 1512775 w 4954475"/>
              <a:gd name="connsiteY0" fmla="*/ 5645 h 5123745"/>
              <a:gd name="connsiteX1" fmla="*/ 4954475 w 4954475"/>
              <a:gd name="connsiteY1" fmla="*/ 5645 h 5123745"/>
              <a:gd name="connsiteX2" fmla="*/ 4789375 w 4954475"/>
              <a:gd name="connsiteY2" fmla="*/ 3828345 h 5123745"/>
              <a:gd name="connsiteX3" fmla="*/ 3532075 w 4954475"/>
              <a:gd name="connsiteY3" fmla="*/ 5123745 h 5123745"/>
              <a:gd name="connsiteX4" fmla="*/ 1487375 w 4954475"/>
              <a:gd name="connsiteY4" fmla="*/ 5123745 h 5123745"/>
              <a:gd name="connsiteX5" fmla="*/ 623776 w 4954475"/>
              <a:gd name="connsiteY5" fmla="*/ 2532945 h 5123745"/>
              <a:gd name="connsiteX6" fmla="*/ 26875 w 4954475"/>
              <a:gd name="connsiteY6" fmla="*/ 602545 h 5123745"/>
              <a:gd name="connsiteX7" fmla="*/ 1512775 w 4954475"/>
              <a:gd name="connsiteY7" fmla="*/ 5645 h 5123745"/>
              <a:gd name="connsiteX0" fmla="*/ 2062882 w 5504582"/>
              <a:gd name="connsiteY0" fmla="*/ 5645 h 5123745"/>
              <a:gd name="connsiteX1" fmla="*/ 5504582 w 5504582"/>
              <a:gd name="connsiteY1" fmla="*/ 5645 h 5123745"/>
              <a:gd name="connsiteX2" fmla="*/ 5339482 w 5504582"/>
              <a:gd name="connsiteY2" fmla="*/ 3828345 h 5123745"/>
              <a:gd name="connsiteX3" fmla="*/ 4082182 w 5504582"/>
              <a:gd name="connsiteY3" fmla="*/ 5123745 h 5123745"/>
              <a:gd name="connsiteX4" fmla="*/ 2037482 w 5504582"/>
              <a:gd name="connsiteY4" fmla="*/ 5123745 h 5123745"/>
              <a:gd name="connsiteX5" fmla="*/ 56283 w 5504582"/>
              <a:gd name="connsiteY5" fmla="*/ 1796345 h 5123745"/>
              <a:gd name="connsiteX6" fmla="*/ 576982 w 5504582"/>
              <a:gd name="connsiteY6" fmla="*/ 602545 h 5123745"/>
              <a:gd name="connsiteX7" fmla="*/ 2062882 w 5504582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21" h="5149145">
                <a:moveTo>
                  <a:pt x="2072521" y="5645"/>
                </a:moveTo>
                <a:cubicBezTo>
                  <a:pt x="2017488" y="-7055"/>
                  <a:pt x="4832654" y="5645"/>
                  <a:pt x="5514221" y="5645"/>
                </a:cubicBezTo>
                <a:lnTo>
                  <a:pt x="5349121" y="3828345"/>
                </a:lnTo>
                <a:cubicBezTo>
                  <a:pt x="5300438" y="5030612"/>
                  <a:pt x="4468588" y="5098345"/>
                  <a:pt x="4091821" y="5123745"/>
                </a:cubicBezTo>
                <a:lnTo>
                  <a:pt x="1869321" y="5149145"/>
                </a:lnTo>
                <a:cubicBezTo>
                  <a:pt x="1854505" y="5111045"/>
                  <a:pt x="131539" y="1902178"/>
                  <a:pt x="65922" y="1796345"/>
                </a:cubicBezTo>
                <a:cubicBezTo>
                  <a:pt x="-177495" y="1042812"/>
                  <a:pt x="311454" y="769762"/>
                  <a:pt x="586621" y="602545"/>
                </a:cubicBezTo>
                <a:lnTo>
                  <a:pt x="2072521" y="5645"/>
                </a:ln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 algn="r">
              <a:buNone/>
              <a:defRPr sz="45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247674" y="4484452"/>
            <a:ext cx="4575624" cy="99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618593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 bwMode="auto">
          <a:xfrm>
            <a:off x="1" y="-2823"/>
            <a:ext cx="9034484" cy="6860823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33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79477" y="4960372"/>
            <a:ext cx="6267512" cy="50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2716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28815" y="1359760"/>
            <a:ext cx="7886372" cy="293743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815" y="4483624"/>
            <a:ext cx="7886372" cy="1664296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3"/>
            <a:ext cx="7886372" cy="50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18" name="Rectangle 17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310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Squ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6881351" y="1714414"/>
            <a:ext cx="1506158" cy="2006407"/>
          </a:xfrm>
          <a:prstGeom prst="ellipse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4800367" y="1714414"/>
            <a:ext cx="1506158" cy="2006407"/>
          </a:xfrm>
          <a:prstGeom prst="ellipse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1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2789530" y="1714414"/>
            <a:ext cx="1506158" cy="2006407"/>
          </a:xfrm>
          <a:prstGeom prst="ellipse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708546" y="1714414"/>
            <a:ext cx="1506158" cy="2006407"/>
          </a:xfrm>
          <a:prstGeom prst="ellipse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8814" y="3969835"/>
            <a:ext cx="1585890" cy="202952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8"/>
          </p:nvPr>
        </p:nvSpPr>
        <p:spPr>
          <a:xfrm>
            <a:off x="2709797" y="3969835"/>
            <a:ext cx="1585890" cy="202952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/>
          </p:nvPr>
        </p:nvSpPr>
        <p:spPr>
          <a:xfrm>
            <a:off x="4720635" y="3969835"/>
            <a:ext cx="1585890" cy="202952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0"/>
          </p:nvPr>
        </p:nvSpPr>
        <p:spPr>
          <a:xfrm>
            <a:off x="6801620" y="3969835"/>
            <a:ext cx="1585890" cy="202952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6" name="Rectangle 25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grpSpPr>
        <p:sp>
          <p:nvSpPr>
            <p:cNvPr id="29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30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31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4055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Squ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918951" y="1966935"/>
            <a:ext cx="1277478" cy="1923353"/>
          </a:xfr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effectLst/>
        </p:spPr>
        <p:txBody>
          <a:bodyPr rtlCol="0"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935373" y="1966935"/>
            <a:ext cx="1277478" cy="1923353"/>
          </a:xfr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effectLst/>
        </p:spPr>
        <p:txBody>
          <a:bodyPr rtlCol="0"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439406" y="1966935"/>
            <a:ext cx="1277478" cy="1923353"/>
          </a:xfr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effectLst/>
        </p:spPr>
        <p:txBody>
          <a:bodyPr rtlCol="0"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51796" y="1966935"/>
            <a:ext cx="1277478" cy="1923353"/>
          </a:xfr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effectLst/>
        </p:spPr>
        <p:txBody>
          <a:bodyPr rtlCol="0"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5422984" y="1966935"/>
            <a:ext cx="1277478" cy="1923353"/>
          </a:xfr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effectLst/>
        </p:spPr>
        <p:txBody>
          <a:bodyPr rtlCol="0"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6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7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9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</p:spTree>
    <p:extLst>
      <p:ext uri="{BB962C8B-B14F-4D97-AF65-F5344CB8AC3E}">
        <p14:creationId xmlns:p14="http://schemas.microsoft.com/office/powerpoint/2010/main" val="30782254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813" y="1905788"/>
            <a:ext cx="3865796" cy="4141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1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2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3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auto">
          <a:xfrm>
            <a:off x="4608910" y="1905790"/>
            <a:ext cx="4134309" cy="4141051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33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  <p:sp>
        <p:nvSpPr>
          <p:cNvPr id="12" name="Rectangle 11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</p:spTree>
    <p:extLst>
      <p:ext uri="{BB962C8B-B14F-4D97-AF65-F5344CB8AC3E}">
        <p14:creationId xmlns:p14="http://schemas.microsoft.com/office/powerpoint/2010/main" val="102928264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08910" y="1905788"/>
            <a:ext cx="3865796" cy="4141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611654"/>
            <a:ext cx="7886372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1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2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3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76413" y="1905788"/>
            <a:ext cx="4182479" cy="4141052"/>
          </a:xfrm>
          <a:custGeom>
            <a:avLst/>
            <a:gdLst>
              <a:gd name="connsiteX0" fmla="*/ 1549908 w 4572000"/>
              <a:gd name="connsiteY0" fmla="*/ 0 h 8541100"/>
              <a:gd name="connsiteX1" fmla="*/ 3392647 w 4572000"/>
              <a:gd name="connsiteY1" fmla="*/ 42132 h 8541100"/>
              <a:gd name="connsiteX2" fmla="*/ 4435111 w 4572000"/>
              <a:gd name="connsiteY2" fmla="*/ 2190866 h 8541100"/>
              <a:gd name="connsiteX3" fmla="*/ 4572000 w 4572000"/>
              <a:gd name="connsiteY3" fmla="*/ 8531737 h 8541100"/>
              <a:gd name="connsiteX4" fmla="*/ 2246195 w 4572000"/>
              <a:gd name="connsiteY4" fmla="*/ 8541073 h 8541100"/>
              <a:gd name="connsiteX5" fmla="*/ 1718387 w 4572000"/>
              <a:gd name="connsiteY5" fmla="*/ 8531737 h 8541100"/>
              <a:gd name="connsiteX6" fmla="*/ 486384 w 4572000"/>
              <a:gd name="connsiteY6" fmla="*/ 7541635 h 8541100"/>
              <a:gd name="connsiteX7" fmla="*/ 54658 w 4572000"/>
              <a:gd name="connsiteY7" fmla="*/ 5561429 h 8541100"/>
              <a:gd name="connsiteX8" fmla="*/ 1549908 w 4572000"/>
              <a:gd name="connsiteY8" fmla="*/ 0 h 85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8541100">
                <a:moveTo>
                  <a:pt x="1549908" y="0"/>
                </a:moveTo>
                <a:lnTo>
                  <a:pt x="3392647" y="42132"/>
                </a:lnTo>
                <a:cubicBezTo>
                  <a:pt x="3705035" y="84264"/>
                  <a:pt x="4394746" y="196616"/>
                  <a:pt x="4435111" y="2190866"/>
                </a:cubicBezTo>
                <a:lnTo>
                  <a:pt x="4572000" y="8531737"/>
                </a:lnTo>
                <a:cubicBezTo>
                  <a:pt x="4183489" y="8531737"/>
                  <a:pt x="2958835" y="8541695"/>
                  <a:pt x="2246195" y="8541073"/>
                </a:cubicBezTo>
                <a:cubicBezTo>
                  <a:pt x="1922267" y="8540789"/>
                  <a:pt x="1704128" y="8538321"/>
                  <a:pt x="1718387" y="8531737"/>
                </a:cubicBezTo>
                <a:lnTo>
                  <a:pt x="486384" y="7541635"/>
                </a:lnTo>
                <a:cubicBezTo>
                  <a:pt x="258235" y="7264265"/>
                  <a:pt x="-147166" y="6811345"/>
                  <a:pt x="54658" y="5561429"/>
                </a:cubicBezTo>
                <a:cubicBezTo>
                  <a:pt x="109063" y="5385879"/>
                  <a:pt x="1537624" y="63198"/>
                  <a:pt x="1549908" y="0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rtlCol="0">
            <a:noAutofit/>
          </a:bodyPr>
          <a:lstStyle>
            <a:lvl1pPr marL="0" indent="0" algn="r">
              <a:buNone/>
              <a:defRPr sz="525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  <p:sp>
        <p:nvSpPr>
          <p:cNvPr id="12" name="Rectangle 11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</p:spTree>
    <p:extLst>
      <p:ext uri="{BB962C8B-B14F-4D97-AF65-F5344CB8AC3E}">
        <p14:creationId xmlns:p14="http://schemas.microsoft.com/office/powerpoint/2010/main" val="424942407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352786" y="1891040"/>
            <a:ext cx="1762736" cy="4270550"/>
          </a:xfrm>
          <a:custGeom>
            <a:avLst/>
            <a:gdLst>
              <a:gd name="connsiteX0" fmla="*/ 1549908 w 4572000"/>
              <a:gd name="connsiteY0" fmla="*/ 0 h 8541100"/>
              <a:gd name="connsiteX1" fmla="*/ 3392647 w 4572000"/>
              <a:gd name="connsiteY1" fmla="*/ 42132 h 8541100"/>
              <a:gd name="connsiteX2" fmla="*/ 4435111 w 4572000"/>
              <a:gd name="connsiteY2" fmla="*/ 2190866 h 8541100"/>
              <a:gd name="connsiteX3" fmla="*/ 4572000 w 4572000"/>
              <a:gd name="connsiteY3" fmla="*/ 8531737 h 8541100"/>
              <a:gd name="connsiteX4" fmla="*/ 2246195 w 4572000"/>
              <a:gd name="connsiteY4" fmla="*/ 8541073 h 8541100"/>
              <a:gd name="connsiteX5" fmla="*/ 1718387 w 4572000"/>
              <a:gd name="connsiteY5" fmla="*/ 8531737 h 8541100"/>
              <a:gd name="connsiteX6" fmla="*/ 486384 w 4572000"/>
              <a:gd name="connsiteY6" fmla="*/ 7541635 h 8541100"/>
              <a:gd name="connsiteX7" fmla="*/ 54658 w 4572000"/>
              <a:gd name="connsiteY7" fmla="*/ 5561429 h 8541100"/>
              <a:gd name="connsiteX8" fmla="*/ 1549908 w 4572000"/>
              <a:gd name="connsiteY8" fmla="*/ 0 h 85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8541100">
                <a:moveTo>
                  <a:pt x="1549908" y="0"/>
                </a:moveTo>
                <a:lnTo>
                  <a:pt x="3392647" y="42132"/>
                </a:lnTo>
                <a:cubicBezTo>
                  <a:pt x="3705035" y="84264"/>
                  <a:pt x="4394746" y="196616"/>
                  <a:pt x="4435111" y="2190866"/>
                </a:cubicBezTo>
                <a:lnTo>
                  <a:pt x="4572000" y="8531737"/>
                </a:lnTo>
                <a:cubicBezTo>
                  <a:pt x="4183489" y="8531737"/>
                  <a:pt x="2958835" y="8541695"/>
                  <a:pt x="2246195" y="8541073"/>
                </a:cubicBezTo>
                <a:cubicBezTo>
                  <a:pt x="1922267" y="8540789"/>
                  <a:pt x="1704128" y="8538321"/>
                  <a:pt x="1718387" y="8531737"/>
                </a:cubicBezTo>
                <a:lnTo>
                  <a:pt x="486384" y="7541635"/>
                </a:lnTo>
                <a:cubicBezTo>
                  <a:pt x="258235" y="7264265"/>
                  <a:pt x="-147166" y="6811345"/>
                  <a:pt x="54658" y="5561429"/>
                </a:cubicBezTo>
                <a:cubicBezTo>
                  <a:pt x="109063" y="5385879"/>
                  <a:pt x="1537624" y="63198"/>
                  <a:pt x="1549908" y="0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rtlCol="0">
            <a:noAutofit/>
          </a:bodyPr>
          <a:lstStyle>
            <a:lvl1pPr marL="0" indent="0" algn="r">
              <a:buNone/>
              <a:defRPr sz="525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235576" y="1891040"/>
            <a:ext cx="4279611" cy="427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815" y="580402"/>
            <a:ext cx="7886372" cy="88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4423172" y="1470034"/>
            <a:ext cx="300038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2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3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  <p:sp>
          <p:nvSpPr>
            <p:cNvPr id="24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j-lt"/>
                <a:ea typeface="+mn-ea"/>
              </a:endParaRPr>
            </a:p>
          </p:txBody>
        </p:sp>
      </p:grp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 bwMode="auto">
          <a:xfrm>
            <a:off x="740458" y="1891040"/>
            <a:ext cx="1816919" cy="4270551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33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  <p:sp>
        <p:nvSpPr>
          <p:cNvPr id="12" name="Rectangle 11"/>
          <p:cNvSpPr>
            <a:spLocks/>
          </p:cNvSpPr>
          <p:nvPr userDrawn="1"/>
        </p:nvSpPr>
        <p:spPr bwMode="auto">
          <a:xfrm>
            <a:off x="4294273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</p:spTree>
    <p:extLst>
      <p:ext uri="{BB962C8B-B14F-4D97-AF65-F5344CB8AC3E}">
        <p14:creationId xmlns:p14="http://schemas.microsoft.com/office/powerpoint/2010/main" val="18801705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00526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 bwMode="auto">
          <a:xfrm>
            <a:off x="1" y="-2823"/>
            <a:ext cx="9034484" cy="6860823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33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42021" y="1873405"/>
            <a:ext cx="3863414" cy="4248614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9850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 bwMode="auto">
          <a:xfrm>
            <a:off x="0" y="0"/>
            <a:ext cx="7553931" cy="6858000"/>
          </a:xfrm>
          <a:custGeom>
            <a:avLst/>
            <a:gdLst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44700 w 2044700"/>
              <a:gd name="connsiteY2" fmla="*/ 5143500 h 5143500"/>
              <a:gd name="connsiteX3" fmla="*/ 0 w 2044700"/>
              <a:gd name="connsiteY3" fmla="*/ 5143500 h 5143500"/>
              <a:gd name="connsiteX4" fmla="*/ 0 w 2044700"/>
              <a:gd name="connsiteY4" fmla="*/ 0 h 5143500"/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32000 w 2044700"/>
              <a:gd name="connsiteY2" fmla="*/ 1143000 h 5143500"/>
              <a:gd name="connsiteX3" fmla="*/ 2044700 w 2044700"/>
              <a:gd name="connsiteY3" fmla="*/ 5143500 h 5143500"/>
              <a:gd name="connsiteX4" fmla="*/ 0 w 2044700"/>
              <a:gd name="connsiteY4" fmla="*/ 5143500 h 5143500"/>
              <a:gd name="connsiteX5" fmla="*/ 0 w 2044700"/>
              <a:gd name="connsiteY5" fmla="*/ 0 h 5143500"/>
              <a:gd name="connsiteX0" fmla="*/ 0 w 3479809"/>
              <a:gd name="connsiteY0" fmla="*/ 12700 h 5156200"/>
              <a:gd name="connsiteX1" fmla="*/ 2044700 w 3479809"/>
              <a:gd name="connsiteY1" fmla="*/ 12700 h 5156200"/>
              <a:gd name="connsiteX2" fmla="*/ 3479800 w 3479809"/>
              <a:gd name="connsiteY2" fmla="*/ 0 h 5156200"/>
              <a:gd name="connsiteX3" fmla="*/ 2044700 w 3479809"/>
              <a:gd name="connsiteY3" fmla="*/ 5156200 h 5156200"/>
              <a:gd name="connsiteX4" fmla="*/ 0 w 3479809"/>
              <a:gd name="connsiteY4" fmla="*/ 5156200 h 5156200"/>
              <a:gd name="connsiteX5" fmla="*/ 0 w 3479809"/>
              <a:gd name="connsiteY5" fmla="*/ 12700 h 5156200"/>
              <a:gd name="connsiteX0" fmla="*/ 0 w 3484485"/>
              <a:gd name="connsiteY0" fmla="*/ 12700 h 5156200"/>
              <a:gd name="connsiteX1" fmla="*/ 2044700 w 3484485"/>
              <a:gd name="connsiteY1" fmla="*/ 12700 h 5156200"/>
              <a:gd name="connsiteX2" fmla="*/ 3479800 w 3484485"/>
              <a:gd name="connsiteY2" fmla="*/ 0 h 5156200"/>
              <a:gd name="connsiteX3" fmla="*/ 2489200 w 3484485"/>
              <a:gd name="connsiteY3" fmla="*/ 3251200 h 5156200"/>
              <a:gd name="connsiteX4" fmla="*/ 2044700 w 3484485"/>
              <a:gd name="connsiteY4" fmla="*/ 5156200 h 5156200"/>
              <a:gd name="connsiteX5" fmla="*/ 0 w 3484485"/>
              <a:gd name="connsiteY5" fmla="*/ 5156200 h 5156200"/>
              <a:gd name="connsiteX6" fmla="*/ 0 w 3484485"/>
              <a:gd name="connsiteY6" fmla="*/ 12700 h 5156200"/>
              <a:gd name="connsiteX0" fmla="*/ 0 w 3519784"/>
              <a:gd name="connsiteY0" fmla="*/ 12700 h 5156200"/>
              <a:gd name="connsiteX1" fmla="*/ 2044700 w 3519784"/>
              <a:gd name="connsiteY1" fmla="*/ 12700 h 5156200"/>
              <a:gd name="connsiteX2" fmla="*/ 3479800 w 3519784"/>
              <a:gd name="connsiteY2" fmla="*/ 0 h 5156200"/>
              <a:gd name="connsiteX3" fmla="*/ 3302000 w 3519784"/>
              <a:gd name="connsiteY3" fmla="*/ 3860800 h 5156200"/>
              <a:gd name="connsiteX4" fmla="*/ 2044700 w 3519784"/>
              <a:gd name="connsiteY4" fmla="*/ 5156200 h 5156200"/>
              <a:gd name="connsiteX5" fmla="*/ 0 w 3519784"/>
              <a:gd name="connsiteY5" fmla="*/ 5156200 h 5156200"/>
              <a:gd name="connsiteX6" fmla="*/ 0 w 3519784"/>
              <a:gd name="connsiteY6" fmla="*/ 12700 h 5156200"/>
              <a:gd name="connsiteX0" fmla="*/ 0 w 3493347"/>
              <a:gd name="connsiteY0" fmla="*/ 12700 h 5156200"/>
              <a:gd name="connsiteX1" fmla="*/ 2044700 w 3493347"/>
              <a:gd name="connsiteY1" fmla="*/ 12700 h 5156200"/>
              <a:gd name="connsiteX2" fmla="*/ 3479800 w 3493347"/>
              <a:gd name="connsiteY2" fmla="*/ 0 h 5156200"/>
              <a:gd name="connsiteX3" fmla="*/ 3302000 w 3493347"/>
              <a:gd name="connsiteY3" fmla="*/ 3860800 h 5156200"/>
              <a:gd name="connsiteX4" fmla="*/ 2044700 w 3493347"/>
              <a:gd name="connsiteY4" fmla="*/ 5156200 h 5156200"/>
              <a:gd name="connsiteX5" fmla="*/ 0 w 3493347"/>
              <a:gd name="connsiteY5" fmla="*/ 5156200 h 5156200"/>
              <a:gd name="connsiteX6" fmla="*/ 0 w 3493347"/>
              <a:gd name="connsiteY6" fmla="*/ 12700 h 515620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1556 w 3481356"/>
              <a:gd name="connsiteY0" fmla="*/ 12770 h 5156270"/>
              <a:gd name="connsiteX1" fmla="*/ 2046256 w 3481356"/>
              <a:gd name="connsiteY1" fmla="*/ 12770 h 5156270"/>
              <a:gd name="connsiteX2" fmla="*/ 3481356 w 3481356"/>
              <a:gd name="connsiteY2" fmla="*/ 70 h 5156270"/>
              <a:gd name="connsiteX3" fmla="*/ 3303556 w 3481356"/>
              <a:gd name="connsiteY3" fmla="*/ 3860870 h 5156270"/>
              <a:gd name="connsiteX4" fmla="*/ 2046256 w 3481356"/>
              <a:gd name="connsiteY4" fmla="*/ 5156270 h 5156270"/>
              <a:gd name="connsiteX5" fmla="*/ 1556 w 3481356"/>
              <a:gd name="connsiteY5" fmla="*/ 5156270 h 5156270"/>
              <a:gd name="connsiteX6" fmla="*/ 1556 w 3481356"/>
              <a:gd name="connsiteY6" fmla="*/ 12770 h 5156270"/>
              <a:gd name="connsiteX0" fmla="*/ 25400 w 3479800"/>
              <a:gd name="connsiteY0" fmla="*/ 381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25400 w 3479800"/>
              <a:gd name="connsiteY6" fmla="*/ 38170 h 5156270"/>
              <a:gd name="connsiteX0" fmla="*/ 25400 w 3302000"/>
              <a:gd name="connsiteY0" fmla="*/ 25400 h 5143500"/>
              <a:gd name="connsiteX1" fmla="*/ 2044700 w 3302000"/>
              <a:gd name="connsiteY1" fmla="*/ 0 h 5143500"/>
              <a:gd name="connsiteX2" fmla="*/ 2590800 w 3302000"/>
              <a:gd name="connsiteY2" fmla="*/ 1460500 h 5143500"/>
              <a:gd name="connsiteX3" fmla="*/ 3302000 w 3302000"/>
              <a:gd name="connsiteY3" fmla="*/ 3848100 h 5143500"/>
              <a:gd name="connsiteX4" fmla="*/ 2044700 w 3302000"/>
              <a:gd name="connsiteY4" fmla="*/ 5143500 h 5143500"/>
              <a:gd name="connsiteX5" fmla="*/ 0 w 3302000"/>
              <a:gd name="connsiteY5" fmla="*/ 5143500 h 5143500"/>
              <a:gd name="connsiteX6" fmla="*/ 25400 w 3302000"/>
              <a:gd name="connsiteY6" fmla="*/ 25400 h 5143500"/>
              <a:gd name="connsiteX0" fmla="*/ 25400 w 3302000"/>
              <a:gd name="connsiteY0" fmla="*/ 137 h 5118237"/>
              <a:gd name="connsiteX1" fmla="*/ 1828800 w 3302000"/>
              <a:gd name="connsiteY1" fmla="*/ 863737 h 5118237"/>
              <a:gd name="connsiteX2" fmla="*/ 2590800 w 3302000"/>
              <a:gd name="connsiteY2" fmla="*/ 1435237 h 5118237"/>
              <a:gd name="connsiteX3" fmla="*/ 3302000 w 3302000"/>
              <a:gd name="connsiteY3" fmla="*/ 3822837 h 5118237"/>
              <a:gd name="connsiteX4" fmla="*/ 2044700 w 3302000"/>
              <a:gd name="connsiteY4" fmla="*/ 5118237 h 5118237"/>
              <a:gd name="connsiteX5" fmla="*/ 0 w 3302000"/>
              <a:gd name="connsiteY5" fmla="*/ 5118237 h 5118237"/>
              <a:gd name="connsiteX6" fmla="*/ 25400 w 3302000"/>
              <a:gd name="connsiteY6" fmla="*/ 137 h 5118237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2590800 w 3467100"/>
              <a:gd name="connsiteY2" fmla="*/ 1447800 h 5130800"/>
              <a:gd name="connsiteX3" fmla="*/ 3302000 w 3467100"/>
              <a:gd name="connsiteY3" fmla="*/ 3835400 h 5130800"/>
              <a:gd name="connsiteX4" fmla="*/ 2044700 w 3467100"/>
              <a:gd name="connsiteY4" fmla="*/ 5130800 h 5130800"/>
              <a:gd name="connsiteX5" fmla="*/ 0 w 3467100"/>
              <a:gd name="connsiteY5" fmla="*/ 5130800 h 5130800"/>
              <a:gd name="connsiteX6" fmla="*/ 25400 w 3467100"/>
              <a:gd name="connsiteY6" fmla="*/ 12700 h 5130800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3302000 w 3467100"/>
              <a:gd name="connsiteY2" fmla="*/ 3835400 h 5130800"/>
              <a:gd name="connsiteX3" fmla="*/ 2044700 w 3467100"/>
              <a:gd name="connsiteY3" fmla="*/ 5130800 h 5130800"/>
              <a:gd name="connsiteX4" fmla="*/ 0 w 3467100"/>
              <a:gd name="connsiteY4" fmla="*/ 5130800 h 5130800"/>
              <a:gd name="connsiteX5" fmla="*/ 25400 w 3467100"/>
              <a:gd name="connsiteY5" fmla="*/ 12700 h 5130800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12700 w 3467100"/>
              <a:gd name="connsiteY5" fmla="*/ 1135945 h 5123745"/>
              <a:gd name="connsiteX6" fmla="*/ 25400 w 3467100"/>
              <a:gd name="connsiteY6" fmla="*/ 5645 h 5123745"/>
              <a:gd name="connsiteX0" fmla="*/ 1485909 w 4927609"/>
              <a:gd name="connsiteY0" fmla="*/ 5645 h 5123745"/>
              <a:gd name="connsiteX1" fmla="*/ 4927609 w 4927609"/>
              <a:gd name="connsiteY1" fmla="*/ 5645 h 5123745"/>
              <a:gd name="connsiteX2" fmla="*/ 4762509 w 4927609"/>
              <a:gd name="connsiteY2" fmla="*/ 3828345 h 5123745"/>
              <a:gd name="connsiteX3" fmla="*/ 3505209 w 4927609"/>
              <a:gd name="connsiteY3" fmla="*/ 5123745 h 5123745"/>
              <a:gd name="connsiteX4" fmla="*/ 1460509 w 4927609"/>
              <a:gd name="connsiteY4" fmla="*/ 5123745 h 5123745"/>
              <a:gd name="connsiteX5" fmla="*/ 9 w 4927609"/>
              <a:gd name="connsiteY5" fmla="*/ 602545 h 5123745"/>
              <a:gd name="connsiteX6" fmla="*/ 1485909 w 4927609"/>
              <a:gd name="connsiteY6" fmla="*/ 5645 h 5123745"/>
              <a:gd name="connsiteX0" fmla="*/ 1512775 w 4954475"/>
              <a:gd name="connsiteY0" fmla="*/ 5645 h 5123745"/>
              <a:gd name="connsiteX1" fmla="*/ 4954475 w 4954475"/>
              <a:gd name="connsiteY1" fmla="*/ 5645 h 5123745"/>
              <a:gd name="connsiteX2" fmla="*/ 4789375 w 4954475"/>
              <a:gd name="connsiteY2" fmla="*/ 3828345 h 5123745"/>
              <a:gd name="connsiteX3" fmla="*/ 3532075 w 4954475"/>
              <a:gd name="connsiteY3" fmla="*/ 5123745 h 5123745"/>
              <a:gd name="connsiteX4" fmla="*/ 1487375 w 4954475"/>
              <a:gd name="connsiteY4" fmla="*/ 5123745 h 5123745"/>
              <a:gd name="connsiteX5" fmla="*/ 623776 w 4954475"/>
              <a:gd name="connsiteY5" fmla="*/ 2532945 h 5123745"/>
              <a:gd name="connsiteX6" fmla="*/ 26875 w 4954475"/>
              <a:gd name="connsiteY6" fmla="*/ 602545 h 5123745"/>
              <a:gd name="connsiteX7" fmla="*/ 1512775 w 4954475"/>
              <a:gd name="connsiteY7" fmla="*/ 5645 h 5123745"/>
              <a:gd name="connsiteX0" fmla="*/ 2062882 w 5504582"/>
              <a:gd name="connsiteY0" fmla="*/ 5645 h 5123745"/>
              <a:gd name="connsiteX1" fmla="*/ 5504582 w 5504582"/>
              <a:gd name="connsiteY1" fmla="*/ 5645 h 5123745"/>
              <a:gd name="connsiteX2" fmla="*/ 5339482 w 5504582"/>
              <a:gd name="connsiteY2" fmla="*/ 3828345 h 5123745"/>
              <a:gd name="connsiteX3" fmla="*/ 4082182 w 5504582"/>
              <a:gd name="connsiteY3" fmla="*/ 5123745 h 5123745"/>
              <a:gd name="connsiteX4" fmla="*/ 2037482 w 5504582"/>
              <a:gd name="connsiteY4" fmla="*/ 5123745 h 5123745"/>
              <a:gd name="connsiteX5" fmla="*/ 56283 w 5504582"/>
              <a:gd name="connsiteY5" fmla="*/ 1796345 h 5123745"/>
              <a:gd name="connsiteX6" fmla="*/ 576982 w 5504582"/>
              <a:gd name="connsiteY6" fmla="*/ 602545 h 5123745"/>
              <a:gd name="connsiteX7" fmla="*/ 2062882 w 5504582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21" h="5149145">
                <a:moveTo>
                  <a:pt x="2072521" y="5645"/>
                </a:moveTo>
                <a:cubicBezTo>
                  <a:pt x="2017488" y="-7055"/>
                  <a:pt x="4832654" y="5645"/>
                  <a:pt x="5514221" y="5645"/>
                </a:cubicBezTo>
                <a:lnTo>
                  <a:pt x="5349121" y="3828345"/>
                </a:lnTo>
                <a:cubicBezTo>
                  <a:pt x="5300438" y="5030612"/>
                  <a:pt x="4468588" y="5098345"/>
                  <a:pt x="4091821" y="5123745"/>
                </a:cubicBezTo>
                <a:lnTo>
                  <a:pt x="1869321" y="5149145"/>
                </a:lnTo>
                <a:cubicBezTo>
                  <a:pt x="1854505" y="5111045"/>
                  <a:pt x="131539" y="1902178"/>
                  <a:pt x="65922" y="1796345"/>
                </a:cubicBezTo>
                <a:cubicBezTo>
                  <a:pt x="-177495" y="1042812"/>
                  <a:pt x="311454" y="769762"/>
                  <a:pt x="586621" y="602545"/>
                </a:cubicBezTo>
                <a:lnTo>
                  <a:pt x="2072521" y="5645"/>
                </a:ln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 algn="r">
              <a:buNone/>
              <a:defRPr sz="45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3165486" y="1655691"/>
            <a:ext cx="3863414" cy="4248614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6413" y="6356351"/>
            <a:ext cx="121608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8279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8DF1B-568D-497B-B70F-301567FA5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56555-ED5E-46F7-B794-282BC7FA9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7DA9E-34AC-44F8-8A27-AE39EE80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F152F-B4E3-41D3-808D-59454791E919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07408-C907-41EC-9A44-454FEAC7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0F988-C094-49DE-A4FA-4726E68B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E91E2-D469-4659-BFDD-771E5C4A741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76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E2F35-39CD-45F1-B387-13907E92F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88A7-2AD5-4907-8ACC-09A461685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7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19" y="6172202"/>
            <a:ext cx="306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663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A5988-85C2-495F-BF4A-06668FC79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B85D10-D87E-4479-990F-3F31D424F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D74BA8-5995-4BBF-9D3F-C151411D3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C6C7-1B4C-4001-9DDB-C90008AA1B6E}" type="datetimeFigureOut">
              <a:rPr lang="es-419" smtClean="0"/>
              <a:t>26/8/2020</a:t>
            </a:fld>
            <a:endParaRPr lang="es-419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876BC6-E7B9-476C-82D3-7278E0CA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BFA6E5-929B-4A3A-B21B-3ABCF506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C62A-4103-412B-9AD4-AD139988251F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30318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06025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487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2584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62912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8220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645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70BED-146E-45BD-A409-BAFBEF6BF99B}" type="datetimeFigureOut">
              <a:rPr lang="es-SV" smtClean="0"/>
              <a:t>26/8/2020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7B2A6-E336-4594-B7CF-413F0140D63B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32340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815" y="365127"/>
            <a:ext cx="788637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815" y="1825625"/>
            <a:ext cx="788637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5" y="6356351"/>
            <a:ext cx="2057341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6356351"/>
            <a:ext cx="3085713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1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p:transition spd="slow"/>
  <p:hf hdr="0" ftr="0" dt="0"/>
  <p:txStyles>
    <p:titleStyle>
      <a:lvl1pPr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250" b="0" i="0" kern="1200">
          <a:solidFill>
            <a:schemeClr val="tx1"/>
          </a:solidFill>
          <a:latin typeface="+mj-lt"/>
          <a:ea typeface="Helvetica Light" charset="0"/>
          <a:cs typeface="Helvetica Light" charset="0"/>
        </a:defRPr>
      </a:lvl1pPr>
      <a:lvl2pPr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2pPr>
      <a:lvl3pPr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3pPr>
      <a:lvl4pPr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4pPr>
      <a:lvl5pPr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5pPr>
      <a:lvl6pPr marL="171450"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6pPr>
      <a:lvl7pPr marL="342900"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7pPr>
      <a:lvl8pPr marL="514350"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8pPr>
      <a:lvl9pPr marL="685800" algn="l" defTabSz="68520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Roboto Regular" charset="0"/>
          <a:ea typeface="ＭＳ Ｐゴシック" charset="-128"/>
        </a:defRPr>
      </a:lvl9pPr>
    </p:titleStyle>
    <p:bodyStyle>
      <a:lvl1pPr marL="170855" indent="-170855" algn="l" defTabSz="685205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SzPct val="120000"/>
        <a:buFont typeface="Arial" charset="0"/>
        <a:buChar char="•"/>
        <a:defRPr lang="en-US" sz="1800" b="0" i="0" kern="1200" dirty="0">
          <a:solidFill>
            <a:schemeClr val="tx1"/>
          </a:solidFill>
          <a:latin typeface="+mn-lt"/>
          <a:ea typeface="Helvetica" charset="-52"/>
          <a:cs typeface="Helvetica" charset="-52"/>
        </a:defRPr>
      </a:lvl1pPr>
      <a:lvl2pPr marL="513755" indent="-170855" algn="l" defTabSz="685205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120000"/>
        <a:buFont typeface="Arial" charset="0"/>
        <a:buChar char="•"/>
        <a:defRPr lang="en-US" sz="1500" b="0" i="0" kern="1200" dirty="0">
          <a:solidFill>
            <a:schemeClr val="tx1"/>
          </a:solidFill>
          <a:latin typeface="+mn-lt"/>
          <a:ea typeface="Helvetica" charset="-52"/>
          <a:cs typeface="Helvetica" charset="-52"/>
        </a:defRPr>
      </a:lvl2pPr>
      <a:lvl3pPr marL="856655" indent="-170855" algn="l" defTabSz="685205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120000"/>
        <a:buFont typeface="Arial" charset="0"/>
        <a:buChar char="•"/>
        <a:defRPr lang="en-US" sz="1350" b="0" i="0" kern="1200" dirty="0">
          <a:solidFill>
            <a:schemeClr val="tx1"/>
          </a:solidFill>
          <a:latin typeface="+mn-lt"/>
          <a:ea typeface="Helvetica" charset="-52"/>
          <a:cs typeface="Helvetica" charset="-52"/>
        </a:defRPr>
      </a:lvl3pPr>
      <a:lvl4pPr marL="1199555" indent="-170855" algn="l" defTabSz="685205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120000"/>
        <a:buFont typeface="Arial" charset="0"/>
        <a:buChar char="•"/>
        <a:defRPr lang="en-US" sz="1200" b="0" i="0" kern="1200" dirty="0">
          <a:solidFill>
            <a:schemeClr val="tx1"/>
          </a:solidFill>
          <a:latin typeface="+mn-lt"/>
          <a:ea typeface="Helvetica" charset="-52"/>
          <a:cs typeface="Helvetica" charset="-52"/>
        </a:defRPr>
      </a:lvl4pPr>
      <a:lvl5pPr marL="1542455" indent="-170855" algn="l" defTabSz="685205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120000"/>
        <a:buFont typeface="Arial" charset="0"/>
        <a:buChar char="•"/>
        <a:defRPr lang="en-US" sz="1200" b="0" i="0" kern="1200" dirty="0">
          <a:solidFill>
            <a:schemeClr val="tx1"/>
          </a:solidFill>
          <a:latin typeface="+mn-lt"/>
          <a:ea typeface="Helvetica" charset="-52"/>
          <a:cs typeface="Helvetica" charset="-52"/>
        </a:defRPr>
      </a:lvl5pPr>
      <a:lvl6pPr marL="1885573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5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6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67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3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5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6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7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9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1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hq/index.php?option=com_docman&amp;task=doc_download&amp;gid=27597&amp;Itemid=270&amp;lang=es" TargetMode="External"/><Relationship Id="rId2" Type="http://schemas.openxmlformats.org/officeDocument/2006/relationships/hyperlink" Target="https://www.paho.org/hq/index.php?option=com_docman&amp;task=doc_download&amp;gid=27273&amp;Itemid=270&amp;lang=e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ho.org/hq/index.php?option=com_docman&amp;task=doc_download&amp;gid=25710&amp;Itemid=270&amp;lang=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2020.unaids.org/chapter/chapter-1-advancing-towards-the-three-zeros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21" Type="http://schemas.openxmlformats.org/officeDocument/2006/relationships/image" Target="../media/image57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jpeg"/><Relationship Id="rId20" Type="http://schemas.openxmlformats.org/officeDocument/2006/relationships/hyperlink" Target="http://www.google.com/url?sa=i&amp;rct=j&amp;q=&amp;esrc=s&amp;source=images&amp;cd=&amp;cad=rja&amp;uact=8&amp;ved=0ahUKEwjtlsiIloDXAhVF4iYKHUYgAg0QjRwIBw&amp;url=http://www.unaids.org/en/resources/documents/2014/SlidesFastTrack&amp;psig=AOvVaw2PajZQCY1Y-qSiO01JuXek&amp;ust=150862227530563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5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23" Type="http://schemas.openxmlformats.org/officeDocument/2006/relationships/image" Target="../media/image58.jpeg"/><Relationship Id="rId10" Type="http://schemas.openxmlformats.org/officeDocument/2006/relationships/image" Target="../media/image48.png"/><Relationship Id="rId19" Type="http://schemas.openxmlformats.org/officeDocument/2006/relationships/image" Target="../media/image56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hyperlink" Target="http://www.google.com/url?sa=i&amp;rct=j&amp;q=&amp;esrc=s&amp;source=images&amp;cd=&amp;cad=rja&amp;uact=8&amp;ved=0ahUKEwjr59_glYDXAhWCeSYKHWEwCv0QjRwIBw&amp;url=http://graduateinstitute.ch/home/students/careerServices/students/who-hires/public-sector/unaids.html&amp;psig=AOvVaw1reOCAk5YAA_YiejG80V2d&amp;ust=1508622191545359" TargetMode="External"/><Relationship Id="rId22" Type="http://schemas.openxmlformats.org/officeDocument/2006/relationships/hyperlink" Target="https://www.google.com/url?sa=i&amp;rct=j&amp;q=&amp;esrc=s&amp;source=images&amp;cd=&amp;cad=rja&amp;uact=8&amp;ved=0ahUKEwj2lqSTlYDXAhUMOSYKHdZBDhYQjRwIBw&amp;url=https://en.wikipedia.org/wiki/File:The_Global_Fund_to_Fight_AIDS,_Tuberculosis_and_Malaria_logo.jpg&amp;psig=AOvVaw1jMVQwwkTm16wF7vZjOMLU&amp;ust=1508622012658020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who.int/iris/bitstream/handle/10665/250253/WHO-RHR-16.09-spa.pdf;jsessionid=B229B6C41141EA35B4C2E8E63A4D5A28?sequence=1" TargetMode="External"/><Relationship Id="rId3" Type="http://schemas.openxmlformats.org/officeDocument/2006/relationships/image" Target="../media/image61.jpeg"/><Relationship Id="rId7" Type="http://schemas.openxmlformats.org/officeDocument/2006/relationships/image" Target="cid:image003.jpg@01D0FBA3.1ACC44E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cid:image002.jpg@01D0FBA3.1ACC44E0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62.jpeg"/><Relationship Id="rId9" Type="http://schemas.openxmlformats.org/officeDocument/2006/relationships/hyperlink" Target="https://apps.who.int/iris/bitstream/handle/10665/246178/WHO-HIV-2016.05-eng.pdf?sequence=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hyperlink" Target="http://www.who.int/hiv/pub/drugresistance/hivdr-report-2017/en/" TargetMode="Externa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hq/index.php?option=com_docman&amp;view=download&amp;alias=46901-antiretrovirals-valid-until-31-dec-2021&amp;category_slug=product-list-references-prices-8778&amp;Itemid=270&amp;lang=es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tiff"/><Relationship Id="rId5" Type="http://schemas.openxmlformats.org/officeDocument/2006/relationships/chart" Target="../charts/chart6.xml"/><Relationship Id="rId4" Type="http://schemas.openxmlformats.org/officeDocument/2006/relationships/hyperlink" Target="https://www.medspal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aids2020.unaids.org/chapter/chapter-4-securing-rights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aids.org/sites/default/files/media_asset/UNAIDS_JC2725_CommunitiesDeliver_es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taformalac.org/2017/12/llamado-la-accion-tercer-foro-america-latina-del-caribe-camino-poner-fin-al-sida-alc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plataformalac.org/2017/12/llamado-la-accion-tercer-foro-america-latina-del-caribe-camino-poner-fin-al-sida-alc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aids2020.unaids.org/chapter/chapter-3-synergies-between-pandemic-responses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656480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2493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C34E30-8FC9-4181-8607-BA9FB326D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823" y="1106034"/>
            <a:ext cx="3764306" cy="3204134"/>
          </a:xfrm>
        </p:spPr>
        <p:txBody>
          <a:bodyPr anchor="b">
            <a:normAutofit/>
          </a:bodyPr>
          <a:lstStyle/>
          <a:p>
            <a:pPr algn="l">
              <a:spcAft>
                <a:spcPts val="1000"/>
              </a:spcAft>
            </a:pPr>
            <a:r>
              <a:rPr lang="es-ES" sz="2200" b="1" dirty="0">
                <a:solidFill>
                  <a:schemeClr val="accent1"/>
                </a:solidFill>
                <a:effectLst>
                  <a:outerShdw blurRad="63500" dist="50800" dir="2700000" sx="0" sy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Federo"/>
                <a:cs typeface="Arial" panose="020B0604020202020204" pitchFamily="34" charset="0"/>
              </a:rPr>
              <a:t>FORTALECIMIENTO DE CAPACIDADES PARA LAS REDES DE ORGANIZACIONES COMUNITARIAS PARA LA DEFENSA DEL DERECHO A LA SALUD. </a:t>
            </a:r>
            <a:r>
              <a:rPr lang="es-ES" sz="2200" b="1" dirty="0">
                <a:solidFill>
                  <a:srgbClr val="FF0000"/>
                </a:solidFill>
                <a:effectLst>
                  <a:outerShdw blurRad="63500" dist="50800" dir="2700000" sx="0" sy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Federo"/>
                <a:cs typeface="Arial" panose="020B0604020202020204" pitchFamily="34" charset="0"/>
              </a:rPr>
              <a:t>ACCESO A TRATAMIENTO ARV</a:t>
            </a:r>
            <a:br>
              <a:rPr lang="es-SV" sz="22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s-SV" sz="2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FEEB26-286B-413C-92A2-C98070BF4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593" y="4872922"/>
            <a:ext cx="3760273" cy="1208141"/>
          </a:xfrm>
        </p:spPr>
        <p:txBody>
          <a:bodyPr>
            <a:normAutofit/>
          </a:bodyPr>
          <a:lstStyle/>
          <a:p>
            <a:pPr algn="l"/>
            <a:r>
              <a:rPr lang="es-SV" sz="1300" b="1" cap="smal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talleres en línea para la creación de demanda de tratamiento desde la sociedad civil en aspectos estratégicos en El Salvador, Honduras y Guatemala.</a:t>
            </a:r>
            <a:br>
              <a:rPr lang="es-SV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s-SV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1.jpeg">
            <a:extLst>
              <a:ext uri="{FF2B5EF4-FFF2-40B4-BE49-F238E27FC236}">
                <a16:creationId xmlns:a16="http://schemas.microsoft.com/office/drawing/2014/main" id="{6CDBB9E9-068F-4790-A4D4-5664400FF3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5554" y="877387"/>
            <a:ext cx="2748916" cy="1621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546920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FB7637-0917-474F-9A85-D95AB70E61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73" y="3666309"/>
            <a:ext cx="3750105" cy="2319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5F3DE50-703E-4695-BD0D-60D2551834B4}"/>
              </a:ext>
            </a:extLst>
          </p:cNvPr>
          <p:cNvSpPr txBox="1"/>
          <p:nvPr/>
        </p:nvSpPr>
        <p:spPr>
          <a:xfrm>
            <a:off x="522514" y="6081063"/>
            <a:ext cx="4500572" cy="37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Dra. Msp Antonia Elizabeth Rodriguez Artiga</a:t>
            </a:r>
          </a:p>
        </p:txBody>
      </p:sp>
    </p:spTree>
    <p:extLst>
      <p:ext uri="{BB962C8B-B14F-4D97-AF65-F5344CB8AC3E}">
        <p14:creationId xmlns:p14="http://schemas.microsoft.com/office/powerpoint/2010/main" val="9775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C73C4E-F852-4709-82C9-49B170D1025C}"/>
              </a:ext>
            </a:extLst>
          </p:cNvPr>
          <p:cNvGrpSpPr/>
          <p:nvPr/>
        </p:nvGrpSpPr>
        <p:grpSpPr>
          <a:xfrm>
            <a:off x="323200" y="1030111"/>
            <a:ext cx="8736133" cy="4757392"/>
            <a:chOff x="363600" y="730250"/>
            <a:chExt cx="9828150" cy="5352066"/>
          </a:xfrm>
        </p:grpSpPr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365126" y="5943600"/>
              <a:ext cx="7073900" cy="138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indent="114300" eaLnBrk="0" hangingPunct="0"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indent="101601" defTabSz="81281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tabLst>
                  <a:tab pos="101601" algn="l"/>
                </a:tabLst>
                <a:defRPr/>
              </a:pPr>
              <a:r>
                <a:rPr lang="en-US" altLang="en-US" sz="711" dirty="0">
                  <a:solidFill>
                    <a:prstClr val="black"/>
                  </a:solidFill>
                </a:rPr>
                <a:t>The ranges around the estimates in this table define the boundaries within which the actual numbers lie, based on the best available information. </a:t>
              </a:r>
            </a:p>
          </p:txBody>
        </p:sp>
        <p:sp>
          <p:nvSpPr>
            <p:cNvPr id="9219" name="Rectangle 62"/>
            <p:cNvSpPr>
              <a:spLocks noChangeArrowheads="1"/>
            </p:cNvSpPr>
            <p:nvPr/>
          </p:nvSpPr>
          <p:spPr bwMode="auto">
            <a:xfrm>
              <a:off x="365126" y="730250"/>
              <a:ext cx="9826624" cy="44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altLang="en-US" sz="1956" b="1" dirty="0">
                  <a:solidFill>
                    <a:schemeClr val="accent1"/>
                  </a:solidFill>
                  <a:latin typeface="Arial Bold" charset="0"/>
                </a:rPr>
                <a:t>Estadísticas y características regionales del VIH y el SIDA </a:t>
              </a:r>
              <a:r>
                <a:rPr lang="en-US" altLang="en-US" sz="1956" b="1" dirty="0">
                  <a:solidFill>
                    <a:schemeClr val="accent1"/>
                  </a:solidFill>
                  <a:latin typeface="Arial"/>
                  <a:sym typeface="Webdings" pitchFamily="18" charset="2"/>
                </a:rPr>
                <a:t></a:t>
              </a:r>
              <a:r>
                <a:rPr lang="en-US" altLang="en-US" sz="1956" b="1" dirty="0">
                  <a:solidFill>
                    <a:schemeClr val="accent1"/>
                  </a:solidFill>
                  <a:latin typeface="Arial Bold" charset="0"/>
                </a:rPr>
                <a:t> 2019</a:t>
              </a:r>
            </a:p>
          </p:txBody>
        </p:sp>
        <p:sp>
          <p:nvSpPr>
            <p:cNvPr id="9273" name="Rectangle 6"/>
            <p:cNvSpPr>
              <a:spLocks noChangeArrowheads="1"/>
            </p:cNvSpPr>
            <p:nvPr/>
          </p:nvSpPr>
          <p:spPr bwMode="auto">
            <a:xfrm>
              <a:off x="5624561" y="1349376"/>
              <a:ext cx="1736725" cy="45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b="1" dirty="0">
                  <a:solidFill>
                    <a:prstClr val="black"/>
                  </a:solidFill>
                </a:rPr>
                <a:t>Adults and children newly infected with HIV</a:t>
              </a:r>
            </a:p>
          </p:txBody>
        </p:sp>
        <p:sp>
          <p:nvSpPr>
            <p:cNvPr id="9274" name="Rectangle 7"/>
            <p:cNvSpPr>
              <a:spLocks noChangeArrowheads="1"/>
            </p:cNvSpPr>
            <p:nvPr/>
          </p:nvSpPr>
          <p:spPr bwMode="auto">
            <a:xfrm>
              <a:off x="3198813" y="1349375"/>
              <a:ext cx="1644650" cy="45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b="1" dirty="0">
                  <a:solidFill>
                    <a:prstClr val="black"/>
                  </a:solidFill>
                </a:rPr>
                <a:t>Adults and children living with HIV</a:t>
              </a:r>
            </a:p>
          </p:txBody>
        </p:sp>
        <p:sp>
          <p:nvSpPr>
            <p:cNvPr id="9275" name="Rectangle 39"/>
            <p:cNvSpPr>
              <a:spLocks noChangeArrowheads="1"/>
            </p:cNvSpPr>
            <p:nvPr/>
          </p:nvSpPr>
          <p:spPr bwMode="auto">
            <a:xfrm>
              <a:off x="8318500" y="1349375"/>
              <a:ext cx="1554163" cy="45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b="1" dirty="0">
                  <a:solidFill>
                    <a:prstClr val="black"/>
                  </a:solidFill>
                </a:rPr>
                <a:t>Adult and child </a:t>
              </a:r>
            </a:p>
            <a:p>
              <a:pPr algn="ctr"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b="1" dirty="0">
                  <a:solidFill>
                    <a:prstClr val="black"/>
                  </a:solidFill>
                </a:rPr>
                <a:t>deaths due to AIDS</a:t>
              </a:r>
            </a:p>
          </p:txBody>
        </p:sp>
        <p:sp>
          <p:nvSpPr>
            <p:cNvPr id="9224" name="Line 7"/>
            <p:cNvSpPr>
              <a:spLocks noChangeShapeType="1"/>
            </p:cNvSpPr>
            <p:nvPr/>
          </p:nvSpPr>
          <p:spPr bwMode="auto">
            <a:xfrm>
              <a:off x="474663" y="1853397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25" name="Line 7"/>
            <p:cNvSpPr>
              <a:spLocks noChangeShapeType="1"/>
            </p:cNvSpPr>
            <p:nvPr/>
          </p:nvSpPr>
          <p:spPr bwMode="auto">
            <a:xfrm>
              <a:off x="474663" y="2278800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26" name="Line 7"/>
            <p:cNvSpPr>
              <a:spLocks noChangeShapeType="1"/>
            </p:cNvSpPr>
            <p:nvPr/>
          </p:nvSpPr>
          <p:spPr bwMode="auto">
            <a:xfrm>
              <a:off x="474663" y="2703600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27" name="Line 7"/>
            <p:cNvSpPr>
              <a:spLocks noChangeShapeType="1"/>
            </p:cNvSpPr>
            <p:nvPr/>
          </p:nvSpPr>
          <p:spPr bwMode="auto">
            <a:xfrm>
              <a:off x="474663" y="3128400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28" name="Line 7"/>
            <p:cNvSpPr>
              <a:spLocks noChangeShapeType="1"/>
            </p:cNvSpPr>
            <p:nvPr/>
          </p:nvSpPr>
          <p:spPr bwMode="auto">
            <a:xfrm>
              <a:off x="474663" y="3553200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29" name="Line 7"/>
            <p:cNvSpPr>
              <a:spLocks noChangeShapeType="1"/>
            </p:cNvSpPr>
            <p:nvPr/>
          </p:nvSpPr>
          <p:spPr bwMode="auto">
            <a:xfrm>
              <a:off x="474663" y="3978000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30" name="Line 7"/>
            <p:cNvSpPr>
              <a:spLocks noChangeShapeType="1"/>
            </p:cNvSpPr>
            <p:nvPr/>
          </p:nvSpPr>
          <p:spPr bwMode="auto">
            <a:xfrm>
              <a:off x="474663" y="4827600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31" name="Line 7"/>
            <p:cNvSpPr>
              <a:spLocks noChangeShapeType="1"/>
            </p:cNvSpPr>
            <p:nvPr/>
          </p:nvSpPr>
          <p:spPr bwMode="auto">
            <a:xfrm>
              <a:off x="474663" y="5255543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32" name="Line 74"/>
            <p:cNvSpPr>
              <a:spLocks noChangeShapeType="1"/>
            </p:cNvSpPr>
            <p:nvPr/>
          </p:nvSpPr>
          <p:spPr bwMode="auto">
            <a:xfrm>
              <a:off x="3152775" y="1405927"/>
              <a:ext cx="0" cy="4320186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33" name="Line 75"/>
            <p:cNvSpPr>
              <a:spLocks noChangeShapeType="1"/>
            </p:cNvSpPr>
            <p:nvPr/>
          </p:nvSpPr>
          <p:spPr bwMode="auto">
            <a:xfrm>
              <a:off x="5215508" y="1405927"/>
              <a:ext cx="0" cy="4320186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34" name="Line 77"/>
            <p:cNvSpPr>
              <a:spLocks noChangeShapeType="1"/>
            </p:cNvSpPr>
            <p:nvPr/>
          </p:nvSpPr>
          <p:spPr bwMode="auto">
            <a:xfrm>
              <a:off x="7879804" y="1400539"/>
              <a:ext cx="0" cy="4320186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269" name="Rectangle 3"/>
            <p:cNvSpPr>
              <a:spLocks noChangeArrowheads="1"/>
            </p:cNvSpPr>
            <p:nvPr/>
          </p:nvSpPr>
          <p:spPr bwMode="auto">
            <a:xfrm>
              <a:off x="365125" y="5309545"/>
              <a:ext cx="2741613" cy="41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GLOBAL</a:t>
              </a:r>
            </a:p>
          </p:txBody>
        </p:sp>
        <p:sp>
          <p:nvSpPr>
            <p:cNvPr id="9270" name="Rectangle 4"/>
            <p:cNvSpPr>
              <a:spLocks noChangeArrowheads="1"/>
            </p:cNvSpPr>
            <p:nvPr/>
          </p:nvSpPr>
          <p:spPr bwMode="auto">
            <a:xfrm>
              <a:off x="3214800" y="5309545"/>
              <a:ext cx="1644650" cy="41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16256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44" dirty="0">
                  <a:solidFill>
                    <a:prstClr val="black"/>
                  </a:solidFill>
                </a:rPr>
                <a:t>38.0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89" dirty="0">
                  <a:solidFill>
                    <a:srgbClr val="4D4D4D"/>
                  </a:solidFill>
                </a:rPr>
                <a:t>[31.6 million–44.5 million]</a:t>
              </a:r>
            </a:p>
          </p:txBody>
        </p:sp>
        <p:sp>
          <p:nvSpPr>
            <p:cNvPr id="9271" name="Rectangle 5"/>
            <p:cNvSpPr>
              <a:spLocks noChangeArrowheads="1"/>
            </p:cNvSpPr>
            <p:nvPr/>
          </p:nvSpPr>
          <p:spPr bwMode="auto">
            <a:xfrm>
              <a:off x="5639023" y="5309545"/>
              <a:ext cx="1736725" cy="41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44" dirty="0">
                  <a:solidFill>
                    <a:prstClr val="black"/>
                  </a:solidFill>
                </a:rPr>
                <a:t>1.7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89" dirty="0">
                  <a:solidFill>
                    <a:srgbClr val="4D4D4D"/>
                  </a:solidFill>
                </a:rPr>
                <a:t>[1.2 million–2.2 million]</a:t>
              </a:r>
            </a:p>
          </p:txBody>
        </p:sp>
        <p:sp>
          <p:nvSpPr>
            <p:cNvPr id="9272" name="Rectangle 38"/>
            <p:cNvSpPr>
              <a:spLocks noChangeArrowheads="1"/>
            </p:cNvSpPr>
            <p:nvPr/>
          </p:nvSpPr>
          <p:spPr bwMode="auto">
            <a:xfrm>
              <a:off x="8244000" y="5309545"/>
              <a:ext cx="1554163" cy="41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44" dirty="0">
                  <a:solidFill>
                    <a:srgbClr val="000000"/>
                  </a:solidFill>
                </a:rPr>
                <a:t>690 000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89" dirty="0">
                  <a:solidFill>
                    <a:srgbClr val="4D4D4D"/>
                  </a:solidFill>
                </a:rPr>
                <a:t>[500 000–970 000]</a:t>
              </a:r>
            </a:p>
          </p:txBody>
        </p:sp>
        <p:sp>
          <p:nvSpPr>
            <p:cNvPr id="9262" name="Rectangle 10"/>
            <p:cNvSpPr>
              <a:spLocks noChangeArrowheads="1"/>
            </p:cNvSpPr>
            <p:nvPr/>
          </p:nvSpPr>
          <p:spPr bwMode="auto">
            <a:xfrm>
              <a:off x="365125" y="27576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Middle East and North Africa</a:t>
              </a:r>
            </a:p>
          </p:txBody>
        </p:sp>
        <p:sp>
          <p:nvSpPr>
            <p:cNvPr id="9263" name="Rectangle 19"/>
            <p:cNvSpPr>
              <a:spLocks noChangeArrowheads="1"/>
            </p:cNvSpPr>
            <p:nvPr/>
          </p:nvSpPr>
          <p:spPr bwMode="auto">
            <a:xfrm>
              <a:off x="3214800" y="27576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240 000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[170 000–400 000]</a:t>
              </a:r>
            </a:p>
          </p:txBody>
        </p:sp>
        <p:sp>
          <p:nvSpPr>
            <p:cNvPr id="9264" name="Rectangle 24"/>
            <p:cNvSpPr>
              <a:spLocks noChangeArrowheads="1"/>
            </p:cNvSpPr>
            <p:nvPr/>
          </p:nvSpPr>
          <p:spPr bwMode="auto">
            <a:xfrm>
              <a:off x="5639023" y="27576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20 000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[11 000–38 000]</a:t>
              </a:r>
            </a:p>
          </p:txBody>
        </p:sp>
        <p:sp>
          <p:nvSpPr>
            <p:cNvPr id="9265" name="Rectangle 41"/>
            <p:cNvSpPr>
              <a:spLocks noChangeArrowheads="1"/>
            </p:cNvSpPr>
            <p:nvPr/>
          </p:nvSpPr>
          <p:spPr bwMode="auto">
            <a:xfrm>
              <a:off x="8244000" y="2757600"/>
              <a:ext cx="155416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8000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[4900–14 000]</a:t>
              </a:r>
            </a:p>
          </p:txBody>
        </p:sp>
        <p:sp>
          <p:nvSpPr>
            <p:cNvPr id="9258" name="Rectangle 12"/>
            <p:cNvSpPr>
              <a:spLocks noChangeArrowheads="1"/>
            </p:cNvSpPr>
            <p:nvPr/>
          </p:nvSpPr>
          <p:spPr bwMode="auto">
            <a:xfrm>
              <a:off x="365125" y="31824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Asia and the Pacific</a:t>
              </a:r>
            </a:p>
          </p:txBody>
        </p:sp>
        <p:sp>
          <p:nvSpPr>
            <p:cNvPr id="9259" name="Rectangle 20"/>
            <p:cNvSpPr>
              <a:spLocks noChangeArrowheads="1"/>
            </p:cNvSpPr>
            <p:nvPr/>
          </p:nvSpPr>
          <p:spPr bwMode="auto">
            <a:xfrm>
              <a:off x="3214800" y="31824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5.8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[4.3 million–7.2 million]</a:t>
              </a:r>
            </a:p>
          </p:txBody>
        </p:sp>
        <p:sp>
          <p:nvSpPr>
            <p:cNvPr id="9260" name="Rectangle 25"/>
            <p:cNvSpPr>
              <a:spLocks noChangeArrowheads="1"/>
            </p:cNvSpPr>
            <p:nvPr/>
          </p:nvSpPr>
          <p:spPr bwMode="auto">
            <a:xfrm>
              <a:off x="5639023" y="31824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300 000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[210 000–390 000]</a:t>
              </a:r>
            </a:p>
          </p:txBody>
        </p:sp>
        <p:sp>
          <p:nvSpPr>
            <p:cNvPr id="9261" name="Rectangle 42"/>
            <p:cNvSpPr>
              <a:spLocks noChangeArrowheads="1"/>
            </p:cNvSpPr>
            <p:nvPr/>
          </p:nvSpPr>
          <p:spPr bwMode="auto">
            <a:xfrm>
              <a:off x="8244000" y="3182400"/>
              <a:ext cx="155416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160 000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[94 000–240 000]</a:t>
              </a:r>
            </a:p>
          </p:txBody>
        </p:sp>
        <p:sp>
          <p:nvSpPr>
            <p:cNvPr id="9254" name="Rectangle 14"/>
            <p:cNvSpPr>
              <a:spLocks noChangeArrowheads="1"/>
            </p:cNvSpPr>
            <p:nvPr/>
          </p:nvSpPr>
          <p:spPr bwMode="auto">
            <a:xfrm>
              <a:off x="365125" y="44568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Eastern Europe and central Asia</a:t>
              </a:r>
            </a:p>
          </p:txBody>
        </p:sp>
        <p:sp>
          <p:nvSpPr>
            <p:cNvPr id="9255" name="Rectangle 21"/>
            <p:cNvSpPr>
              <a:spLocks noChangeArrowheads="1"/>
            </p:cNvSpPr>
            <p:nvPr/>
          </p:nvSpPr>
          <p:spPr bwMode="auto">
            <a:xfrm>
              <a:off x="3214800" y="44568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1.7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[1.4 million–1.9 million]</a:t>
              </a:r>
            </a:p>
          </p:txBody>
        </p:sp>
        <p:sp>
          <p:nvSpPr>
            <p:cNvPr id="9256" name="Rectangle 26"/>
            <p:cNvSpPr>
              <a:spLocks noChangeArrowheads="1"/>
            </p:cNvSpPr>
            <p:nvPr/>
          </p:nvSpPr>
          <p:spPr bwMode="auto">
            <a:xfrm>
              <a:off x="5639023" y="44568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170 000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[140 000–190 000]</a:t>
              </a:r>
            </a:p>
          </p:txBody>
        </p:sp>
        <p:sp>
          <p:nvSpPr>
            <p:cNvPr id="9257" name="Rectangle 43"/>
            <p:cNvSpPr>
              <a:spLocks noChangeArrowheads="1"/>
            </p:cNvSpPr>
            <p:nvPr/>
          </p:nvSpPr>
          <p:spPr bwMode="auto">
            <a:xfrm>
              <a:off x="8244000" y="4456800"/>
              <a:ext cx="155416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35 000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[26 000–45 000]</a:t>
              </a:r>
            </a:p>
          </p:txBody>
        </p:sp>
        <p:sp>
          <p:nvSpPr>
            <p:cNvPr id="9250" name="Rectangle 9"/>
            <p:cNvSpPr>
              <a:spLocks noChangeArrowheads="1"/>
            </p:cNvSpPr>
            <p:nvPr/>
          </p:nvSpPr>
          <p:spPr bwMode="auto">
            <a:xfrm>
              <a:off x="365125" y="23328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Western and central Africa</a:t>
              </a:r>
              <a:endParaRPr lang="en-US" altLang="en-US" sz="1156" dirty="0">
                <a:solidFill>
                  <a:prstClr val="black"/>
                </a:solidFill>
              </a:endParaRPr>
            </a:p>
          </p:txBody>
        </p:sp>
        <p:sp>
          <p:nvSpPr>
            <p:cNvPr id="9251" name="Rectangle 28"/>
            <p:cNvSpPr>
              <a:spLocks noChangeArrowheads="1"/>
            </p:cNvSpPr>
            <p:nvPr/>
          </p:nvSpPr>
          <p:spPr bwMode="auto">
            <a:xfrm>
              <a:off x="3214800" y="23328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4.9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[3.9 million–6.2 million]</a:t>
              </a:r>
            </a:p>
          </p:txBody>
        </p:sp>
        <p:sp>
          <p:nvSpPr>
            <p:cNvPr id="9252" name="Rectangle 33"/>
            <p:cNvSpPr>
              <a:spLocks noChangeArrowheads="1"/>
            </p:cNvSpPr>
            <p:nvPr/>
          </p:nvSpPr>
          <p:spPr bwMode="auto">
            <a:xfrm>
              <a:off x="5639023" y="23328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240 000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[150 000–390 000]</a:t>
              </a:r>
            </a:p>
          </p:txBody>
        </p:sp>
        <p:sp>
          <p:nvSpPr>
            <p:cNvPr id="9253" name="Rectangle 45"/>
            <p:cNvSpPr>
              <a:spLocks noChangeArrowheads="1"/>
            </p:cNvSpPr>
            <p:nvPr/>
          </p:nvSpPr>
          <p:spPr bwMode="auto">
            <a:xfrm>
              <a:off x="8244000" y="2332800"/>
              <a:ext cx="155416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140 000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[100 00–210 000]</a:t>
              </a:r>
            </a:p>
          </p:txBody>
        </p:sp>
        <p:sp>
          <p:nvSpPr>
            <p:cNvPr id="9243" name="Rectangle 15"/>
            <p:cNvSpPr>
              <a:spLocks noChangeArrowheads="1"/>
            </p:cNvSpPr>
            <p:nvPr/>
          </p:nvSpPr>
          <p:spPr bwMode="auto">
            <a:xfrm>
              <a:off x="365125" y="48816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Western and central Europe and</a:t>
              </a:r>
            </a:p>
            <a:p>
              <a:pPr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North America</a:t>
              </a:r>
            </a:p>
          </p:txBody>
        </p:sp>
        <p:sp>
          <p:nvSpPr>
            <p:cNvPr id="9244" name="Rectangle 31"/>
            <p:cNvSpPr>
              <a:spLocks noChangeArrowheads="1"/>
            </p:cNvSpPr>
            <p:nvPr/>
          </p:nvSpPr>
          <p:spPr bwMode="auto">
            <a:xfrm>
              <a:off x="3214800" y="48816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2.2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[1.7 million–2.6 million]</a:t>
              </a:r>
            </a:p>
          </p:txBody>
        </p:sp>
        <p:sp>
          <p:nvSpPr>
            <p:cNvPr id="9245" name="Rectangle 36"/>
            <p:cNvSpPr>
              <a:spLocks noChangeArrowheads="1"/>
            </p:cNvSpPr>
            <p:nvPr/>
          </p:nvSpPr>
          <p:spPr bwMode="auto">
            <a:xfrm>
              <a:off x="5639023" y="48816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65 000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[49 000–87 000]</a:t>
              </a:r>
            </a:p>
          </p:txBody>
        </p:sp>
        <p:sp>
          <p:nvSpPr>
            <p:cNvPr id="9246" name="Rectangle 48"/>
            <p:cNvSpPr>
              <a:spLocks noChangeArrowheads="1"/>
            </p:cNvSpPr>
            <p:nvPr/>
          </p:nvSpPr>
          <p:spPr bwMode="auto">
            <a:xfrm>
              <a:off x="8244000" y="4881600"/>
              <a:ext cx="155416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12 000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[8700–19 000]</a:t>
              </a:r>
            </a:p>
          </p:txBody>
        </p:sp>
        <p:sp>
          <p:nvSpPr>
            <p:cNvPr id="9266" name="Rectangle 8"/>
            <p:cNvSpPr>
              <a:spLocks noChangeArrowheads="1"/>
            </p:cNvSpPr>
            <p:nvPr/>
          </p:nvSpPr>
          <p:spPr bwMode="auto">
            <a:xfrm>
              <a:off x="365125" y="19080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Eastern and southern Africa</a:t>
              </a:r>
              <a:endParaRPr lang="en-US" altLang="en-US" sz="1156" dirty="0">
                <a:solidFill>
                  <a:prstClr val="black"/>
                </a:solidFill>
              </a:endParaRPr>
            </a:p>
          </p:txBody>
        </p:sp>
        <p:sp>
          <p:nvSpPr>
            <p:cNvPr id="9267" name="Rectangle 18"/>
            <p:cNvSpPr>
              <a:spLocks noChangeArrowheads="1"/>
            </p:cNvSpPr>
            <p:nvPr/>
          </p:nvSpPr>
          <p:spPr bwMode="auto">
            <a:xfrm>
              <a:off x="3214800" y="19080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20.7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[18.4 million–23.0 million]</a:t>
              </a:r>
            </a:p>
          </p:txBody>
        </p:sp>
        <p:sp>
          <p:nvSpPr>
            <p:cNvPr id="9268" name="Rectangle 23"/>
            <p:cNvSpPr>
              <a:spLocks noChangeArrowheads="1"/>
            </p:cNvSpPr>
            <p:nvPr/>
          </p:nvSpPr>
          <p:spPr bwMode="auto">
            <a:xfrm>
              <a:off x="5639023" y="19080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730 000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[580 000–940 000]</a:t>
              </a:r>
            </a:p>
          </p:txBody>
        </p:sp>
        <p:sp>
          <p:nvSpPr>
            <p:cNvPr id="9221" name="Rectangle 41"/>
            <p:cNvSpPr>
              <a:spLocks noChangeArrowheads="1"/>
            </p:cNvSpPr>
            <p:nvPr/>
          </p:nvSpPr>
          <p:spPr bwMode="auto">
            <a:xfrm>
              <a:off x="8269288" y="1908238"/>
              <a:ext cx="1554162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300 000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[230 000–390 000]</a:t>
              </a:r>
            </a:p>
          </p:txBody>
        </p:sp>
        <p:sp>
          <p:nvSpPr>
            <p:cNvPr id="9247" name="Rectangle 13"/>
            <p:cNvSpPr>
              <a:spLocks noChangeArrowheads="1"/>
            </p:cNvSpPr>
            <p:nvPr/>
          </p:nvSpPr>
          <p:spPr bwMode="auto">
            <a:xfrm>
              <a:off x="365125" y="36072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Latin America </a:t>
              </a:r>
              <a:endParaRPr lang="en-US" altLang="en-US" sz="1156" dirty="0">
                <a:solidFill>
                  <a:prstClr val="black"/>
                </a:solidFill>
              </a:endParaRPr>
            </a:p>
          </p:txBody>
        </p:sp>
        <p:sp>
          <p:nvSpPr>
            <p:cNvPr id="9248" name="Rectangle 30"/>
            <p:cNvSpPr>
              <a:spLocks noChangeArrowheads="1"/>
            </p:cNvSpPr>
            <p:nvPr/>
          </p:nvSpPr>
          <p:spPr bwMode="auto">
            <a:xfrm>
              <a:off x="3214800" y="36072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2.1 million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[1.4 million–2.8 million]</a:t>
              </a:r>
            </a:p>
          </p:txBody>
        </p:sp>
        <p:sp>
          <p:nvSpPr>
            <p:cNvPr id="9249" name="Rectangle 35"/>
            <p:cNvSpPr>
              <a:spLocks noChangeArrowheads="1"/>
            </p:cNvSpPr>
            <p:nvPr/>
          </p:nvSpPr>
          <p:spPr bwMode="auto">
            <a:xfrm>
              <a:off x="5639023" y="36072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120 000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[73 000–180 000]</a:t>
              </a:r>
            </a:p>
          </p:txBody>
        </p:sp>
        <p:sp>
          <p:nvSpPr>
            <p:cNvPr id="9222" name="Rectangle 43"/>
            <p:cNvSpPr>
              <a:spLocks noChangeArrowheads="1"/>
            </p:cNvSpPr>
            <p:nvPr/>
          </p:nvSpPr>
          <p:spPr bwMode="auto">
            <a:xfrm>
              <a:off x="8239125" y="3608042"/>
              <a:ext cx="15541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37 000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[23 000–56 000]</a:t>
              </a:r>
            </a:p>
          </p:txBody>
        </p:sp>
        <p:sp>
          <p:nvSpPr>
            <p:cNvPr id="67" name="Line 7"/>
            <p:cNvSpPr>
              <a:spLocks noChangeShapeType="1"/>
            </p:cNvSpPr>
            <p:nvPr/>
          </p:nvSpPr>
          <p:spPr bwMode="auto">
            <a:xfrm>
              <a:off x="475200" y="4402800"/>
              <a:ext cx="9296400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69" name="Rectangle 13"/>
            <p:cNvSpPr>
              <a:spLocks noChangeArrowheads="1"/>
            </p:cNvSpPr>
            <p:nvPr/>
          </p:nvSpPr>
          <p:spPr bwMode="auto">
            <a:xfrm>
              <a:off x="363600" y="4032000"/>
              <a:ext cx="2741613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1281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156" b="1" dirty="0">
                  <a:solidFill>
                    <a:prstClr val="black"/>
                  </a:solidFill>
                </a:rPr>
                <a:t>Caribbean </a:t>
              </a:r>
              <a:endParaRPr lang="en-US" altLang="en-US" sz="1156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30"/>
            <p:cNvSpPr>
              <a:spLocks noChangeArrowheads="1"/>
            </p:cNvSpPr>
            <p:nvPr/>
          </p:nvSpPr>
          <p:spPr bwMode="auto">
            <a:xfrm>
              <a:off x="3213275" y="4032000"/>
              <a:ext cx="1644650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67" dirty="0">
                  <a:solidFill>
                    <a:prstClr val="black"/>
                  </a:solidFill>
                </a:rPr>
                <a:t>330 000</a:t>
              </a:r>
              <a:endParaRPr lang="en-US" altLang="en-US" sz="1067" dirty="0">
                <a:solidFill>
                  <a:prstClr val="black"/>
                </a:solidFill>
              </a:endParaRP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[270 000–400 000]</a:t>
              </a:r>
            </a:p>
          </p:txBody>
        </p:sp>
        <p:sp>
          <p:nvSpPr>
            <p:cNvPr id="71" name="Rectangle 35"/>
            <p:cNvSpPr>
              <a:spLocks noChangeArrowheads="1"/>
            </p:cNvSpPr>
            <p:nvPr/>
          </p:nvSpPr>
          <p:spPr bwMode="auto">
            <a:xfrm>
              <a:off x="5637498" y="4032000"/>
              <a:ext cx="1736725" cy="32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13 000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[8700–19 000]</a:t>
              </a:r>
            </a:p>
          </p:txBody>
        </p:sp>
        <p:sp>
          <p:nvSpPr>
            <p:cNvPr id="72" name="Rectangle 43"/>
            <p:cNvSpPr>
              <a:spLocks noChangeArrowheads="1"/>
            </p:cNvSpPr>
            <p:nvPr/>
          </p:nvSpPr>
          <p:spPr bwMode="auto">
            <a:xfrm>
              <a:off x="8237600" y="4032842"/>
              <a:ext cx="15541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67" dirty="0">
                  <a:solidFill>
                    <a:prstClr val="black"/>
                  </a:solidFill>
                </a:rPr>
                <a:t>6900</a:t>
              </a:r>
            </a:p>
            <a:p>
              <a:pPr algn="r" defTabSz="8128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00" dirty="0">
                  <a:solidFill>
                    <a:srgbClr val="4D4D4D"/>
                  </a:solidFill>
                </a:rPr>
                <a:t>[4900–10 000]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A154FBC-2E71-4344-8396-C9CB127460EF}"/>
              </a:ext>
            </a:extLst>
          </p:cNvPr>
          <p:cNvSpPr txBox="1"/>
          <p:nvPr/>
        </p:nvSpPr>
        <p:spPr>
          <a:xfrm>
            <a:off x="2952206" y="3550795"/>
            <a:ext cx="5867238" cy="374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C781C9-937E-42FC-9E61-F9F328C9904E}"/>
              </a:ext>
            </a:extLst>
          </p:cNvPr>
          <p:cNvSpPr txBox="1"/>
          <p:nvPr/>
        </p:nvSpPr>
        <p:spPr>
          <a:xfrm>
            <a:off x="1872343" y="3587400"/>
            <a:ext cx="2673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90BC4CD-54E6-4A39-99CE-E92341522735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8129E01-F09A-4F95-AE4C-C7C519E090AF}"/>
              </a:ext>
            </a:extLst>
          </p:cNvPr>
          <p:cNvGrpSpPr/>
          <p:nvPr/>
        </p:nvGrpSpPr>
        <p:grpSpPr>
          <a:xfrm>
            <a:off x="81280" y="1030112"/>
            <a:ext cx="8978053" cy="4199754"/>
            <a:chOff x="91440" y="730250"/>
            <a:chExt cx="10100310" cy="47247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AA2C0C-2009-4EA7-9FCC-7F348137A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" y="1828800"/>
              <a:ext cx="9732212" cy="3200400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altLang="en-US" sz="1867" b="1" dirty="0">
                  <a:solidFill>
                    <a:schemeClr val="accent1"/>
                  </a:solidFill>
                  <a:latin typeface="Arial Bold" charset="0"/>
                </a:rPr>
                <a:t>Adultos y niños que se estima que viven con el VIH</a:t>
              </a:r>
              <a:r>
                <a:rPr lang="en-US" altLang="en-US" sz="1867" b="1" dirty="0">
                  <a:solidFill>
                    <a:schemeClr val="accent1"/>
                  </a:solidFill>
                  <a:latin typeface="Arial Bold" charset="0"/>
                </a:rPr>
                <a:t> </a:t>
              </a:r>
              <a:r>
                <a:rPr lang="en-US" altLang="en-US" sz="1956" b="1" dirty="0">
                  <a:solidFill>
                    <a:srgbClr val="E5F4FD"/>
                  </a:solidFill>
                  <a:latin typeface="Arial"/>
                  <a:sym typeface="Webdings" pitchFamily="18" charset="2"/>
                </a:rPr>
                <a:t></a:t>
              </a:r>
              <a:r>
                <a:rPr lang="en-US" altLang="en-US" sz="1867" dirty="0">
                  <a:solidFill>
                    <a:prstClr val="black"/>
                  </a:solidFill>
                  <a:latin typeface="Arial Bold" charset="0"/>
                </a:rPr>
                <a:t> 1990–2019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E0DC02-FE4D-44C5-B99F-E9AE6F4D7E5B}"/>
                </a:ext>
              </a:extLst>
            </p:cNvPr>
            <p:cNvGrpSpPr/>
            <p:nvPr/>
          </p:nvGrpSpPr>
          <p:grpSpPr>
            <a:xfrm>
              <a:off x="1371600" y="5166360"/>
              <a:ext cx="6332562" cy="288613"/>
              <a:chOff x="1600200" y="5129784"/>
              <a:chExt cx="6332562" cy="28861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874520" y="5129784"/>
                <a:ext cx="3616134" cy="288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128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1067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Adults and children estimated to be living with HIV</a:t>
                </a:r>
                <a:endParaRPr lang="en-US" sz="10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ＭＳ Ｐゴシック" pitchFamily="34" charset="-128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600200" y="5257800"/>
                <a:ext cx="270000" cy="1"/>
              </a:xfrm>
              <a:prstGeom prst="line">
                <a:avLst/>
              </a:prstGeom>
              <a:ln w="63500">
                <a:solidFill>
                  <a:srgbClr val="00A9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6309360" y="5129784"/>
                <a:ext cx="1623402" cy="288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128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067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Range of uncertainty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035040" y="5196283"/>
                <a:ext cx="270000" cy="144000"/>
              </a:xfrm>
              <a:prstGeom prst="rect">
                <a:avLst/>
              </a:prstGeom>
              <a:solidFill>
                <a:srgbClr val="E3F1F1"/>
              </a:solidFill>
              <a:ln w="12700">
                <a:solidFill>
                  <a:srgbClr val="DCEF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28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3AF9C22F-D997-4285-8CF0-D3E8B0F77642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121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BD4761-CDAA-4661-97D4-49E8C156F2D8}"/>
              </a:ext>
            </a:extLst>
          </p:cNvPr>
          <p:cNvGrpSpPr/>
          <p:nvPr/>
        </p:nvGrpSpPr>
        <p:grpSpPr>
          <a:xfrm>
            <a:off x="81280" y="1030112"/>
            <a:ext cx="8978053" cy="4199754"/>
            <a:chOff x="91440" y="730250"/>
            <a:chExt cx="10100310" cy="47247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898CD2-FBA3-42ED-9E6E-B3210F088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" y="1828800"/>
              <a:ext cx="9732212" cy="3200400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altLang="en-US" sz="1867" b="1" dirty="0">
                  <a:solidFill>
                    <a:schemeClr val="accent1"/>
                  </a:solidFill>
                  <a:latin typeface="Arial Bold" charset="0"/>
                </a:rPr>
                <a:t>Muertes de adultos y niños debido al SIDA </a:t>
              </a:r>
              <a:r>
                <a:rPr lang="en-US" altLang="en-US" sz="1956" b="1" dirty="0">
                  <a:solidFill>
                    <a:srgbClr val="E5F4FD"/>
                  </a:solidFill>
                  <a:latin typeface="Arial"/>
                  <a:sym typeface="Webdings" pitchFamily="18" charset="2"/>
                </a:rPr>
                <a:t></a:t>
              </a:r>
              <a:r>
                <a:rPr lang="en-US" altLang="en-US" sz="1867" dirty="0">
                  <a:solidFill>
                    <a:prstClr val="black"/>
                  </a:solidFill>
                  <a:latin typeface="Arial Bold" charset="0"/>
                </a:rPr>
                <a:t> 1990–2019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06100F-C5D6-43C3-8CB5-86E5A3B9188B}"/>
                </a:ext>
              </a:extLst>
            </p:cNvPr>
            <p:cNvGrpSpPr/>
            <p:nvPr/>
          </p:nvGrpSpPr>
          <p:grpSpPr>
            <a:xfrm>
              <a:off x="1371600" y="5166360"/>
              <a:ext cx="6332562" cy="288613"/>
              <a:chOff x="1371600" y="4937760"/>
              <a:chExt cx="6332562" cy="28861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E9A25C-29DD-4B88-AC10-37C5FBC2F0DB}"/>
                  </a:ext>
                </a:extLst>
              </p:cNvPr>
              <p:cNvSpPr txBox="1"/>
              <p:nvPr/>
            </p:nvSpPr>
            <p:spPr>
              <a:xfrm>
                <a:off x="1645920" y="4937760"/>
                <a:ext cx="2590012" cy="288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128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1067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Adult and child deaths due to AIDS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3D5B29C-FC38-4291-8C8C-46A2DD5FFC14}"/>
                  </a:ext>
                </a:extLst>
              </p:cNvPr>
              <p:cNvCxnSpPr/>
              <p:nvPr/>
            </p:nvCxnSpPr>
            <p:spPr>
              <a:xfrm>
                <a:off x="1371600" y="5065776"/>
                <a:ext cx="270000" cy="1"/>
              </a:xfrm>
              <a:prstGeom prst="line">
                <a:avLst/>
              </a:prstGeom>
              <a:ln w="63500">
                <a:solidFill>
                  <a:srgbClr val="00A9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A3B571-85B9-4E0E-8550-38BB073E4EF8}"/>
                  </a:ext>
                </a:extLst>
              </p:cNvPr>
              <p:cNvSpPr txBox="1"/>
              <p:nvPr/>
            </p:nvSpPr>
            <p:spPr>
              <a:xfrm>
                <a:off x="6080760" y="4937760"/>
                <a:ext cx="1623402" cy="288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128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067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Range of uncertainty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ACC8C5-7A25-4E0E-A704-E315941AA33C}"/>
                  </a:ext>
                </a:extLst>
              </p:cNvPr>
              <p:cNvSpPr/>
              <p:nvPr/>
            </p:nvSpPr>
            <p:spPr>
              <a:xfrm>
                <a:off x="5806440" y="5004259"/>
                <a:ext cx="270000" cy="144000"/>
              </a:xfrm>
              <a:prstGeom prst="rect">
                <a:avLst/>
              </a:prstGeom>
              <a:solidFill>
                <a:srgbClr val="E3F1F1"/>
              </a:solidFill>
              <a:ln w="12700">
                <a:solidFill>
                  <a:srgbClr val="DCEF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28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pic>
        <p:nvPicPr>
          <p:cNvPr id="5122" name="Picture 2" descr="Cuándo se determina que existe contrato de trabajo? - Blog El Insignia">
            <a:extLst>
              <a:ext uri="{FF2B5EF4-FFF2-40B4-BE49-F238E27FC236}">
                <a16:creationId xmlns:a16="http://schemas.microsoft.com/office/drawing/2014/main" id="{9DF76383-05E9-41AA-8BFB-129D28A5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029" y="5827888"/>
            <a:ext cx="1123406" cy="7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0A56FD0-BEF7-4BAB-B228-788B90E8C5E9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8262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4" name="Rectangle 76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6F3418-B231-44EB-8C2E-55D568FE2B92}"/>
              </a:ext>
            </a:extLst>
          </p:cNvPr>
          <p:cNvSpPr txBox="1"/>
          <p:nvPr/>
        </p:nvSpPr>
        <p:spPr>
          <a:xfrm>
            <a:off x="837373" y="655128"/>
            <a:ext cx="3847838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3. </a:t>
            </a:r>
            <a:r>
              <a:rPr lang="es-419" sz="2400" b="1" dirty="0">
                <a:latin typeface="+mj-lt"/>
                <a:ea typeface="+mj-ea"/>
                <a:cs typeface="+mj-cs"/>
              </a:rPr>
              <a:t>Estrategias</a:t>
            </a:r>
            <a:r>
              <a:rPr lang="en-US" sz="2400" b="1" dirty="0">
                <a:latin typeface="+mj-lt"/>
                <a:ea typeface="+mj-ea"/>
                <a:cs typeface="+mj-cs"/>
              </a:rPr>
              <a:t> Internacionales de Acción Acelerada para poner fin a la epidemia del VIH y otras ITS.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155" name="Rectangle 7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56" name="Group 80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6157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58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5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150" name="Picture 6" descr="El Enfoque de la Acción Acelerada">
            <a:extLst>
              <a:ext uri="{FF2B5EF4-FFF2-40B4-BE49-F238E27FC236}">
                <a16:creationId xmlns:a16="http://schemas.microsoft.com/office/drawing/2014/main" id="{8091F253-65E6-4BB5-B699-28726E4D3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877" y="643029"/>
            <a:ext cx="4190207" cy="19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8" name="Picture 4" descr="ITS-VIH/sida – 2011 – noviembre">
            <a:extLst>
              <a:ext uri="{FF2B5EF4-FFF2-40B4-BE49-F238E27FC236}">
                <a16:creationId xmlns:a16="http://schemas.microsoft.com/office/drawing/2014/main" id="{691DE0BF-ACE2-4238-82F2-084664355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 b="10078"/>
          <a:stretch/>
        </p:blipFill>
        <p:spPr bwMode="auto">
          <a:xfrm>
            <a:off x="561903" y="3439369"/>
            <a:ext cx="4190206" cy="32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strategia para el acceso universal a la salud y la cobertura">
            <a:extLst>
              <a:ext uri="{FF2B5EF4-FFF2-40B4-BE49-F238E27FC236}">
                <a16:creationId xmlns:a16="http://schemas.microsoft.com/office/drawing/2014/main" id="{C57EE98C-2B26-4638-A463-4F4792DD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878" y="3687162"/>
            <a:ext cx="4190207" cy="271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detectable es intransmisible - El Blog de Stop Sida">
            <a:extLst>
              <a:ext uri="{FF2B5EF4-FFF2-40B4-BE49-F238E27FC236}">
                <a16:creationId xmlns:a16="http://schemas.microsoft.com/office/drawing/2014/main" id="{F0D94DFA-05D0-4B59-9DF3-6919FCACC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06" y="2154744"/>
            <a:ext cx="2166049" cy="16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65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D802881-999D-4A99-AFFC-CEAF60E0325A}"/>
              </a:ext>
            </a:extLst>
          </p:cNvPr>
          <p:cNvSpPr txBox="1"/>
          <p:nvPr/>
        </p:nvSpPr>
        <p:spPr>
          <a:xfrm>
            <a:off x="304800" y="488194"/>
            <a:ext cx="7698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El </a:t>
            </a:r>
            <a:r>
              <a:rPr lang="es-MX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acceso universal a la salud y la cobertura universal de salud </a:t>
            </a:r>
            <a:r>
              <a:rPr lang="es-MX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implican que todas las personas y las comunidades tengan acceso, sin discriminación alguna, a servicios integrales de salud, adecuados, oportunos, de calidad, determinados a nivel nacional, de acuerdo con las necesidades, así como a medicamentos de calidad, seguros, eficaces y asequibles, a la vez que se asegura que el uso de esos servicios no expone a los usuarios a dificultades financieras, en particular los grupos en situación de vulnerabilidad</a:t>
            </a:r>
            <a:endParaRPr lang="es-SV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906525-BB41-4297-BFE7-EA1E927ABD44}"/>
              </a:ext>
            </a:extLst>
          </p:cNvPr>
          <p:cNvSpPr txBox="1"/>
          <p:nvPr/>
        </p:nvSpPr>
        <p:spPr>
          <a:xfrm>
            <a:off x="1280158" y="4892478"/>
            <a:ext cx="7097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La cobertura universal se construye a partir del acceso universal</a:t>
            </a:r>
            <a:r>
              <a:rPr lang="es-MX" b="0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, oportuno, y efectivo, a los servicios. </a:t>
            </a:r>
            <a:r>
              <a:rPr lang="es-MX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Sin acceso universal, oportuno y efectivo, la cobertura universal se convierte en una meta inalcanzable. Ambos constituyen condiciones necesarias para lograr la salud y el bienestar. (</a:t>
            </a:r>
            <a:r>
              <a:rPr lang="es-MX" b="0" i="0" u="none" strike="noStrike" dirty="0">
                <a:solidFill>
                  <a:srgbClr val="196AAA"/>
                </a:solidFill>
                <a:effectLst/>
                <a:latin typeface="Source Sans Pro" panose="020B0503030403020204" pitchFamily="34" charset="0"/>
                <a:hlinkClick r:id="rId2"/>
              </a:rPr>
              <a:t>CD53/5, Rev. 2</a:t>
            </a:r>
            <a:r>
              <a:rPr lang="es-MX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y </a:t>
            </a:r>
            <a:r>
              <a:rPr lang="es-MX" b="0" i="0" u="none" strike="noStrike" dirty="0">
                <a:solidFill>
                  <a:srgbClr val="196AAA"/>
                </a:solidFill>
                <a:effectLst/>
                <a:latin typeface="Source Sans Pro" panose="020B0503030403020204" pitchFamily="34" charset="0"/>
                <a:hlinkClick r:id="rId3"/>
              </a:rPr>
              <a:t>CD53/R14</a:t>
            </a:r>
            <a:r>
              <a:rPr lang="es-MX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OPS/OMS, 2014).</a:t>
            </a:r>
            <a:endParaRPr lang="es-SV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6C3411-3B76-4492-8D3E-1B25ABE7CBB9}"/>
              </a:ext>
            </a:extLst>
          </p:cNvPr>
          <p:cNvSpPr txBox="1"/>
          <p:nvPr/>
        </p:nvSpPr>
        <p:spPr>
          <a:xfrm>
            <a:off x="1149531" y="2709140"/>
            <a:ext cx="7027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El </a:t>
            </a:r>
            <a:r>
              <a:rPr lang="es-MX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acceso universal a la salud y la cobertura universal de salud </a:t>
            </a:r>
            <a:r>
              <a:rPr lang="es-MX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requieren la definición e implementación de políticas y acciones con un enfoque multisectorial para abordar los determinantes sociales de la salud y fomentar el compromiso de toda la sociedad para promover la salud y el bienestar. </a:t>
            </a:r>
            <a:endParaRPr lang="es-SV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28BBAC-5878-40E1-A64B-2A1E2305ECBD}"/>
              </a:ext>
            </a:extLst>
          </p:cNvPr>
          <p:cNvSpPr txBox="1"/>
          <p:nvPr/>
        </p:nvSpPr>
        <p:spPr>
          <a:xfrm>
            <a:off x="304800" y="2773166"/>
            <a:ext cx="622927" cy="359664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SV" sz="2400" b="1" dirty="0">
                <a:solidFill>
                  <a:schemeClr val="accent1"/>
                </a:solidFill>
              </a:rPr>
              <a:t>CONCEPTO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16E39D9-F250-4D69-95EE-EA9DF7F58411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563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9" y="1246902"/>
            <a:ext cx="4120661" cy="5255235"/>
          </a:xfrm>
          <a:prstGeom prst="rect">
            <a:avLst/>
          </a:prstGeom>
          <a:noFill/>
          <a:ln>
            <a:noFill/>
          </a:ln>
          <a:effectLst>
            <a:glow rad="165100">
              <a:schemeClr val="bg1">
                <a:lumMod val="50000"/>
                <a:alpha val="40000"/>
              </a:schemeClr>
            </a:glow>
          </a:effectLst>
          <a:scene3d>
            <a:camera prst="perspectiveContrastingRightFacing">
              <a:rot lat="0" lon="204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208089"/>
            <a:ext cx="4167188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669323" y="3188677"/>
            <a:ext cx="1488831" cy="775064"/>
          </a:xfrm>
          <a:prstGeom prst="rightArrow">
            <a:avLst/>
          </a:prstGeom>
          <a:scene3d>
            <a:camera prst="orthographicFront"/>
            <a:lightRig rig="sunset" dir="t"/>
          </a:scene3d>
          <a:sp3d prstMaterial="matte">
            <a:bevelT w="31750" h="82550"/>
            <a:bevelB w="381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UY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1752600"/>
            <a:ext cx="146526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UY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</a:rPr>
              <a:t>Ampliar Acceso Equitativo a Servicios de Salud 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4213" y="2405063"/>
            <a:ext cx="15351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UY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</a:rPr>
              <a:t>Fortalecer la Rectoría y la Gobernanza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3933825"/>
            <a:ext cx="20828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UY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</a:rPr>
              <a:t>Aumentar y mejorar el Financiamiento con Equidad y Eficiencia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1837" y="4408488"/>
            <a:ext cx="1604963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UY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</a:rPr>
              <a:t>Coordinación Intersectorial con abordaje de DSS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92550" y="3417888"/>
            <a:ext cx="67151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Century Gothic"/>
                <a:ea typeface="+mn-ea"/>
              </a:rPr>
              <a:t>4 L.E.</a:t>
            </a:r>
            <a:endParaRPr lang="es-UY" sz="1600" b="1" dirty="0">
              <a:solidFill>
                <a:prstClr val="black"/>
              </a:solidFill>
              <a:latin typeface="Century Gothic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0475" y="1568450"/>
            <a:ext cx="3841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entury Gothic"/>
                <a:ea typeface="+mn-ea"/>
              </a:rPr>
              <a:t>1</a:t>
            </a:r>
            <a:endParaRPr lang="es-UY" sz="2800" b="1" dirty="0">
              <a:solidFill>
                <a:prstClr val="black"/>
              </a:solidFill>
              <a:latin typeface="Century Gothic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3425" y="1931988"/>
            <a:ext cx="3841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entury Gothic"/>
                <a:ea typeface="+mn-ea"/>
              </a:rPr>
              <a:t>2</a:t>
            </a:r>
            <a:endParaRPr lang="es-UY" sz="2800" b="1" dirty="0">
              <a:solidFill>
                <a:prstClr val="black"/>
              </a:solidFill>
              <a:latin typeface="Century Gothic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7829" y="3586956"/>
            <a:ext cx="3841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entury Gothic"/>
                <a:ea typeface="+mn-ea"/>
              </a:rPr>
              <a:t>3</a:t>
            </a:r>
            <a:endParaRPr lang="es-UY" sz="2800" b="1" dirty="0">
              <a:solidFill>
                <a:prstClr val="black"/>
              </a:solidFill>
              <a:latin typeface="Century Gothic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04063" y="3979863"/>
            <a:ext cx="334963" cy="52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entury Gothic"/>
                <a:ea typeface="+mn-ea"/>
              </a:rPr>
              <a:t>4</a:t>
            </a:r>
            <a:endParaRPr lang="es-UY" sz="2800" b="1" dirty="0">
              <a:solidFill>
                <a:prstClr val="black"/>
              </a:solidFill>
              <a:latin typeface="Century Gothic"/>
              <a:ea typeface="+mn-ea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6423" y="101600"/>
            <a:ext cx="8889002" cy="99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s-UY" sz="2800" b="1" dirty="0">
                <a:solidFill>
                  <a:srgbClr val="193D69"/>
                </a:solidFill>
                <a:effectLst/>
                <a:latin typeface="Calibri" charset="0"/>
                <a:ea typeface="Calibri" charset="0"/>
                <a:cs typeface="Calibri" charset="0"/>
              </a:rPr>
              <a:t>Estrategia para el acceso universal a la salud y la cobertura universal de salud: </a:t>
            </a:r>
            <a:r>
              <a:rPr lang="es-UY" sz="2800" b="1" u="sng" dirty="0">
                <a:solidFill>
                  <a:srgbClr val="193D69"/>
                </a:solidFill>
                <a:effectLst/>
                <a:latin typeface="Calibri" charset="0"/>
                <a:ea typeface="Calibri" charset="0"/>
                <a:cs typeface="Calibri" charset="0"/>
              </a:rPr>
              <a:t>Salud Universal - </a:t>
            </a:r>
            <a:r>
              <a:rPr lang="en-US" altLang="en-US" sz="2800" dirty="0">
                <a:solidFill>
                  <a:srgbClr val="193D6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CD53.R14</a:t>
            </a:r>
            <a:endParaRPr lang="es-UY" sz="2800" b="1" u="sng" dirty="0">
              <a:solidFill>
                <a:srgbClr val="193D69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1668E3-BCB0-4186-A51E-B3E7B1B6E907}"/>
              </a:ext>
            </a:extLst>
          </p:cNvPr>
          <p:cNvSpPr txBox="1"/>
          <p:nvPr/>
        </p:nvSpPr>
        <p:spPr>
          <a:xfrm>
            <a:off x="3669323" y="6502137"/>
            <a:ext cx="4791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 </a:t>
            </a:r>
            <a:r>
              <a:rPr lang="es-ES" sz="1400" u="sng" dirty="0">
                <a:hlinkClick r:id="rId4"/>
              </a:rPr>
              <a:t>CE154/12. Estrategia para la cobertura universal de salud</a:t>
            </a:r>
            <a:endParaRPr lang="en-US" sz="1400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29C9B6B-36FC-4FBC-B89C-C485EB73C90A}"/>
              </a:ext>
            </a:extLst>
          </p:cNvPr>
          <p:cNvSpPr/>
          <p:nvPr/>
        </p:nvSpPr>
        <p:spPr>
          <a:xfrm>
            <a:off x="8686800" y="732763"/>
            <a:ext cx="260547" cy="2911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0202035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3A0B06D-D92D-4857-B456-DE816BF76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229035"/>
              </p:ext>
            </p:extLst>
          </p:nvPr>
        </p:nvGraphicFramePr>
        <p:xfrm>
          <a:off x="383177" y="1396999"/>
          <a:ext cx="8395063" cy="508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77AEC8C-E082-405E-8A1F-F80F7342B615}"/>
              </a:ext>
            </a:extLst>
          </p:cNvPr>
          <p:cNvSpPr txBox="1"/>
          <p:nvPr/>
        </p:nvSpPr>
        <p:spPr>
          <a:xfrm>
            <a:off x="478971" y="304800"/>
            <a:ext cx="800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b="1" dirty="0">
                <a:solidFill>
                  <a:schemeClr val="accent1"/>
                </a:solidFill>
              </a:rPr>
              <a:t>Estrategias de Salud Universal (AUS y CUS)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86A0480-93B9-4CF9-A0F2-909F11AFBC74}"/>
              </a:ext>
            </a:extLst>
          </p:cNvPr>
          <p:cNvSpPr txBox="1"/>
          <p:nvPr/>
        </p:nvSpPr>
        <p:spPr>
          <a:xfrm>
            <a:off x="2129261" y="3786438"/>
            <a:ext cx="545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rgbClr val="FF0000"/>
                </a:solidFill>
              </a:rPr>
              <a:t>Donde está la participación de la sociedad civil?</a:t>
            </a:r>
          </a:p>
        </p:txBody>
      </p:sp>
      <p:sp>
        <p:nvSpPr>
          <p:cNvPr id="8" name="Flecha: arriba y abajo 7">
            <a:extLst>
              <a:ext uri="{FF2B5EF4-FFF2-40B4-BE49-F238E27FC236}">
                <a16:creationId xmlns:a16="http://schemas.microsoft.com/office/drawing/2014/main" id="{FF7EF725-C9D7-4713-B513-EB071E8B6692}"/>
              </a:ext>
            </a:extLst>
          </p:cNvPr>
          <p:cNvSpPr/>
          <p:nvPr/>
        </p:nvSpPr>
        <p:spPr>
          <a:xfrm>
            <a:off x="6958149" y="3823063"/>
            <a:ext cx="95794" cy="26996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0" name="Flecha: arriba y abajo 9">
            <a:extLst>
              <a:ext uri="{FF2B5EF4-FFF2-40B4-BE49-F238E27FC236}">
                <a16:creationId xmlns:a16="http://schemas.microsoft.com/office/drawing/2014/main" id="{E2A4337F-B5CC-4C7F-BE43-E2FA82EAE40F}"/>
              </a:ext>
            </a:extLst>
          </p:cNvPr>
          <p:cNvSpPr/>
          <p:nvPr/>
        </p:nvSpPr>
        <p:spPr>
          <a:xfrm>
            <a:off x="1885390" y="3836121"/>
            <a:ext cx="95794" cy="26996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2" name="Flecha: arriba y abajo 11">
            <a:extLst>
              <a:ext uri="{FF2B5EF4-FFF2-40B4-BE49-F238E27FC236}">
                <a16:creationId xmlns:a16="http://schemas.microsoft.com/office/drawing/2014/main" id="{DF6B1BCA-C98E-4F4C-AA25-586DA7FC211A}"/>
              </a:ext>
            </a:extLst>
          </p:cNvPr>
          <p:cNvSpPr/>
          <p:nvPr/>
        </p:nvSpPr>
        <p:spPr>
          <a:xfrm rot="16200000">
            <a:off x="4506701" y="2677886"/>
            <a:ext cx="95794" cy="26996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4" name="Flecha: arriba y abajo 13">
            <a:extLst>
              <a:ext uri="{FF2B5EF4-FFF2-40B4-BE49-F238E27FC236}">
                <a16:creationId xmlns:a16="http://schemas.microsoft.com/office/drawing/2014/main" id="{309D56D0-7B6D-4F81-BBE0-97F4F178CA88}"/>
              </a:ext>
            </a:extLst>
          </p:cNvPr>
          <p:cNvSpPr/>
          <p:nvPr/>
        </p:nvSpPr>
        <p:spPr>
          <a:xfrm rot="16200000">
            <a:off x="4532811" y="4971812"/>
            <a:ext cx="95794" cy="26996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CD0BC83-6D55-410A-8D88-DBC4F2D2840E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426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90A672-F4CD-41B7-827C-D44459CD3D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" y="731520"/>
            <a:ext cx="8212183" cy="5913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7A571DA-F6C2-4378-BF8E-526E270E12E5}"/>
              </a:ext>
            </a:extLst>
          </p:cNvPr>
          <p:cNvSpPr txBox="1"/>
          <p:nvPr/>
        </p:nvSpPr>
        <p:spPr>
          <a:xfrm>
            <a:off x="548640" y="4232366"/>
            <a:ext cx="1079863" cy="4702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BBA3D3-4960-4C65-94B5-66307DA74AC5}"/>
              </a:ext>
            </a:extLst>
          </p:cNvPr>
          <p:cNvSpPr txBox="1"/>
          <p:nvPr/>
        </p:nvSpPr>
        <p:spPr>
          <a:xfrm>
            <a:off x="992777" y="5818702"/>
            <a:ext cx="6949440" cy="555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SV" sz="105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F8F9B1-6DDD-4273-A7FB-6C8F1F869343}"/>
              </a:ext>
            </a:extLst>
          </p:cNvPr>
          <p:cNvSpPr txBox="1"/>
          <p:nvPr/>
        </p:nvSpPr>
        <p:spPr>
          <a:xfrm>
            <a:off x="635726" y="213360"/>
            <a:ext cx="715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/>
              <a:t>Herramienta de supervisión de programas de VIH e ITS de OPS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C137997-78C6-4FA7-83E4-C34FCF51181D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  <p:pic>
        <p:nvPicPr>
          <p:cNvPr id="4" name="Picture 2" descr="Indetectable es intransmisible - El Blog de Stop Sida">
            <a:extLst>
              <a:ext uri="{FF2B5EF4-FFF2-40B4-BE49-F238E27FC236}">
                <a16:creationId xmlns:a16="http://schemas.microsoft.com/office/drawing/2014/main" id="{F711B00F-084A-48F1-BF5A-40A1BC43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721" y="6096687"/>
            <a:ext cx="782279" cy="6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42C0FCB-9642-4BFB-A6FA-A4576F144AFB}"/>
              </a:ext>
            </a:extLst>
          </p:cNvPr>
          <p:cNvSpPr txBox="1"/>
          <p:nvPr/>
        </p:nvSpPr>
        <p:spPr>
          <a:xfrm>
            <a:off x="992777" y="6514011"/>
            <a:ext cx="736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1. Ha participado la sociedad civil en estos procesos de SALUD UNIVERSAL?</a:t>
            </a:r>
            <a:endParaRPr lang="es-SV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38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A3DF7B6-88F3-4A8A-B34A-781ED3BF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93" y="188640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b="1" dirty="0">
                <a:solidFill>
                  <a:schemeClr val="tx2"/>
                </a:solidFill>
              </a:rPr>
              <a:t>Proceso de consulta sobre los desafíos de Salud Universal.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F6FA61-3507-4338-BD05-52B71CA6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3" y="1121798"/>
            <a:ext cx="8907413" cy="5741932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0161B44-E6BB-4444-876A-AB6610E6F06C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533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detectable es intransmisible - El Blog de Stop Sida">
            <a:extLst>
              <a:ext uri="{FF2B5EF4-FFF2-40B4-BE49-F238E27FC236}">
                <a16:creationId xmlns:a16="http://schemas.microsoft.com/office/drawing/2014/main" id="{0EE96471-FC45-43AD-AAAB-943B245C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62" y="14402"/>
            <a:ext cx="1094168" cy="8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485284-224F-4D8F-BA18-3144FFEC52D6}"/>
              </a:ext>
            </a:extLst>
          </p:cNvPr>
          <p:cNvSpPr/>
          <p:nvPr/>
        </p:nvSpPr>
        <p:spPr>
          <a:xfrm>
            <a:off x="2614748" y="997576"/>
            <a:ext cx="2812869" cy="1227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1,7 MILLONES DE PERSONAS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adquirieron el VIH en 2019, más de 3 veces la meta para 2020</a:t>
            </a:r>
            <a:endParaRPr lang="es-SV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7A29FE5-016A-41C8-9A91-B7AC05B3876A}"/>
              </a:ext>
            </a:extLst>
          </p:cNvPr>
          <p:cNvSpPr/>
          <p:nvPr/>
        </p:nvSpPr>
        <p:spPr>
          <a:xfrm>
            <a:off x="2268582" y="2336716"/>
            <a:ext cx="6318070" cy="794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Las adolescentes y las mujeres jóvenes representan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1 de cada 4 INFECCIONES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en el África subsahariana</a:t>
            </a:r>
            <a:endParaRPr lang="es-SV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0E8D72-E784-472A-878F-FAC8E18A538C}"/>
              </a:ext>
            </a:extLst>
          </p:cNvPr>
          <p:cNvSpPr/>
          <p:nvPr/>
        </p:nvSpPr>
        <p:spPr>
          <a:xfrm>
            <a:off x="461553" y="4659086"/>
            <a:ext cx="4093013" cy="1295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690,000 VIDAS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 se perdieron a causa de enfermedades relacionadas con el sida en 2019, a pesar de la disponibilidad de tratamientos eficaces</a:t>
            </a:r>
            <a:endParaRPr lang="es-SV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72FF699-648A-48A5-A919-867DABD9F809}"/>
              </a:ext>
            </a:extLst>
          </p:cNvPr>
          <p:cNvSpPr/>
          <p:nvPr/>
        </p:nvSpPr>
        <p:spPr>
          <a:xfrm>
            <a:off x="5538651" y="4641669"/>
            <a:ext cx="3360012" cy="12951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En 25 países,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MÁS DEL 50% 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de los adultos tienen actitudes discriminatorias hacia las personas que viven con el VIH</a:t>
            </a:r>
            <a:endParaRPr lang="es-SV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EB11696-9A9A-4BC7-BBCE-D1AB51752568}"/>
              </a:ext>
            </a:extLst>
          </p:cNvPr>
          <p:cNvSpPr/>
          <p:nvPr/>
        </p:nvSpPr>
        <p:spPr>
          <a:xfrm>
            <a:off x="5538651" y="997576"/>
            <a:ext cx="2812869" cy="1227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i="0" dirty="0">
                <a:solidFill>
                  <a:srgbClr val="000000"/>
                </a:solidFill>
                <a:effectLst/>
                <a:latin typeface="Avenir"/>
              </a:rPr>
              <a:t>El 62% de las nuevas infecciones por el VIH en adultos a nivel mundial se encuentran entre POBLACIONES CLAVE Y SUS PAREJAS SEXUALES</a:t>
            </a:r>
            <a:endParaRPr lang="es-SV" sz="14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A293F8-EA91-4203-9D70-0772355A83F6}"/>
              </a:ext>
            </a:extLst>
          </p:cNvPr>
          <p:cNvSpPr txBox="1"/>
          <p:nvPr/>
        </p:nvSpPr>
        <p:spPr>
          <a:xfrm>
            <a:off x="831668" y="6223451"/>
            <a:ext cx="7519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>
                <a:hlinkClick r:id="rId3"/>
              </a:rPr>
              <a:t>https://aids2020.unaids.org/chapter/chapter-1-advancing-towards-the-three-zeros/</a:t>
            </a:r>
            <a:endParaRPr lang="es-SV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121B65F-7B76-4063-9656-64F03F77119C}"/>
              </a:ext>
            </a:extLst>
          </p:cNvPr>
          <p:cNvSpPr txBox="1"/>
          <p:nvPr/>
        </p:nvSpPr>
        <p:spPr>
          <a:xfrm>
            <a:off x="278674" y="209787"/>
            <a:ext cx="7889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0" dirty="0">
                <a:solidFill>
                  <a:schemeClr val="accent1"/>
                </a:solidFill>
                <a:effectLst/>
                <a:latin typeface="Avenir"/>
              </a:rPr>
              <a:t>HEMOS Avanzando hacia los tres CEROS en el 2020?</a:t>
            </a:r>
            <a:endParaRPr lang="es-SV" sz="2800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3018938-1729-4E8E-B2CF-79D4BD593F3F}"/>
              </a:ext>
            </a:extLst>
          </p:cNvPr>
          <p:cNvSpPr txBox="1"/>
          <p:nvPr/>
        </p:nvSpPr>
        <p:spPr>
          <a:xfrm>
            <a:off x="461553" y="1113302"/>
            <a:ext cx="1872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rgbClr val="00B0F0"/>
                </a:solidFill>
              </a:rPr>
              <a:t>CERO NUEVAS INFECCIONES POR VIH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878359C-EC0A-4216-9542-4C39FC450186}"/>
              </a:ext>
            </a:extLst>
          </p:cNvPr>
          <p:cNvCxnSpPr/>
          <p:nvPr/>
        </p:nvCxnSpPr>
        <p:spPr>
          <a:xfrm>
            <a:off x="60960" y="3248297"/>
            <a:ext cx="90031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32D37C3-B6D8-413E-86AB-86375804CD9F}"/>
              </a:ext>
            </a:extLst>
          </p:cNvPr>
          <p:cNvCxnSpPr>
            <a:cxnSpLocks/>
          </p:cNvCxnSpPr>
          <p:nvPr/>
        </p:nvCxnSpPr>
        <p:spPr>
          <a:xfrm flipH="1" flipV="1">
            <a:off x="4772297" y="3242604"/>
            <a:ext cx="69670" cy="3128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E25DA6-18D3-4FD3-8A81-11405D287045}"/>
              </a:ext>
            </a:extLst>
          </p:cNvPr>
          <p:cNvSpPr txBox="1"/>
          <p:nvPr/>
        </p:nvSpPr>
        <p:spPr>
          <a:xfrm>
            <a:off x="396239" y="3318747"/>
            <a:ext cx="385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rgbClr val="00B0F0"/>
                </a:solidFill>
              </a:rPr>
              <a:t>CERO MUERTES RELACIONADAS CON Sida.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D1938B4-B85B-4AC7-9B06-119B8B05AC3E}"/>
              </a:ext>
            </a:extLst>
          </p:cNvPr>
          <p:cNvSpPr txBox="1"/>
          <p:nvPr/>
        </p:nvSpPr>
        <p:spPr>
          <a:xfrm>
            <a:off x="5026276" y="3378869"/>
            <a:ext cx="385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u="sng" dirty="0">
                <a:solidFill>
                  <a:srgbClr val="00B0F0"/>
                </a:solidFill>
              </a:rPr>
              <a:t>CERO DISCRIMINACION POR VIH-Sida.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8373C9D-57F7-4F8A-BA86-661BFE28ACDF}"/>
              </a:ext>
            </a:extLst>
          </p:cNvPr>
          <p:cNvSpPr/>
          <p:nvPr/>
        </p:nvSpPr>
        <p:spPr>
          <a:xfrm>
            <a:off x="8604069" y="965390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4A0267A-2638-41AE-981C-090646D6C05F}"/>
              </a:ext>
            </a:extLst>
          </p:cNvPr>
          <p:cNvSpPr txBox="1"/>
          <p:nvPr/>
        </p:nvSpPr>
        <p:spPr>
          <a:xfrm>
            <a:off x="992777" y="6514011"/>
            <a:ext cx="736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2. HEMOS logrado en mi país la estrategia de los tres CEROS?</a:t>
            </a:r>
            <a:endParaRPr lang="es-SV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99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4635D-54C3-41FA-98C8-3F713018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1491"/>
          </a:xfrm>
        </p:spPr>
        <p:txBody>
          <a:bodyPr/>
          <a:lstStyle/>
          <a:p>
            <a:r>
              <a:rPr lang="es-SV" b="1" dirty="0"/>
              <a:t>Contenido del taller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34B0A9B-3CC5-4A00-9CC9-9F76E5D86811}"/>
              </a:ext>
            </a:extLst>
          </p:cNvPr>
          <p:cNvSpPr/>
          <p:nvPr/>
        </p:nvSpPr>
        <p:spPr>
          <a:xfrm>
            <a:off x="525780" y="1306286"/>
            <a:ext cx="7886700" cy="51865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s-SV" sz="2800" b="1" dirty="0"/>
              <a:t>Metodología del taller</a:t>
            </a:r>
          </a:p>
          <a:p>
            <a:pPr marL="342900" indent="-342900">
              <a:buAutoNum type="arabicPeriod"/>
            </a:pPr>
            <a:r>
              <a:rPr lang="es-SV" sz="2800" b="1" dirty="0"/>
              <a:t>Estado Mundial del VIH</a:t>
            </a:r>
          </a:p>
          <a:p>
            <a:pPr marL="342900" indent="-342900">
              <a:buAutoNum type="arabicPeriod"/>
            </a:pPr>
            <a:r>
              <a:rPr lang="es-SV" sz="2800" b="1" dirty="0"/>
              <a:t>Estrategias Internacionales de Acción Acelerada para poner fin a la epidemia del VIH y otras ITS.</a:t>
            </a:r>
          </a:p>
          <a:p>
            <a:pPr marL="342900" indent="-342900">
              <a:buAutoNum type="arabicPeriod"/>
            </a:pPr>
            <a:r>
              <a:rPr lang="es-SV" sz="2800" b="1" dirty="0"/>
              <a:t>Metas 90-90-90</a:t>
            </a:r>
          </a:p>
          <a:p>
            <a:pPr marL="342900" indent="-342900">
              <a:buAutoNum type="arabicPeriod"/>
            </a:pPr>
            <a:r>
              <a:rPr lang="es-SV" sz="2800" b="1" dirty="0"/>
              <a:t>Objetivos de desarrollo Sostenibles</a:t>
            </a:r>
          </a:p>
          <a:p>
            <a:pPr marL="342900" indent="-342900">
              <a:buAutoNum type="arabicPeriod"/>
            </a:pPr>
            <a:r>
              <a:rPr lang="es-SV" sz="2800" b="1" dirty="0"/>
              <a:t>Acciones de la sociedad civil</a:t>
            </a:r>
          </a:p>
          <a:p>
            <a:pPr marL="342900" indent="-342900">
              <a:buAutoNum type="arabicPeriod"/>
            </a:pPr>
            <a:r>
              <a:rPr lang="es-SV" sz="2800" b="1" dirty="0"/>
              <a:t> Conclusiones</a:t>
            </a:r>
          </a:p>
        </p:txBody>
      </p:sp>
    </p:spTree>
    <p:extLst>
      <p:ext uri="{BB962C8B-B14F-4D97-AF65-F5344CB8AC3E}">
        <p14:creationId xmlns:p14="http://schemas.microsoft.com/office/powerpoint/2010/main" val="3443743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F27C457-77DB-4A8E-80E7-140746C4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567"/>
            <a:ext cx="9144000" cy="496086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8A7F1C-3951-4575-AC19-CB9EB01BD43D}"/>
              </a:ext>
            </a:extLst>
          </p:cNvPr>
          <p:cNvSpPr txBox="1"/>
          <p:nvPr/>
        </p:nvSpPr>
        <p:spPr>
          <a:xfrm>
            <a:off x="661851" y="6341120"/>
            <a:ext cx="782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Fuente: INDEX de El Salvador, 2019</a:t>
            </a:r>
            <a:endParaRPr lang="es-SV" sz="1400" dirty="0"/>
          </a:p>
        </p:txBody>
      </p:sp>
    </p:spTree>
    <p:extLst>
      <p:ext uri="{BB962C8B-B14F-4D97-AF65-F5344CB8AC3E}">
        <p14:creationId xmlns:p14="http://schemas.microsoft.com/office/powerpoint/2010/main" val="967297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58D6C25-5425-48B9-9774-D82701622074}"/>
              </a:ext>
            </a:extLst>
          </p:cNvPr>
          <p:cNvSpPr txBox="1"/>
          <p:nvPr/>
        </p:nvSpPr>
        <p:spPr>
          <a:xfrm>
            <a:off x="661851" y="6341120"/>
            <a:ext cx="782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Fuente: INDEX de El Salvador, 2019</a:t>
            </a:r>
            <a:endParaRPr lang="es-SV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58294D-A221-4795-9910-C82F58D50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392"/>
            <a:ext cx="9144000" cy="48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7752AE-4CF5-40C9-B225-078D5C2C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" y="261937"/>
            <a:ext cx="856297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2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53B1F1-7928-4486-B2FD-B471BD2D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36"/>
            <a:ext cx="9144000" cy="58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66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57BA7F5-B28E-4FE3-B703-E19EC945D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90" y="609384"/>
            <a:ext cx="8564020" cy="56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88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58D6C25-5425-48B9-9774-D82701622074}"/>
              </a:ext>
            </a:extLst>
          </p:cNvPr>
          <p:cNvSpPr txBox="1"/>
          <p:nvPr/>
        </p:nvSpPr>
        <p:spPr>
          <a:xfrm>
            <a:off x="661851" y="6341120"/>
            <a:ext cx="782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Fuente: INDEX de El Salvador, 2019</a:t>
            </a:r>
            <a:endParaRPr lang="es-SV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E6128C-272A-4A04-8AC8-873AC031F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9" y="480291"/>
            <a:ext cx="8982951" cy="57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58D6C25-5425-48B9-9774-D82701622074}"/>
              </a:ext>
            </a:extLst>
          </p:cNvPr>
          <p:cNvSpPr txBox="1"/>
          <p:nvPr/>
        </p:nvSpPr>
        <p:spPr>
          <a:xfrm>
            <a:off x="661851" y="6341120"/>
            <a:ext cx="782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Fuente: INDEX de El Salvador, 2019</a:t>
            </a:r>
            <a:endParaRPr lang="es-SV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CB00AB-4A47-4189-B63A-6771DFE6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386"/>
            <a:ext cx="9144000" cy="49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58D6C25-5425-48B9-9774-D82701622074}"/>
              </a:ext>
            </a:extLst>
          </p:cNvPr>
          <p:cNvSpPr txBox="1"/>
          <p:nvPr/>
        </p:nvSpPr>
        <p:spPr>
          <a:xfrm>
            <a:off x="661851" y="6341120"/>
            <a:ext cx="782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Fuente: INDEX de El Salvador, 2019</a:t>
            </a:r>
            <a:endParaRPr lang="es-SV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15C06B-F2D7-4240-A014-3F86F98D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689"/>
            <a:ext cx="9144000" cy="49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11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 txBox="1">
            <a:spLocks/>
          </p:cNvSpPr>
          <p:nvPr/>
        </p:nvSpPr>
        <p:spPr>
          <a:xfrm>
            <a:off x="95534" y="3254990"/>
            <a:ext cx="9034818" cy="739775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b="1" dirty="0">
                <a:solidFill>
                  <a:srgbClr val="043152"/>
                </a:solidFill>
              </a:rPr>
              <a:t>Timeline of health systems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52611"/>
            <a:ext cx="2133600" cy="365125"/>
          </a:xfrm>
          <a:prstGeom prst="rect">
            <a:avLst/>
          </a:prstGeom>
        </p:spPr>
        <p:txBody>
          <a:bodyPr/>
          <a:lstStyle/>
          <a:p>
            <a:fld id="{E160174F-944B-B04B-968E-4CF313160A3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9184" y="2975212"/>
            <a:ext cx="88983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-76112" y="2866023"/>
            <a:ext cx="1123392" cy="2504261"/>
            <a:chOff x="19422" y="2866021"/>
            <a:chExt cx="1123392" cy="2504262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55080" y="2866021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28707" y="3022968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1978</a:t>
              </a:r>
            </a:p>
          </p:txBody>
        </p:sp>
        <p:pic>
          <p:nvPicPr>
            <p:cNvPr id="11" name="Picture 27" descr="4n2a16f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3639" y="3365004"/>
              <a:ext cx="1019175" cy="14478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19422" y="4785508"/>
              <a:ext cx="9733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Alma Ata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PHC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1776" y="2859208"/>
            <a:ext cx="1896824" cy="2456485"/>
            <a:chOff x="791776" y="2859206"/>
            <a:chExt cx="1896824" cy="24564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76" y="3365004"/>
              <a:ext cx="1896824" cy="134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1571745" y="2859206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263221" y="3036625"/>
              <a:ext cx="644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1989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684" y="4730916"/>
              <a:ext cx="1172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Structural 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adjustment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120048" y="2877399"/>
            <a:ext cx="1132468" cy="2908214"/>
            <a:chOff x="3120048" y="2877398"/>
            <a:chExt cx="1132468" cy="2908216"/>
          </a:xfrm>
        </p:grpSpPr>
        <p:sp>
          <p:nvSpPr>
            <p:cNvPr id="21" name="Rectangle 20"/>
            <p:cNvSpPr/>
            <p:nvPr/>
          </p:nvSpPr>
          <p:spPr>
            <a:xfrm>
              <a:off x="3416169" y="3030210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3746321" y="2877398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408" y="3370990"/>
              <a:ext cx="1060108" cy="142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3120048" y="4708395"/>
              <a:ext cx="998991" cy="1077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Core 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Health 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systems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functions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080979" y="2886486"/>
            <a:ext cx="1266693" cy="2463317"/>
            <a:chOff x="4158863" y="2866022"/>
            <a:chExt cx="1266693" cy="246331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276" y="3388112"/>
              <a:ext cx="1025613" cy="1315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4387449" y="3032482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2002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4676657" y="2866022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158863" y="4744564"/>
              <a:ext cx="12666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EPHF </a:t>
              </a:r>
            </a:p>
            <a:p>
              <a:pPr algn="ctr"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Stewardship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87597" y="2881942"/>
            <a:ext cx="1225637" cy="3026861"/>
            <a:chOff x="4987592" y="2881942"/>
            <a:chExt cx="1225637" cy="302686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592" y="3434363"/>
              <a:ext cx="1123289" cy="155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5332721" y="3038901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2005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5606993" y="2881942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5276754" y="5047029"/>
              <a:ext cx="9364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PHC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Renewal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PAHO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899382" y="2884215"/>
            <a:ext cx="1322311" cy="3013212"/>
            <a:chOff x="5899380" y="2884214"/>
            <a:chExt cx="1322311" cy="3013213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380" y="3341825"/>
              <a:ext cx="1322311" cy="171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153873" y="3054821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2008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66146" y="5035653"/>
              <a:ext cx="926857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PHC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Reforms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WHO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6455441" y="2884214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918566" y="2886487"/>
            <a:ext cx="1312967" cy="2764302"/>
            <a:chOff x="6918564" y="2886486"/>
            <a:chExt cx="1312967" cy="2764302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564" y="3351238"/>
              <a:ext cx="1312967" cy="17000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25153" y="3057093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7440369" y="2886486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047382" y="5004457"/>
              <a:ext cx="7008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UHC</a:t>
              </a:r>
            </a:p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WHO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05748" y="2802895"/>
            <a:ext cx="1689021" cy="2708883"/>
            <a:chOff x="7299452" y="2859206"/>
            <a:chExt cx="1689021" cy="2708883"/>
          </a:xfrm>
        </p:grpSpPr>
        <p:sp>
          <p:nvSpPr>
            <p:cNvPr id="40" name="Rectangle 39"/>
            <p:cNvSpPr/>
            <p:nvPr/>
          </p:nvSpPr>
          <p:spPr>
            <a:xfrm>
              <a:off x="7944033" y="3043445"/>
              <a:ext cx="86273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defTabSz="457039"/>
              <a:r>
                <a:rPr lang="en-US" sz="28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8375401" y="2859206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452" y="3540022"/>
              <a:ext cx="1689021" cy="202806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sx="118000" sy="118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2120301" y="2866023"/>
            <a:ext cx="1144043" cy="2725458"/>
            <a:chOff x="2120299" y="2866022"/>
            <a:chExt cx="1144043" cy="272545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017" y="3365013"/>
              <a:ext cx="1103325" cy="1447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120299" y="4760483"/>
              <a:ext cx="9973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Basic 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pro-poor</a:t>
              </a:r>
            </a:p>
            <a:p>
              <a:pPr defTabSz="457039"/>
              <a:r>
                <a:rPr lang="en-US" sz="1600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packages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17611" y="3038901"/>
              <a:ext cx="630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1993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2732761" y="2866022"/>
              <a:ext cx="0" cy="2866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183887" y="1328479"/>
            <a:ext cx="8861722" cy="739775"/>
          </a:xfrm>
        </p:spPr>
        <p:txBody>
          <a:bodyPr>
            <a:normAutofit/>
          </a:bodyPr>
          <a:lstStyle/>
          <a:p>
            <a:r>
              <a:rPr lang="en-US" sz="3600" b="1" dirty="0"/>
              <a:t>Timeline of the global response to HIV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41870" y="892280"/>
            <a:ext cx="598241" cy="2105678"/>
            <a:chOff x="764956" y="905928"/>
            <a:chExt cx="598241" cy="2105678"/>
          </a:xfrm>
        </p:grpSpPr>
        <p:cxnSp>
          <p:nvCxnSpPr>
            <p:cNvPr id="57" name="Straight Connector 56"/>
            <p:cNvCxnSpPr/>
            <p:nvPr/>
          </p:nvCxnSpPr>
          <p:spPr>
            <a:xfrm flipV="1">
              <a:off x="1055735" y="2725003"/>
              <a:ext cx="0" cy="2866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64956" y="2410263"/>
              <a:ext cx="5982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1981</a:t>
              </a:r>
            </a:p>
          </p:txBody>
        </p:sp>
        <p:pic>
          <p:nvPicPr>
            <p:cNvPr id="59" name="Picture 24" descr="Image result for mmwr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68857" y="1451388"/>
              <a:ext cx="1517957" cy="42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869859" y="255522"/>
            <a:ext cx="1209496" cy="2744708"/>
            <a:chOff x="760675" y="255522"/>
            <a:chExt cx="1209496" cy="2744708"/>
          </a:xfrm>
        </p:grpSpPr>
        <p:sp>
          <p:nvSpPr>
            <p:cNvPr id="61" name="Rectangle 60"/>
            <p:cNvSpPr/>
            <p:nvPr/>
          </p:nvSpPr>
          <p:spPr>
            <a:xfrm>
              <a:off x="1040188" y="2398887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1987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1330967" y="2713627"/>
              <a:ext cx="0" cy="2866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675" y="624854"/>
              <a:ext cx="1209496" cy="181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64"/>
            <p:cNvSpPr/>
            <p:nvPr/>
          </p:nvSpPr>
          <p:spPr>
            <a:xfrm>
              <a:off x="1007032" y="255522"/>
              <a:ext cx="5936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GPA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86070" y="537998"/>
            <a:ext cx="644728" cy="2437210"/>
            <a:chOff x="2557388" y="549372"/>
            <a:chExt cx="644728" cy="2437210"/>
          </a:xfrm>
        </p:grpSpPr>
        <p:grpSp>
          <p:nvGrpSpPr>
            <p:cNvPr id="52" name="Group 51"/>
            <p:cNvGrpSpPr/>
            <p:nvPr/>
          </p:nvGrpSpPr>
          <p:grpSpPr>
            <a:xfrm>
              <a:off x="2620512" y="549372"/>
              <a:ext cx="522697" cy="2437210"/>
              <a:chOff x="2620512" y="549372"/>
              <a:chExt cx="522697" cy="2437210"/>
            </a:xfrm>
          </p:grpSpPr>
          <p:pic>
            <p:nvPicPr>
              <p:cNvPr id="67" name="Picture 20" descr="Image result for unaids logo">
                <a:hlinkClick r:id="rId14"/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937783" y="1232101"/>
                <a:ext cx="1888155" cy="522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8" name="Straight Connector 67"/>
              <p:cNvCxnSpPr/>
              <p:nvPr/>
            </p:nvCxnSpPr>
            <p:spPr>
              <a:xfrm flipV="1">
                <a:off x="2893472" y="2699979"/>
                <a:ext cx="0" cy="28660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/>
            <p:cNvSpPr/>
            <p:nvPr/>
          </p:nvSpPr>
          <p:spPr>
            <a:xfrm>
              <a:off x="2557388" y="2373863"/>
              <a:ext cx="644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1996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591145" y="1213426"/>
            <a:ext cx="1050556" cy="1764052"/>
            <a:chOff x="4591145" y="1213426"/>
            <a:chExt cx="1050556" cy="1764052"/>
          </a:xfrm>
        </p:grpSpPr>
        <p:grpSp>
          <p:nvGrpSpPr>
            <p:cNvPr id="60" name="Group 59"/>
            <p:cNvGrpSpPr/>
            <p:nvPr/>
          </p:nvGrpSpPr>
          <p:grpSpPr>
            <a:xfrm>
              <a:off x="4591145" y="1542612"/>
              <a:ext cx="1050556" cy="1434866"/>
              <a:chOff x="4945993" y="1556260"/>
              <a:chExt cx="1050556" cy="1434866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5436544" y="2704523"/>
                <a:ext cx="0" cy="28660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/>
              <p:cNvSpPr/>
              <p:nvPr/>
            </p:nvSpPr>
            <p:spPr>
              <a:xfrm>
                <a:off x="5131528" y="2362487"/>
                <a:ext cx="6575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039"/>
                <a:r>
                  <a:rPr lang="en-US" dirty="0">
                    <a:solidFill>
                      <a:prstClr val="black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2003</a:t>
                </a:r>
              </a:p>
            </p:txBody>
          </p:sp>
          <p:pic>
            <p:nvPicPr>
              <p:cNvPr id="78" name="Picture 18" descr="Image result for 3 by 5 initiative logo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5993" y="1556260"/>
                <a:ext cx="1050556" cy="736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4" name="Rectangle 83"/>
            <p:cNvSpPr/>
            <p:nvPr/>
          </p:nvSpPr>
          <p:spPr>
            <a:xfrm>
              <a:off x="4667535" y="1213426"/>
              <a:ext cx="7008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WHO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220828" y="851336"/>
            <a:ext cx="980702" cy="2114766"/>
            <a:chOff x="5220828" y="851336"/>
            <a:chExt cx="980702" cy="2114766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5466112" y="2679499"/>
              <a:ext cx="0" cy="2866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5379464" y="2351111"/>
              <a:ext cx="6687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2004</a:t>
              </a:r>
            </a:p>
          </p:txBody>
        </p:sp>
        <p:pic>
          <p:nvPicPr>
            <p:cNvPr id="82" name="Picture 8" descr="Image result for pepfar logo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170" y="1215923"/>
              <a:ext cx="975360" cy="118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Rectangle 82"/>
            <p:cNvSpPr/>
            <p:nvPr/>
          </p:nvSpPr>
          <p:spPr>
            <a:xfrm>
              <a:off x="5220828" y="851336"/>
              <a:ext cx="951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PEPFAR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098362" y="1006638"/>
            <a:ext cx="1296893" cy="1929896"/>
            <a:chOff x="3098360" y="1006638"/>
            <a:chExt cx="1296893" cy="1929896"/>
          </a:xfrm>
        </p:grpSpPr>
        <p:cxnSp>
          <p:nvCxnSpPr>
            <p:cNvPr id="89" name="Straight Connector 88"/>
            <p:cNvCxnSpPr/>
            <p:nvPr/>
          </p:nvCxnSpPr>
          <p:spPr>
            <a:xfrm flipV="1">
              <a:off x="3756952" y="2649931"/>
              <a:ext cx="0" cy="2866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360" y="1377992"/>
              <a:ext cx="1296893" cy="117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Rectangle 91"/>
            <p:cNvSpPr/>
            <p:nvPr/>
          </p:nvSpPr>
          <p:spPr>
            <a:xfrm>
              <a:off x="3234356" y="1006638"/>
              <a:ext cx="1002197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Scale-up</a:t>
              </a:r>
            </a:p>
            <a:p>
              <a:pPr defTabSz="457039"/>
              <a:endParaRPr lang="en-US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  <a:p>
              <a:pPr defTabSz="457039"/>
              <a:endParaRPr lang="en-US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  <a:p>
              <a:pPr defTabSz="457039"/>
              <a:endParaRPr lang="en-US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  <a:p>
              <a:pPr defTabSz="457039"/>
              <a:endParaRPr lang="en-US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   2000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071071" y="99861"/>
            <a:ext cx="1090363" cy="2868509"/>
            <a:chOff x="6071071" y="99860"/>
            <a:chExt cx="1090363" cy="2868509"/>
          </a:xfrm>
        </p:grpSpPr>
        <p:sp>
          <p:nvSpPr>
            <p:cNvPr id="85" name="Rectangle 84"/>
            <p:cNvSpPr/>
            <p:nvPr/>
          </p:nvSpPr>
          <p:spPr>
            <a:xfrm>
              <a:off x="6091432" y="2367031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2006</a:t>
              </a:r>
            </a:p>
          </p:txBody>
        </p:sp>
        <p:pic>
          <p:nvPicPr>
            <p:cNvPr id="87" name="Picture 2" descr="Cover of WHO progress report 2010 on HIV/AIDS.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453" y="1268808"/>
              <a:ext cx="745111" cy="1053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Rectangle 92"/>
            <p:cNvSpPr/>
            <p:nvPr/>
          </p:nvSpPr>
          <p:spPr>
            <a:xfrm>
              <a:off x="6071071" y="99860"/>
              <a:ext cx="10903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Towards </a:t>
              </a:r>
            </a:p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Universal</a:t>
              </a:r>
            </a:p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Access</a:t>
              </a:r>
            </a:p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(goals)</a:t>
              </a:r>
            </a:p>
          </p:txBody>
        </p:sp>
        <p:cxnSp>
          <p:nvCxnSpPr>
            <p:cNvPr id="96" name="Straight Connector 95"/>
            <p:cNvCxnSpPr/>
            <p:nvPr/>
          </p:nvCxnSpPr>
          <p:spPr>
            <a:xfrm flipV="1">
              <a:off x="6368463" y="2681766"/>
              <a:ext cx="0" cy="2866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7211402" y="624854"/>
            <a:ext cx="1918950" cy="2332154"/>
            <a:chOff x="7211402" y="624854"/>
            <a:chExt cx="1918950" cy="2332154"/>
          </a:xfrm>
        </p:grpSpPr>
        <p:cxnSp>
          <p:nvCxnSpPr>
            <p:cNvPr id="98" name="Straight Connector 97"/>
            <p:cNvCxnSpPr/>
            <p:nvPr/>
          </p:nvCxnSpPr>
          <p:spPr>
            <a:xfrm flipV="1">
              <a:off x="8386282" y="2670405"/>
              <a:ext cx="0" cy="2866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7944033" y="2287812"/>
              <a:ext cx="622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s-ES_tradnl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pic>
          <p:nvPicPr>
            <p:cNvPr id="100" name="Picture 22" descr="Image result for Fast track unaids logo">
              <a:hlinkClick r:id="rId20"/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7" t="15524" b="36444"/>
            <a:stretch/>
          </p:blipFill>
          <p:spPr bwMode="auto">
            <a:xfrm>
              <a:off x="7211402" y="1706388"/>
              <a:ext cx="1918950" cy="707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/>
            <p:cNvSpPr/>
            <p:nvPr/>
          </p:nvSpPr>
          <p:spPr>
            <a:xfrm>
              <a:off x="7221691" y="624854"/>
              <a:ext cx="1823918" cy="10264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8100000" sx="120000" sy="12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39"/>
              <a:endParaRPr lang="es-ES_tradnl" dirty="0">
                <a:solidFill>
                  <a:prstClr val="white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356588" y="700024"/>
              <a:ext cx="177376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039"/>
              <a:r>
                <a:rPr lang="es-ES_tradnl" sz="2400" b="1" dirty="0">
                  <a:solidFill>
                    <a:srgbClr val="C0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Poner fin a la epidemia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214844" y="163240"/>
            <a:ext cx="652743" cy="2811968"/>
            <a:chOff x="4351320" y="163238"/>
            <a:chExt cx="652743" cy="2811968"/>
          </a:xfrm>
        </p:grpSpPr>
        <p:pic>
          <p:nvPicPr>
            <p:cNvPr id="72" name="Picture 16" descr="Image result for logo global Fund">
              <a:hlinkClick r:id="rId22"/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496778" y="1068148"/>
              <a:ext cx="2301875" cy="49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3" name="Straight Connector 72"/>
            <p:cNvCxnSpPr/>
            <p:nvPr/>
          </p:nvCxnSpPr>
          <p:spPr>
            <a:xfrm flipV="1">
              <a:off x="4683632" y="2688603"/>
              <a:ext cx="0" cy="2866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4351320" y="2360215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39"/>
              <a:r>
                <a:rPr lang="en-US" dirty="0">
                  <a:solidFill>
                    <a:prstClr val="black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2002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F305466F-ACBE-4CBA-98F3-B4375EE8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748" y="5904350"/>
            <a:ext cx="1572488" cy="68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F3E84C84-7E3C-4DCE-BD9B-9802CD207391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39162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NUSIDA indica que conseguir los objetivos de Acción acelerada ...">
            <a:extLst>
              <a:ext uri="{FF2B5EF4-FFF2-40B4-BE49-F238E27FC236}">
                <a16:creationId xmlns:a16="http://schemas.microsoft.com/office/drawing/2014/main" id="{736A6367-B0ED-4F01-ACA3-C1C35476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85" y="1341120"/>
            <a:ext cx="7144230" cy="355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4B070B83-530D-427E-997B-D849A0B86A0C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29946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TECNOENSEÑANDO: Rúbrica para Evaluar un Vídeo Educativo">
            <a:extLst>
              <a:ext uri="{FF2B5EF4-FFF2-40B4-BE49-F238E27FC236}">
                <a16:creationId xmlns:a16="http://schemas.microsoft.com/office/drawing/2014/main" id="{477F815A-6F47-4554-AE4F-F7E90A883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D12166-E680-4AEB-AD0D-4F12B2E4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700" b="1" dirty="0"/>
              <a:t>1. METODOLOGIA DEL TALLER</a:t>
            </a:r>
          </a:p>
        </p:txBody>
      </p:sp>
      <p:sp>
        <p:nvSpPr>
          <p:cNvPr id="3078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76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22162A9-8082-4701-BF67-4819CAC92F9C" descr="50D66287-C306-4C05-A76F-C6ACA472DCB0@paprika">
            <a:extLst>
              <a:ext uri="{FF2B5EF4-FFF2-40B4-BE49-F238E27FC236}">
                <a16:creationId xmlns:a16="http://schemas.microsoft.com/office/drawing/2014/main" id="{9F6C2757-F571-40A6-A3D3-2EF414408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r="4601" b="4881"/>
          <a:stretch/>
        </p:blipFill>
        <p:spPr bwMode="auto">
          <a:xfrm>
            <a:off x="5866378" y="1266875"/>
            <a:ext cx="2832479" cy="194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8813E39-C735-4959-9FDC-6CAD5F6583D7" descr="cid:image002.jpg@01D0FBA3.1ACC44E0">
            <a:extLst>
              <a:ext uri="{FF2B5EF4-FFF2-40B4-BE49-F238E27FC236}">
                <a16:creationId xmlns:a16="http://schemas.microsoft.com/office/drawing/2014/main" id="{8AE025B1-C4FC-4ED0-8296-A2E07233D007}"/>
              </a:ext>
            </a:extLst>
          </p:cNvPr>
          <p:cNvPicPr>
            <a:picLocks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5" y="1485707"/>
            <a:ext cx="2832354" cy="194081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</p:pic>
      <p:pic>
        <p:nvPicPr>
          <p:cNvPr id="6" name="8783F44D-7F99-4B12-AA38-20BE72DF1AF4" descr="cid:image003.jpg@01D0FBA3.1ACC44E0">
            <a:extLst>
              <a:ext uri="{FF2B5EF4-FFF2-40B4-BE49-F238E27FC236}">
                <a16:creationId xmlns:a16="http://schemas.microsoft.com/office/drawing/2014/main" id="{4EEB5A12-1567-4CED-851E-C13815CA5B7D}"/>
              </a:ext>
            </a:extLst>
          </p:cNvPr>
          <p:cNvPicPr>
            <a:picLocks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0" y="2938933"/>
            <a:ext cx="2832354" cy="194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89D651-BCAA-4CF4-B3C5-57247ED17EDD}"/>
              </a:ext>
            </a:extLst>
          </p:cNvPr>
          <p:cNvSpPr/>
          <p:nvPr/>
        </p:nvSpPr>
        <p:spPr>
          <a:xfrm>
            <a:off x="3835389" y="1891110"/>
            <a:ext cx="1344246" cy="2608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1350" b="1" dirty="0">
                <a:solidFill>
                  <a:srgbClr val="0099D7"/>
                </a:solidFill>
              </a:rPr>
              <a:t>para el año 2020 </a:t>
            </a:r>
          </a:p>
          <a:p>
            <a:r>
              <a:rPr lang="es-ES" sz="2400" b="1" dirty="0">
                <a:solidFill>
                  <a:srgbClr val="FF671B"/>
                </a:solidFill>
              </a:rPr>
              <a:t>90-90-90 </a:t>
            </a:r>
          </a:p>
          <a:p>
            <a:r>
              <a:rPr lang="es-ES" sz="1050" dirty="0">
                <a:solidFill>
                  <a:srgbClr val="FF671B"/>
                </a:solidFill>
              </a:rPr>
              <a:t>Tratamiento</a:t>
            </a:r>
          </a:p>
          <a:p>
            <a:endParaRPr lang="es-ES" sz="600" dirty="0">
              <a:solidFill>
                <a:srgbClr val="FF0000"/>
              </a:solidFill>
            </a:endParaRPr>
          </a:p>
          <a:p>
            <a:r>
              <a:rPr lang="es-ES" sz="2400" b="1" dirty="0">
                <a:solidFill>
                  <a:srgbClr val="FF671B"/>
                </a:solidFill>
              </a:rPr>
              <a:t>500 000 </a:t>
            </a:r>
          </a:p>
          <a:p>
            <a:r>
              <a:rPr lang="es-ES" sz="1050" dirty="0">
                <a:solidFill>
                  <a:srgbClr val="FF671B"/>
                </a:solidFill>
              </a:rPr>
              <a:t>Nuevas infecciones </a:t>
            </a:r>
          </a:p>
          <a:p>
            <a:r>
              <a:rPr lang="es-ES" sz="1050" dirty="0">
                <a:solidFill>
                  <a:srgbClr val="FF671B"/>
                </a:solidFill>
              </a:rPr>
              <a:t>entre adultos</a:t>
            </a:r>
          </a:p>
          <a:p>
            <a:endParaRPr lang="es-ES" sz="600" dirty="0">
              <a:solidFill>
                <a:srgbClr val="FF0000"/>
              </a:solidFill>
            </a:endParaRPr>
          </a:p>
          <a:p>
            <a:r>
              <a:rPr lang="es-ES" sz="2400" b="1" dirty="0">
                <a:solidFill>
                  <a:srgbClr val="FF671B"/>
                </a:solidFill>
              </a:rPr>
              <a:t>CERO</a:t>
            </a:r>
          </a:p>
          <a:p>
            <a:r>
              <a:rPr lang="es-ES" sz="1050" dirty="0">
                <a:solidFill>
                  <a:srgbClr val="FF671B"/>
                </a:solidFill>
              </a:rPr>
              <a:t>Discriminación</a:t>
            </a:r>
            <a:endParaRPr lang="en-US" sz="1050" dirty="0">
              <a:solidFill>
                <a:srgbClr val="FF671B"/>
              </a:solidFill>
            </a:endParaRPr>
          </a:p>
          <a:p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D94F9-0454-4EFB-9553-C082532D187F}"/>
              </a:ext>
            </a:extLst>
          </p:cNvPr>
          <p:cNvSpPr/>
          <p:nvPr/>
        </p:nvSpPr>
        <p:spPr>
          <a:xfrm>
            <a:off x="47052" y="4704233"/>
            <a:ext cx="9049896" cy="8771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x-none" sz="1200" b="1" dirty="0">
                <a:solidFill>
                  <a:srgbClr val="FF671B"/>
                </a:solidFill>
              </a:rPr>
              <a:t>Fuentes</a:t>
            </a:r>
            <a:r>
              <a:rPr lang="x-none" sz="1200" b="1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x-none" sz="1050" b="1" dirty="0">
                <a:solidFill>
                  <a:srgbClr val="00AAF0"/>
                </a:solidFill>
              </a:rPr>
              <a:t>Estrategia mundial del sector de la salud contra las ITS 2016-202, OMS; 2016.  </a:t>
            </a:r>
            <a:r>
              <a:rPr lang="x-none" sz="1050" b="1" dirty="0">
                <a:solidFill>
                  <a:srgbClr val="FF671B"/>
                </a:solidFill>
              </a:rPr>
              <a:t>Disponible en: </a:t>
            </a:r>
            <a:r>
              <a:rPr lang="x-none" sz="900" dirty="0">
                <a:solidFill>
                  <a:srgbClr val="00AAF0"/>
                </a:solidFill>
                <a:hlinkClick r:id="rId8"/>
              </a:rPr>
              <a:t>https://apps.who.int/iris/bitstream/handle/10665/250253/WHO-RHR-16.09-spa.pdf;jsessionid=B229B6C41141EA35B4C2E8E63A4D5A28?sequence=1</a:t>
            </a:r>
            <a:r>
              <a:rPr lang="x-none" sz="900" dirty="0">
                <a:solidFill>
                  <a:srgbClr val="00AAF0"/>
                </a:solidFill>
              </a:rPr>
              <a:t>  </a:t>
            </a:r>
            <a:endParaRPr lang="x-none" sz="450" b="1" dirty="0">
              <a:solidFill>
                <a:srgbClr val="00AAF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x-none" sz="1050" b="1" dirty="0">
                <a:solidFill>
                  <a:srgbClr val="00AAF0"/>
                </a:solidFill>
              </a:rPr>
              <a:t>Global Health Sector Strategy on HIV 2016-2021, OMS; 2016.  </a:t>
            </a:r>
            <a:r>
              <a:rPr lang="x-none" sz="1050" b="1" dirty="0">
                <a:solidFill>
                  <a:srgbClr val="FF671B"/>
                </a:solidFill>
              </a:rPr>
              <a:t>Disponible en: </a:t>
            </a:r>
            <a:r>
              <a:rPr lang="x-none" sz="900" dirty="0">
                <a:hlinkClick r:id="rId9"/>
              </a:rPr>
              <a:t>https://apps.who.int/iris/bitstream/handle/10665/246178/WHO-HIV-2016.05-eng.pdf?sequence=1</a:t>
            </a:r>
            <a:r>
              <a:rPr lang="x-none" sz="9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25A41-EB93-42D1-BE5A-C2B5493BD90C}"/>
              </a:ext>
            </a:extLst>
          </p:cNvPr>
          <p:cNvSpPr txBox="1"/>
          <p:nvPr/>
        </p:nvSpPr>
        <p:spPr>
          <a:xfrm rot="16200000">
            <a:off x="-37139" y="3647025"/>
            <a:ext cx="1120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200" b="1" dirty="0">
                <a:solidFill>
                  <a:srgbClr val="FF671B"/>
                </a:solidFill>
              </a:rPr>
              <a:t>Muertes </a:t>
            </a:r>
            <a:r>
              <a:rPr lang="x-none" sz="1350" b="1" dirty="0">
                <a:solidFill>
                  <a:srgbClr val="00AAF0"/>
                </a:solidFill>
              </a:rPr>
              <a:t>VIH</a:t>
            </a:r>
          </a:p>
          <a:p>
            <a:pPr algn="ctr"/>
            <a:r>
              <a:rPr lang="x-none" sz="1050" b="1" dirty="0">
                <a:solidFill>
                  <a:srgbClr val="FF671B"/>
                </a:solidFill>
              </a:rPr>
              <a:t>(millones)</a:t>
            </a:r>
          </a:p>
        </p:txBody>
      </p:sp>
      <p:pic>
        <p:nvPicPr>
          <p:cNvPr id="10" name="548C8F7C-8E0D-4CB0-ABA8-53939414D3B6" descr="28C46E01-9611-442D-9A71-DB6650571CB6@paprika">
            <a:extLst>
              <a:ext uri="{FF2B5EF4-FFF2-40B4-BE49-F238E27FC236}">
                <a16:creationId xmlns:a16="http://schemas.microsoft.com/office/drawing/2014/main" id="{A3B13436-29C6-4A49-AAB7-817B72E6BC52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r="4789" b="6321"/>
          <a:stretch/>
        </p:blipFill>
        <p:spPr bwMode="auto">
          <a:xfrm>
            <a:off x="5866684" y="2938933"/>
            <a:ext cx="2832354" cy="170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2DE9A02D-B938-4B07-9555-628BC06FC9F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16004" y="2225647"/>
            <a:ext cx="1478798" cy="45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57942" tIns="28970" rIns="57942" bIns="28970">
            <a:spAutoFit/>
          </a:bodyPr>
          <a:lstStyle>
            <a:lvl1pPr eaLnBrk="0" hangingPunct="0">
              <a:spcBef>
                <a:spcPct val="80000"/>
              </a:spcBef>
              <a:buClr>
                <a:srgbClr val="1E7FB8"/>
              </a:buClr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E7FB8"/>
              </a:buClr>
              <a:buChar char="•"/>
              <a:defRPr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E7FB8"/>
              </a:buClr>
              <a:buChar char="–"/>
              <a:defRPr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algn="r" rtl="1" eaLnBrk="0" hangingPunct="0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algn="ctr" defTabSz="583229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x-none" altLang="fr-FR" sz="1200" b="1" dirty="0">
                <a:solidFill>
                  <a:srgbClr val="FF671B"/>
                </a:solidFill>
                <a:latin typeface="+mn-lt"/>
                <a:cs typeface="Arial" charset="0"/>
              </a:rPr>
              <a:t>Nuevas infecciones</a:t>
            </a:r>
          </a:p>
          <a:p>
            <a:pPr algn="ctr" defTabSz="583229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x-none" altLang="fr-FR" sz="1350" b="1" dirty="0">
                <a:solidFill>
                  <a:srgbClr val="00AAF0"/>
                </a:solidFill>
                <a:latin typeface="+mn-lt"/>
                <a:cs typeface="Arial" charset="0"/>
              </a:rPr>
              <a:t> gonorrea </a:t>
            </a:r>
            <a:r>
              <a:rPr lang="x-none" altLang="fr-FR" sz="1050" b="1" dirty="0">
                <a:solidFill>
                  <a:srgbClr val="FF671B"/>
                </a:solidFill>
                <a:latin typeface="+mn-lt"/>
                <a:cs typeface="Arial" charset="0"/>
              </a:rPr>
              <a:t>(millones)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F2B26D1-4A16-474E-B811-D9464D638C4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11829" y="3711919"/>
            <a:ext cx="1478799" cy="45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57942" tIns="28970" rIns="57942" bIns="28970">
            <a:spAutoFit/>
          </a:bodyPr>
          <a:lstStyle>
            <a:lvl1pPr eaLnBrk="0" hangingPunct="0">
              <a:spcBef>
                <a:spcPct val="80000"/>
              </a:spcBef>
              <a:buClr>
                <a:srgbClr val="1E7FB8"/>
              </a:buClr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E7FB8"/>
              </a:buClr>
              <a:buChar char="•"/>
              <a:defRPr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E7FB8"/>
              </a:buClr>
              <a:buChar char="–"/>
              <a:defRPr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algn="r" rtl="1" eaLnBrk="0" hangingPunct="0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algn="ctr" defTabSz="583229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x-none" altLang="fr-FR" sz="1200" b="1" dirty="0">
                <a:solidFill>
                  <a:srgbClr val="FF671B"/>
                </a:solidFill>
                <a:latin typeface="+mn-lt"/>
                <a:cs typeface="Arial" charset="0"/>
              </a:rPr>
              <a:t>Nuevas infecciones </a:t>
            </a:r>
          </a:p>
          <a:p>
            <a:pPr algn="ctr" defTabSz="583229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x-none" altLang="fr-FR" sz="1350" b="1" dirty="0">
                <a:solidFill>
                  <a:srgbClr val="00AAF0"/>
                </a:solidFill>
                <a:latin typeface="+mn-lt"/>
                <a:cs typeface="Arial" charset="0"/>
              </a:rPr>
              <a:t>sífilis</a:t>
            </a:r>
            <a:r>
              <a:rPr lang="x-none" altLang="fr-FR" sz="1200" b="1" dirty="0">
                <a:solidFill>
                  <a:srgbClr val="FF671B"/>
                </a:solidFill>
                <a:cs typeface="Arial" charset="0"/>
              </a:rPr>
              <a:t> </a:t>
            </a:r>
            <a:r>
              <a:rPr lang="x-none" altLang="fr-FR" sz="1050" b="1" dirty="0">
                <a:solidFill>
                  <a:srgbClr val="FF671B"/>
                </a:solidFill>
                <a:cs typeface="Arial" charset="0"/>
              </a:rPr>
              <a:t>(millones)</a:t>
            </a:r>
            <a:endParaRPr lang="x-none" altLang="fr-FR" sz="1050" b="1" dirty="0">
              <a:solidFill>
                <a:srgbClr val="FF671B"/>
              </a:solidFill>
              <a:latin typeface="+mn-lt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A531B-65D4-4E07-B71E-12D1B89AD441}"/>
              </a:ext>
            </a:extLst>
          </p:cNvPr>
          <p:cNvSpPr txBox="1"/>
          <p:nvPr/>
        </p:nvSpPr>
        <p:spPr>
          <a:xfrm rot="16200000">
            <a:off x="-337344" y="2233546"/>
            <a:ext cx="1697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x-none" sz="1200" b="1" dirty="0">
                <a:solidFill>
                  <a:srgbClr val="FF671B"/>
                </a:solidFill>
              </a:rPr>
              <a:t>Nuevas Infecciones </a:t>
            </a:r>
            <a:r>
              <a:rPr lang="x-none" sz="1350" b="1" dirty="0">
                <a:solidFill>
                  <a:srgbClr val="00AAF0"/>
                </a:solidFill>
              </a:rPr>
              <a:t>VIH</a:t>
            </a:r>
          </a:p>
          <a:p>
            <a:pPr algn="ctr"/>
            <a:r>
              <a:rPr lang="x-none" sz="1050" b="1" dirty="0">
                <a:solidFill>
                  <a:srgbClr val="FF671B"/>
                </a:solidFill>
              </a:rPr>
              <a:t>(millones)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2" y="965846"/>
            <a:ext cx="8954073" cy="76084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x-none" sz="1875" dirty="0">
                <a:latin typeface="Calibri" panose="020F0502020204030204" pitchFamily="34" charset="0"/>
                <a:cs typeface="Calibri" panose="020F0502020204030204" pitchFamily="34" charset="0"/>
              </a:rPr>
              <a:t>Objetivos </a:t>
            </a:r>
            <a:r>
              <a:rPr lang="x-none" sz="1875" dirty="0">
                <a:solidFill>
                  <a:srgbClr val="FF67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x-none" sz="1875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x-none" sz="1875" dirty="0">
                <a:solidFill>
                  <a:srgbClr val="FF67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acción acelerada </a:t>
            </a:r>
            <a:r>
              <a:rPr lang="x-none" sz="1875" dirty="0">
                <a:latin typeface="Calibri" panose="020F0502020204030204" pitchFamily="34" charset="0"/>
                <a:cs typeface="Calibri" panose="020F0502020204030204" pitchFamily="34" charset="0"/>
              </a:rPr>
              <a:t>para poner fin a la epidemia de sida e ITS para </a:t>
            </a:r>
            <a:r>
              <a:rPr lang="x-none" sz="1875" dirty="0">
                <a:solidFill>
                  <a:srgbClr val="FF67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2030</a:t>
            </a:r>
            <a:br>
              <a:rPr lang="en-GB" altLang="en-US" sz="1875" noProof="1">
                <a:ea typeface="ＭＳ Ｐゴシック" pitchFamily="34" charset="-128"/>
              </a:rPr>
            </a:br>
            <a:endParaRPr lang="en-US" sz="1875" dirty="0">
              <a:solidFill>
                <a:srgbClr val="00B0F0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DFE8FB0-3328-4615-ACEF-D1FEA6E620B4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92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" y="965846"/>
            <a:ext cx="8948298" cy="76084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s-ES" sz="1950" dirty="0">
                <a:latin typeface="Calibri" panose="020F0502020204030204" pitchFamily="34" charset="0"/>
                <a:cs typeface="Calibri" panose="020F0502020204030204" pitchFamily="34" charset="0"/>
              </a:rPr>
              <a:t>Nuevas infecciones por el </a:t>
            </a:r>
            <a:r>
              <a:rPr lang="es-ES" sz="1950" dirty="0">
                <a:solidFill>
                  <a:srgbClr val="FF67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VIH</a:t>
            </a:r>
            <a:r>
              <a:rPr lang="es-ES" sz="1950" dirty="0">
                <a:latin typeface="Calibri" panose="020F0502020204030204" pitchFamily="34" charset="0"/>
                <a:cs typeface="Calibri" panose="020F0502020204030204" pitchFamily="34" charset="0"/>
              </a:rPr>
              <a:t> según </a:t>
            </a:r>
            <a:r>
              <a:rPr lang="es-ES" sz="1950" dirty="0">
                <a:solidFill>
                  <a:srgbClr val="FF67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grupos de población</a:t>
            </a:r>
            <a:r>
              <a:rPr lang="es-ES" sz="1950" dirty="0">
                <a:latin typeface="Calibri" panose="020F0502020204030204" pitchFamily="34" charset="0"/>
                <a:cs typeface="Calibri" panose="020F0502020204030204" pitchFamily="34" charset="0"/>
              </a:rPr>
              <a:t>. América Latina, 2017</a:t>
            </a:r>
            <a:br>
              <a:rPr lang="en-GB" altLang="en-US" sz="1950" noProof="1">
                <a:ea typeface="ＭＳ Ｐゴシック" pitchFamily="34" charset="-128"/>
              </a:rPr>
            </a:br>
            <a:endParaRPr lang="en-US" sz="1950" dirty="0">
              <a:solidFill>
                <a:srgbClr val="00B0F0"/>
              </a:solidFill>
            </a:endParaRPr>
          </a:p>
        </p:txBody>
      </p:sp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id="{AA743668-4D68-440D-B825-631CBACFB0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08761" y="1337696"/>
          <a:ext cx="4842032" cy="436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8CAF443-F489-4F36-ACC9-EE9FB589F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656" y="5113496"/>
            <a:ext cx="5329238" cy="64293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B1012F3-FD0B-4CD3-8596-DCABB214A5BA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50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83DA53-58A6-4068-8E87-9AA9F3150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72" r="2381" b="10000"/>
          <a:stretch/>
        </p:blipFill>
        <p:spPr>
          <a:xfrm>
            <a:off x="108857" y="879565"/>
            <a:ext cx="8926286" cy="38230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179968-43B5-4E25-8FBD-B6F2C95F6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" t="42593" r="2096" b="33873"/>
          <a:stretch/>
        </p:blipFill>
        <p:spPr>
          <a:xfrm>
            <a:off x="187234" y="4815841"/>
            <a:ext cx="8769531" cy="121049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C17EC8-CCEB-4479-AF59-386B2E95DE33}"/>
              </a:ext>
            </a:extLst>
          </p:cNvPr>
          <p:cNvSpPr txBox="1"/>
          <p:nvPr/>
        </p:nvSpPr>
        <p:spPr>
          <a:xfrm>
            <a:off x="914400" y="209006"/>
            <a:ext cx="769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>
                <a:solidFill>
                  <a:schemeClr val="accent1"/>
                </a:solidFill>
              </a:rPr>
              <a:t>4. Metas 90-90-90</a:t>
            </a:r>
          </a:p>
        </p:txBody>
      </p:sp>
    </p:spTree>
    <p:extLst>
      <p:ext uri="{BB962C8B-B14F-4D97-AF65-F5344CB8AC3E}">
        <p14:creationId xmlns:p14="http://schemas.microsoft.com/office/powerpoint/2010/main" val="2144878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967F1-C67B-46F8-B05A-B0B3C7F8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SV" sz="3600" b="1" dirty="0"/>
              <a:t>Cascada de atención 2019, ONUSIDA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028AD9-73D8-4F01-B1D0-77352115CE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3" y="1830478"/>
            <a:ext cx="7959907" cy="46623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C676B459-4C6B-4EC8-B6FA-E6BCCD3C4793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4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D39629-37E5-439B-AC69-E1F8AF7B565F}"/>
              </a:ext>
            </a:extLst>
          </p:cNvPr>
          <p:cNvSpPr txBox="1"/>
          <p:nvPr/>
        </p:nvSpPr>
        <p:spPr>
          <a:xfrm>
            <a:off x="714103" y="6244046"/>
            <a:ext cx="787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Como puede la Sociedad Civil impulsar estas metas 90-90-90?</a:t>
            </a:r>
            <a:endParaRPr lang="es-SV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CC2D83B-5E8C-4CB0-A53A-DEE65F7DDDD6}"/>
              </a:ext>
            </a:extLst>
          </p:cNvPr>
          <p:cNvGraphicFramePr/>
          <p:nvPr/>
        </p:nvGraphicFramePr>
        <p:xfrm>
          <a:off x="1374689" y="1390392"/>
          <a:ext cx="6394622" cy="407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C5120FD-256B-4996-9D60-C03138E8DA29}"/>
              </a:ext>
            </a:extLst>
          </p:cNvPr>
          <p:cNvSpPr txBox="1"/>
          <p:nvPr/>
        </p:nvSpPr>
        <p:spPr>
          <a:xfrm>
            <a:off x="1374689" y="425388"/>
            <a:ext cx="708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>
                <a:solidFill>
                  <a:schemeClr val="accent1"/>
                </a:solidFill>
              </a:rPr>
              <a:t>Cascada del continuo de la atención en VIH en la Región de Centroamérica y República Dominica, año 2018. GAM 2019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21BE3E-7F1B-40DD-8583-30ED5B30E329}"/>
              </a:ext>
            </a:extLst>
          </p:cNvPr>
          <p:cNvSpPr txBox="1"/>
          <p:nvPr/>
        </p:nvSpPr>
        <p:spPr>
          <a:xfrm>
            <a:off x="1672608" y="6044931"/>
            <a:ext cx="5493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Fuente: Informe GAM 2019: CRI sin datos de P6, Grafico elaborado por el equipo del MCR</a:t>
            </a:r>
            <a:endParaRPr lang="es-419" sz="9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D786ADB-9CFC-4CF3-9C84-05432C4F36B1}"/>
              </a:ext>
            </a:extLst>
          </p:cNvPr>
          <p:cNvSpPr txBox="1"/>
          <p:nvPr/>
        </p:nvSpPr>
        <p:spPr>
          <a:xfrm>
            <a:off x="1672608" y="5070764"/>
            <a:ext cx="6270665" cy="2000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419" sz="700" dirty="0"/>
          </a:p>
        </p:txBody>
      </p:sp>
    </p:spTree>
    <p:extLst>
      <p:ext uri="{BB962C8B-B14F-4D97-AF65-F5344CB8AC3E}">
        <p14:creationId xmlns:p14="http://schemas.microsoft.com/office/powerpoint/2010/main" val="1870015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>
            <a:extLst>
              <a:ext uri="{FF2B5EF4-FFF2-40B4-BE49-F238E27FC236}">
                <a16:creationId xmlns:a16="http://schemas.microsoft.com/office/drawing/2014/main" id="{8AE435DB-2ACF-4222-9CE9-5E09DDDE33AE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6B4D092-1AA9-465B-B812-94405E0BD1BD}"/>
              </a:ext>
            </a:extLst>
          </p:cNvPr>
          <p:cNvSpPr txBox="1"/>
          <p:nvPr/>
        </p:nvSpPr>
        <p:spPr>
          <a:xfrm>
            <a:off x="1742769" y="6139642"/>
            <a:ext cx="616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3. Alcanzaremos la estrategia 90-90-90 en nuestro país?</a:t>
            </a:r>
            <a:endParaRPr lang="es-SV" dirty="0">
              <a:solidFill>
                <a:srgbClr val="00B05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787F1F-9C09-4EA8-ADBD-970E8424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48" y="374425"/>
            <a:ext cx="7508678" cy="564931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3692219-8725-4BD8-AD13-91851BE79132}"/>
              </a:ext>
            </a:extLst>
          </p:cNvPr>
          <p:cNvSpPr/>
          <p:nvPr/>
        </p:nvSpPr>
        <p:spPr>
          <a:xfrm>
            <a:off x="2216727" y="1236371"/>
            <a:ext cx="487680" cy="4615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200" dirty="0"/>
              <a:t>90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1F1E5E1-734C-4A6B-A0E1-6850E3BBF2B7}"/>
              </a:ext>
            </a:extLst>
          </p:cNvPr>
          <p:cNvSpPr/>
          <p:nvPr/>
        </p:nvSpPr>
        <p:spPr>
          <a:xfrm>
            <a:off x="5344608" y="2275973"/>
            <a:ext cx="487680" cy="4615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200" dirty="0"/>
              <a:t>90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C335713-1476-44EA-BF11-09463DACEFD4}"/>
              </a:ext>
            </a:extLst>
          </p:cNvPr>
          <p:cNvSpPr/>
          <p:nvPr/>
        </p:nvSpPr>
        <p:spPr>
          <a:xfrm>
            <a:off x="6361611" y="2549268"/>
            <a:ext cx="487680" cy="4615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200" dirty="0"/>
              <a:t>90</a:t>
            </a:r>
          </a:p>
        </p:txBody>
      </p:sp>
      <p:pic>
        <p:nvPicPr>
          <p:cNvPr id="11" name="Picture 2" descr="Indetectable es intransmisible - El Blog de Stop Sida">
            <a:extLst>
              <a:ext uri="{FF2B5EF4-FFF2-40B4-BE49-F238E27FC236}">
                <a16:creationId xmlns:a16="http://schemas.microsoft.com/office/drawing/2014/main" id="{1AC67F4F-177E-4F52-BBC9-AFBAAD2E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61" y="5608772"/>
            <a:ext cx="1269769" cy="98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853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A485284-224F-4D8F-BA18-3144FFEC52D6}"/>
              </a:ext>
            </a:extLst>
          </p:cNvPr>
          <p:cNvSpPr/>
          <p:nvPr/>
        </p:nvSpPr>
        <p:spPr>
          <a:xfrm>
            <a:off x="966651" y="827314"/>
            <a:ext cx="7637418" cy="1227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 DE CADA 5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personas que viven con el VIH conocen su estado serológico. Dos de cada tres están en tratamiento y el 59% ha suprimido la carga viral.</a:t>
            </a:r>
            <a:endParaRPr lang="es-SV" sz="20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7A29FE5-016A-41C8-9A91-B7AC05B3876A}"/>
              </a:ext>
            </a:extLst>
          </p:cNvPr>
          <p:cNvSpPr/>
          <p:nvPr/>
        </p:nvSpPr>
        <p:spPr>
          <a:xfrm>
            <a:off x="929639" y="2268582"/>
            <a:ext cx="7711441" cy="10668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SOLO 53% DE LOS NIÑOS que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viven con el VIH están en tratamiento</a:t>
            </a:r>
            <a:endParaRPr lang="es-SV" sz="20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0E8D72-E784-472A-878F-FAC8E18A538C}"/>
              </a:ext>
            </a:extLst>
          </p:cNvPr>
          <p:cNvSpPr/>
          <p:nvPr/>
        </p:nvSpPr>
        <p:spPr>
          <a:xfrm>
            <a:off x="929639" y="3429000"/>
            <a:ext cx="7711441" cy="1589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0" dirty="0">
                <a:solidFill>
                  <a:srgbClr val="000000"/>
                </a:solidFill>
                <a:effectLst/>
                <a:latin typeface="Avenir"/>
              </a:rPr>
              <a:t>En 6 de los 13 países informantes, menos de la mitad de las mujeres transgénero pueden ACCEDER AL MENOS A DOS SERVICIOS DE PREVENCIÓN DEL VIH</a:t>
            </a:r>
            <a:endParaRPr lang="es-SV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EB11696-9A9A-4BC7-BBCE-D1AB51752568}"/>
              </a:ext>
            </a:extLst>
          </p:cNvPr>
          <p:cNvSpPr/>
          <p:nvPr/>
        </p:nvSpPr>
        <p:spPr>
          <a:xfrm>
            <a:off x="929639" y="5202589"/>
            <a:ext cx="7674429" cy="1111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financiación para las respuestas al VIH en países de ingresos bajos y medianos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DISMINUYÓ EN UN 7%</a:t>
            </a:r>
            <a:r>
              <a:rPr lang="es-MX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entre 2017 y 2019 </a:t>
            </a:r>
            <a:endParaRPr lang="es-SV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3EED17B-C3AE-4850-8371-88083045C951}"/>
              </a:ext>
            </a:extLst>
          </p:cNvPr>
          <p:cNvSpPr txBox="1"/>
          <p:nvPr/>
        </p:nvSpPr>
        <p:spPr>
          <a:xfrm>
            <a:off x="2860765" y="240268"/>
            <a:ext cx="481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b="1" dirty="0"/>
              <a:t>Compromisos al 2020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A516A7A-E2E2-41ED-B998-A54D9950DA3B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7977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31C8-5231-472E-A676-D354830BF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83" y="488222"/>
            <a:ext cx="8133908" cy="635240"/>
          </a:xfrm>
        </p:spPr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accent1"/>
                </a:solidFill>
              </a:rPr>
              <a:t>Evolución en las recomendaciones OMS en TAR</a:t>
            </a:r>
            <a:br>
              <a:rPr lang="es-ES" sz="3200" b="1" dirty="0">
                <a:solidFill>
                  <a:schemeClr val="accent1"/>
                </a:solidFill>
              </a:rPr>
            </a:br>
            <a:r>
              <a:rPr lang="es-ES" sz="3200" b="1" dirty="0">
                <a:solidFill>
                  <a:schemeClr val="accent1"/>
                </a:solidFill>
              </a:rPr>
              <a:t> (2013-2019)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89FBAD2-3444-E34B-BE7A-BBB83DC5D744}"/>
              </a:ext>
            </a:extLst>
          </p:cNvPr>
          <p:cNvSpPr/>
          <p:nvPr/>
        </p:nvSpPr>
        <p:spPr>
          <a:xfrm>
            <a:off x="238540" y="3520935"/>
            <a:ext cx="8686800" cy="496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/>
              <a:t>2013                                                          2015                                                       2017                                                          2019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668BF6-BF22-5247-A5F2-36A3BF987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4454" t="11426" r="13515" b="4199"/>
          <a:stretch/>
        </p:blipFill>
        <p:spPr bwMode="auto">
          <a:xfrm>
            <a:off x="331748" y="2531646"/>
            <a:ext cx="632757" cy="891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15696C-4241-A94F-BB01-2FB4751EC122}"/>
              </a:ext>
            </a:extLst>
          </p:cNvPr>
          <p:cNvSpPr txBox="1"/>
          <p:nvPr/>
        </p:nvSpPr>
        <p:spPr>
          <a:xfrm>
            <a:off x="1083366" y="2839046"/>
            <a:ext cx="9396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CD4 &gt;500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C6D542-E38C-D44D-B028-E2BE14AB6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50" y="2531645"/>
            <a:ext cx="663183" cy="89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5289C-E615-5E4E-A604-131B948C61E8}"/>
              </a:ext>
            </a:extLst>
          </p:cNvPr>
          <p:cNvSpPr txBox="1"/>
          <p:nvPr/>
        </p:nvSpPr>
        <p:spPr>
          <a:xfrm>
            <a:off x="3650164" y="2571406"/>
            <a:ext cx="1475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50" b="1" dirty="0"/>
              <a:t>“Tratamiento para todos” (</a:t>
            </a:r>
            <a:r>
              <a:rPr lang="es-ES_tradnl" sz="1350" b="1" dirty="0">
                <a:solidFill>
                  <a:srgbClr val="C00000"/>
                </a:solidFill>
              </a:rPr>
              <a:t>81% países ALC; 27/33</a:t>
            </a:r>
            <a:r>
              <a:rPr lang="es-ES_tradnl" sz="1350" b="1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EF329-BF83-5A45-B4DE-BBA5CF3DF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071" y="2531645"/>
            <a:ext cx="627030" cy="940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7195BA-4083-B34C-95AC-C9D360F34572}"/>
              </a:ext>
            </a:extLst>
          </p:cNvPr>
          <p:cNvSpPr txBox="1"/>
          <p:nvPr/>
        </p:nvSpPr>
        <p:spPr>
          <a:xfrm>
            <a:off x="1143487" y="4446450"/>
            <a:ext cx="15201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b="1" dirty="0"/>
              <a:t>Tratamiento 2.0</a:t>
            </a:r>
          </a:p>
          <a:p>
            <a:r>
              <a:rPr lang="es-ES" sz="1350" b="1" dirty="0">
                <a:solidFill>
                  <a:srgbClr val="C00000"/>
                </a:solidFill>
              </a:rPr>
              <a:t>Transición TLE/TEE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4E2AD76-DA28-4544-AF40-EC0A23AB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21" y="4078576"/>
            <a:ext cx="663183" cy="89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AA788E-2CDE-A448-9706-13E3EEDAD916}"/>
              </a:ext>
            </a:extLst>
          </p:cNvPr>
          <p:cNvSpPr txBox="1"/>
          <p:nvPr/>
        </p:nvSpPr>
        <p:spPr>
          <a:xfrm>
            <a:off x="3613618" y="4399699"/>
            <a:ext cx="1316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TLE/TEE</a:t>
            </a:r>
          </a:p>
          <a:p>
            <a:r>
              <a:rPr lang="en-US" sz="1500" b="1" dirty="0"/>
              <a:t>(DTG, EFV400)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5947F-A571-0149-B1F2-DCB253A89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506" y="4054431"/>
            <a:ext cx="631387" cy="9470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019F56-7378-DD47-9C60-27602AF7F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046" y="4054430"/>
            <a:ext cx="624067" cy="9361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B25567-4B7F-3041-A0EF-76F5BFFD1707}"/>
              </a:ext>
            </a:extLst>
          </p:cNvPr>
          <p:cNvSpPr txBox="1"/>
          <p:nvPr/>
        </p:nvSpPr>
        <p:spPr>
          <a:xfrm>
            <a:off x="7706113" y="4390675"/>
            <a:ext cx="1495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/>
              <a:t>TLD/DTG </a:t>
            </a:r>
          </a:p>
          <a:p>
            <a:r>
              <a:rPr lang="es-ES" sz="1350" b="1" dirty="0">
                <a:solidFill>
                  <a:srgbClr val="C00000"/>
                </a:solidFill>
              </a:rPr>
              <a:t>Transición DTG</a:t>
            </a:r>
            <a:endParaRPr lang="es-ES" sz="135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89E7-BDB9-F742-B4C1-907C4FE1042B}"/>
              </a:ext>
            </a:extLst>
          </p:cNvPr>
          <p:cNvSpPr txBox="1"/>
          <p:nvPr/>
        </p:nvSpPr>
        <p:spPr>
          <a:xfrm>
            <a:off x="119269" y="2018738"/>
            <a:ext cx="3193946" cy="4154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100" dirty="0">
                <a:solidFill>
                  <a:srgbClr val="FFFF00"/>
                </a:solidFill>
              </a:rPr>
              <a:t>Criterios de inicio de TAR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DFA35-816A-A340-B0B9-EAC88890BCD4}"/>
              </a:ext>
            </a:extLst>
          </p:cNvPr>
          <p:cNvSpPr txBox="1"/>
          <p:nvPr/>
        </p:nvSpPr>
        <p:spPr>
          <a:xfrm>
            <a:off x="119269" y="5250603"/>
            <a:ext cx="1884692" cy="4154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100" dirty="0">
                <a:solidFill>
                  <a:srgbClr val="FFFF00"/>
                </a:solidFill>
              </a:rPr>
              <a:t>1a línea TAR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79013DE1-3695-DA48-B95F-2254DFE20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80" y="5452590"/>
            <a:ext cx="1624473" cy="4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4F960-80BB-43A6-880D-49F51990B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540" y="4004467"/>
            <a:ext cx="628835" cy="949185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179984E-2776-4B54-BEB3-2B033F6B5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4454" t="11426" r="13515" b="4199"/>
          <a:stretch/>
        </p:blipFill>
        <p:spPr bwMode="auto">
          <a:xfrm>
            <a:off x="475383" y="4286247"/>
            <a:ext cx="632757" cy="891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F73863-7189-47DD-A2F7-3002B1141B67}"/>
              </a:ext>
            </a:extLst>
          </p:cNvPr>
          <p:cNvSpPr txBox="1"/>
          <p:nvPr/>
        </p:nvSpPr>
        <p:spPr>
          <a:xfrm>
            <a:off x="4711552" y="5250604"/>
            <a:ext cx="2090682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350" b="1" dirty="0"/>
              <a:t>Reunión OPS sobre DTG (Brasilia, June 2017)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55C7E8-57E7-4D91-81FB-926A4FDD1FBE}"/>
              </a:ext>
            </a:extLst>
          </p:cNvPr>
          <p:cNvCxnSpPr>
            <a:cxnSpLocks/>
          </p:cNvCxnSpPr>
          <p:nvPr/>
        </p:nvCxnSpPr>
        <p:spPr>
          <a:xfrm flipV="1">
            <a:off x="6434063" y="3888003"/>
            <a:ext cx="0" cy="136260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364B89-84EA-451C-93B1-C922D1B616A9}"/>
              </a:ext>
            </a:extLst>
          </p:cNvPr>
          <p:cNvSpPr txBox="1"/>
          <p:nvPr/>
        </p:nvSpPr>
        <p:spPr>
          <a:xfrm>
            <a:off x="6044141" y="2723671"/>
            <a:ext cx="16428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b="1" dirty="0"/>
              <a:t>Inicio rápido (7 días)</a:t>
            </a:r>
          </a:p>
          <a:p>
            <a:r>
              <a:rPr lang="es-ES" sz="1350" b="1" dirty="0"/>
              <a:t>Mismo día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40A511-D2D5-4B0B-932A-E8B84ECC3502}"/>
              </a:ext>
            </a:extLst>
          </p:cNvPr>
          <p:cNvSpPr txBox="1"/>
          <p:nvPr/>
        </p:nvSpPr>
        <p:spPr>
          <a:xfrm>
            <a:off x="5739995" y="4405730"/>
            <a:ext cx="132515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b="1" dirty="0"/>
              <a:t>DTG (</a:t>
            </a:r>
            <a:r>
              <a:rPr lang="en-US" sz="1350" b="1" dirty="0" err="1"/>
              <a:t>si</a:t>
            </a:r>
            <a:r>
              <a:rPr lang="en-US" sz="1350" b="1" dirty="0"/>
              <a:t> PDR INNTR &gt;10%)</a:t>
            </a:r>
          </a:p>
        </p:txBody>
      </p:sp>
    </p:spTree>
    <p:extLst>
      <p:ext uri="{BB962C8B-B14F-4D97-AF65-F5344CB8AC3E}">
        <p14:creationId xmlns:p14="http://schemas.microsoft.com/office/powerpoint/2010/main" val="32461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20" grpId="0"/>
      <p:bldP spid="21" grpId="0" animBg="1"/>
      <p:bldP spid="22" grpId="0" animBg="1"/>
      <p:bldP spid="18" grpId="0" animBg="1"/>
      <p:bldP spid="29" grpId="0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67" y="383177"/>
            <a:ext cx="9057033" cy="1031663"/>
          </a:xfrm>
          <a:ln>
            <a:solidFill>
              <a:schemeClr val="bg1"/>
            </a:solidFill>
          </a:ln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s-ES" sz="2800" b="1" dirty="0">
                <a:solidFill>
                  <a:schemeClr val="accent1"/>
                </a:solidFill>
              </a:rPr>
              <a:t>Personas con VIH (PVV) en TAR con carga viral suprimida, ALC (2017-2018)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67FF3-5E8A-E243-853B-5C0E8AA2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65" y="5505501"/>
            <a:ext cx="1779105" cy="4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CD4E66-F3EE-D744-A776-12B969D6562B}"/>
              </a:ext>
            </a:extLst>
          </p:cNvPr>
          <p:cNvSpPr txBox="1"/>
          <p:nvPr/>
        </p:nvSpPr>
        <p:spPr>
          <a:xfrm>
            <a:off x="86967" y="5549432"/>
            <a:ext cx="461424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s-ES_tradnl" sz="90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Source</a:t>
            </a:r>
            <a:r>
              <a:rPr lang="es-ES_tradnl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: UNAIDS. GAM country </a:t>
            </a:r>
            <a:r>
              <a:rPr lang="es-ES_tradnl" sz="90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reports</a:t>
            </a:r>
            <a:r>
              <a:rPr lang="es-ES_tradnl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2018, 2019 (</a:t>
            </a:r>
            <a:r>
              <a:rPr lang="es-ES_tradnl" sz="90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year</a:t>
            </a:r>
            <a:r>
              <a:rPr lang="es-ES_tradnl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2018 </a:t>
            </a:r>
            <a:r>
              <a:rPr lang="es-ES_tradnl" sz="90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preliminary</a:t>
            </a:r>
            <a:r>
              <a:rPr lang="es-ES_tradnl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data)</a:t>
            </a:r>
          </a:p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s-ES_tradnl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*Nota: supresión viral calculada sobre el total de PVV en TAR con resultado disponible.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7E7B5-404A-4C66-BA9E-5D7878830506}"/>
              </a:ext>
            </a:extLst>
          </p:cNvPr>
          <p:cNvSpPr txBox="1"/>
          <p:nvPr/>
        </p:nvSpPr>
        <p:spPr>
          <a:xfrm>
            <a:off x="7792279" y="2020129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90% meta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A1119CC-EFC8-9042-9A91-6F9F4C6F72BC}"/>
              </a:ext>
            </a:extLst>
          </p:cNvPr>
          <p:cNvGraphicFramePr>
            <a:graphicFrameLocks/>
          </p:cNvGraphicFramePr>
          <p:nvPr/>
        </p:nvGraphicFramePr>
        <p:xfrm>
          <a:off x="345504" y="1495475"/>
          <a:ext cx="8160026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30D537-D367-6C40-B70B-45CF86A19C04}"/>
              </a:ext>
            </a:extLst>
          </p:cNvPr>
          <p:cNvCxnSpPr>
            <a:cxnSpLocks/>
          </p:cNvCxnSpPr>
          <p:nvPr/>
        </p:nvCxnSpPr>
        <p:spPr>
          <a:xfrm>
            <a:off x="874454" y="2274044"/>
            <a:ext cx="774040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870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41" y="505098"/>
            <a:ext cx="8768798" cy="979226"/>
          </a:xfrm>
          <a:ln>
            <a:solidFill>
              <a:schemeClr val="bg1"/>
            </a:solidFill>
          </a:ln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s-ES" sz="2800" b="1" dirty="0">
                <a:solidFill>
                  <a:schemeClr val="accent1"/>
                </a:solidFill>
              </a:rPr>
              <a:t>(%) Personas en TAR con carga viral realizada en el año, ALC (2016-2017)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542" y="5703031"/>
            <a:ext cx="377190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s-ES_tradnl" sz="90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Source</a:t>
            </a:r>
            <a:r>
              <a:rPr lang="es-ES_tradnl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: UNAIDS. GAM country </a:t>
            </a:r>
            <a:r>
              <a:rPr lang="es-ES_tradnl" sz="90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reports</a:t>
            </a:r>
            <a:r>
              <a:rPr lang="es-ES_tradnl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2016-2017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8BF7413-5C38-4B51-9537-9090FA0B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09" y="5449361"/>
            <a:ext cx="1970683" cy="4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27D2AE0-B720-4022-824F-8EA6396E2EE0}"/>
              </a:ext>
            </a:extLst>
          </p:cNvPr>
          <p:cNvGraphicFramePr>
            <a:graphicFrameLocks/>
          </p:cNvGraphicFramePr>
          <p:nvPr/>
        </p:nvGraphicFramePr>
        <p:xfrm>
          <a:off x="156542" y="1658480"/>
          <a:ext cx="8661171" cy="353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6C31DE6-BD8C-48F5-AB43-55EAA69ABB09}"/>
              </a:ext>
            </a:extLst>
          </p:cNvPr>
          <p:cNvSpPr txBox="1"/>
          <p:nvPr/>
        </p:nvSpPr>
        <p:spPr>
          <a:xfrm>
            <a:off x="587829" y="5123462"/>
            <a:ext cx="84625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1     2     3    4     5     6     7     8    9    10   11   12   13  14   15   16  17   18   19   20   21   22   23   24  25   26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E1A4E-243D-4507-9B7B-8061A2A06B56}"/>
              </a:ext>
            </a:extLst>
          </p:cNvPr>
          <p:cNvSpPr txBox="1"/>
          <p:nvPr/>
        </p:nvSpPr>
        <p:spPr>
          <a:xfrm>
            <a:off x="1959429" y="1599982"/>
            <a:ext cx="7047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Caribe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F950D-6D10-4833-B8F8-E4BB2EF605E9}"/>
              </a:ext>
            </a:extLst>
          </p:cNvPr>
          <p:cNvSpPr txBox="1"/>
          <p:nvPr/>
        </p:nvSpPr>
        <p:spPr>
          <a:xfrm>
            <a:off x="6892141" y="1595342"/>
            <a:ext cx="13972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América Latina</a:t>
            </a:r>
          </a:p>
        </p:txBody>
      </p:sp>
    </p:spTree>
    <p:extLst>
      <p:ext uri="{BB962C8B-B14F-4D97-AF65-F5344CB8AC3E}">
        <p14:creationId xmlns:p14="http://schemas.microsoft.com/office/powerpoint/2010/main" val="26085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6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26BF35-AB6D-41F5-A5AC-29AA9D376BB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7" y="730553"/>
            <a:ext cx="7428088" cy="5571066"/>
          </a:xfrm>
          <a:prstGeom prst="rect">
            <a:avLst/>
          </a:prstGeom>
        </p:spPr>
      </p:pic>
      <p:pic>
        <p:nvPicPr>
          <p:cNvPr id="1026" name="Picture 2" descr="Emoticones para Mensajes - Apps en Google Play">
            <a:extLst>
              <a:ext uri="{FF2B5EF4-FFF2-40B4-BE49-F238E27FC236}">
                <a16:creationId xmlns:a16="http://schemas.microsoft.com/office/drawing/2014/main" id="{6ABEB040-7DFE-42CA-9B12-1344E0CD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2183674"/>
            <a:ext cx="1332412" cy="13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95 Emoticones para Whatsapp | Imágenes de emojis, Emoticonos ...">
            <a:extLst>
              <a:ext uri="{FF2B5EF4-FFF2-40B4-BE49-F238E27FC236}">
                <a16:creationId xmlns:a16="http://schemas.microsoft.com/office/drawing/2014/main" id="{FFB6A7E2-C0D4-4ABA-9E11-ACECBB9B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956" y="4966307"/>
            <a:ext cx="1568087" cy="13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ticon Feliz De La Cara Están Pensando Y Posando Ilustraciones ...">
            <a:extLst>
              <a:ext uri="{FF2B5EF4-FFF2-40B4-BE49-F238E27FC236}">
                <a16:creationId xmlns:a16="http://schemas.microsoft.com/office/drawing/2014/main" id="{7CA3BF11-68AB-4D5F-ADF3-E44B3BAC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600" y="633668"/>
            <a:ext cx="1311639" cy="13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11BF5E98-7070-4AD3-B118-243B949F2E5D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8882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034_GR_Figure7_V01_JM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4" y="2605178"/>
            <a:ext cx="4788333" cy="325462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43423" y="4191754"/>
            <a:ext cx="1691351" cy="840503"/>
          </a:xfrm>
          <a:prstGeom prst="roundRect">
            <a:avLst>
              <a:gd name="adj" fmla="val 4352"/>
            </a:avLst>
          </a:prstGeom>
          <a:solidFill>
            <a:srgbClr val="650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634" y="1693069"/>
            <a:ext cx="8523514" cy="726281"/>
          </a:xfrm>
          <a:ln>
            <a:noFill/>
          </a:ln>
        </p:spPr>
        <p:txBody>
          <a:bodyPr>
            <a:normAutofit/>
          </a:bodyPr>
          <a:lstStyle/>
          <a:p>
            <a:r>
              <a:rPr lang="es-ES_tradnl" sz="1500" b="1" dirty="0">
                <a:solidFill>
                  <a:srgbClr val="650F6F"/>
                </a:solidFill>
              </a:rPr>
              <a:t>Revisión sistemática y meta análisis sobre la FRVIH pre-tratamiento en países de ingresos bajos y medianos:  prevalencia de la FRVIH a los INNTR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7306" y="3051859"/>
            <a:ext cx="161275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1500" b="1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358</a:t>
            </a:r>
            <a:r>
              <a:rPr lang="en-US" sz="900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 </a:t>
            </a:r>
            <a:r>
              <a:rPr lang="en-US" sz="900" b="1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dataset</a:t>
            </a:r>
            <a:r>
              <a:rPr lang="en-US" sz="900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s, comprising </a:t>
            </a:r>
          </a:p>
          <a:p>
            <a:pPr defTabSz="685800">
              <a:spcAft>
                <a:spcPts val="450"/>
              </a:spcAft>
            </a:pPr>
            <a:r>
              <a:rPr lang="en-US" sz="1500" b="1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56,044</a:t>
            </a:r>
            <a:r>
              <a:rPr lang="en-US" sz="900" b="1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 adults </a:t>
            </a:r>
            <a:r>
              <a:rPr lang="en-US" sz="900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across</a:t>
            </a:r>
          </a:p>
          <a:p>
            <a:pPr defTabSz="685800">
              <a:spcAft>
                <a:spcPts val="450"/>
              </a:spcAft>
            </a:pPr>
            <a:r>
              <a:rPr lang="en-US" sz="1500" b="1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63</a:t>
            </a:r>
            <a:r>
              <a:rPr lang="en-US" sz="900" b="1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 countries</a:t>
            </a:r>
            <a:r>
              <a:rPr lang="en-US" sz="900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; </a:t>
            </a:r>
          </a:p>
          <a:p>
            <a:pPr defTabSz="685800">
              <a:spcAft>
                <a:spcPts val="450"/>
              </a:spcAft>
            </a:pPr>
            <a:r>
              <a:rPr lang="en-US" sz="900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sampled </a:t>
            </a:r>
            <a:r>
              <a:rPr lang="en-US" sz="900" b="1" dirty="0">
                <a:solidFill>
                  <a:prstClr val="white"/>
                </a:solidFill>
                <a:latin typeface="Palatino Linotype" charset="0"/>
                <a:ea typeface="ＭＳ Ｐゴシック" charset="0"/>
              </a:rPr>
              <a:t>1993-2016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5338" y="4252823"/>
            <a:ext cx="161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ES" sz="900" b="1" cap="all" dirty="0">
                <a:solidFill>
                  <a:srgbClr val="FFFF00"/>
                </a:solidFill>
                <a:latin typeface="Palatino Linotype" charset="0"/>
                <a:ea typeface="ＭＳ Ｐゴシック" charset="0"/>
              </a:rPr>
              <a:t>AUMENTO PERCENTUAL ANUAL Estimado de 15% en américa latina</a:t>
            </a:r>
            <a:endParaRPr lang="es-ES" sz="825" dirty="0">
              <a:solidFill>
                <a:prstClr val="white"/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2" y="629917"/>
            <a:ext cx="8772896" cy="6921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685800"/>
            <a:r>
              <a:rPr lang="es-ES_tradnl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 farmacorresistencia del VIH (FRVIH) a los INNTR está aumentando a nivel mundial</a:t>
            </a:r>
          </a:p>
        </p:txBody>
      </p:sp>
      <p:pic>
        <p:nvPicPr>
          <p:cNvPr id="11" name="Picture 4" descr="HIV drug resistance report 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39" y="2487416"/>
            <a:ext cx="2008609" cy="28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35516" y="5545422"/>
            <a:ext cx="3989090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788" dirty="0">
                <a:solidFill>
                  <a:prstClr val="black"/>
                </a:solidFill>
                <a:latin typeface="Palatino Linotype" charset="0"/>
                <a:ea typeface="ＭＳ Ｐゴシック" charset="0"/>
                <a:hlinkClick r:id="rId5"/>
              </a:rPr>
              <a:t>http://www.who.int/hiv/pub/drugresistance/hivdr-report-2017/en/</a:t>
            </a:r>
            <a:r>
              <a:rPr lang="en-US" sz="788" dirty="0">
                <a:solidFill>
                  <a:prstClr val="black"/>
                </a:solidFill>
                <a:latin typeface="Palatino Linotype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4644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5A0E8-2D46-4778-8065-4AC77ADB7B9C}"/>
              </a:ext>
            </a:extLst>
          </p:cNvPr>
          <p:cNvSpPr txBox="1"/>
          <p:nvPr/>
        </p:nvSpPr>
        <p:spPr>
          <a:xfrm>
            <a:off x="244205" y="350713"/>
            <a:ext cx="8851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Vigilancia de la FRVIH (marzo 2019) y Resistencia a los INNTR en ALC</a:t>
            </a:r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2029314" y="4431986"/>
            <a:ext cx="236309" cy="851943"/>
          </a:xfrm>
          <a:custGeom>
            <a:avLst/>
            <a:gdLst>
              <a:gd name="T0" fmla="*/ 2147483647 w 488"/>
              <a:gd name="T1" fmla="*/ 2147483647 h 1879"/>
              <a:gd name="T2" fmla="*/ 2147483647 w 488"/>
              <a:gd name="T3" fmla="*/ 2147483647 h 1879"/>
              <a:gd name="T4" fmla="*/ 2147483647 w 488"/>
              <a:gd name="T5" fmla="*/ 2147483647 h 1879"/>
              <a:gd name="T6" fmla="*/ 2147483647 w 488"/>
              <a:gd name="T7" fmla="*/ 2147483647 h 1879"/>
              <a:gd name="T8" fmla="*/ 2147483647 w 488"/>
              <a:gd name="T9" fmla="*/ 2147483647 h 1879"/>
              <a:gd name="T10" fmla="*/ 2147483647 w 488"/>
              <a:gd name="T11" fmla="*/ 2147483647 h 1879"/>
              <a:gd name="T12" fmla="*/ 2147483647 w 488"/>
              <a:gd name="T13" fmla="*/ 2147483647 h 1879"/>
              <a:gd name="T14" fmla="*/ 2147483647 w 488"/>
              <a:gd name="T15" fmla="*/ 2147483647 h 1879"/>
              <a:gd name="T16" fmla="*/ 2147483647 w 488"/>
              <a:gd name="T17" fmla="*/ 2147483647 h 1879"/>
              <a:gd name="T18" fmla="*/ 2147483647 w 488"/>
              <a:gd name="T19" fmla="*/ 2147483647 h 1879"/>
              <a:gd name="T20" fmla="*/ 2147483647 w 488"/>
              <a:gd name="T21" fmla="*/ 2147483647 h 1879"/>
              <a:gd name="T22" fmla="*/ 2147483647 w 488"/>
              <a:gd name="T23" fmla="*/ 2147483647 h 1879"/>
              <a:gd name="T24" fmla="*/ 2147483647 w 488"/>
              <a:gd name="T25" fmla="*/ 2147483647 h 1879"/>
              <a:gd name="T26" fmla="*/ 2147483647 w 488"/>
              <a:gd name="T27" fmla="*/ 2147483647 h 1879"/>
              <a:gd name="T28" fmla="*/ 2147483647 w 488"/>
              <a:gd name="T29" fmla="*/ 2147483647 h 1879"/>
              <a:gd name="T30" fmla="*/ 2147483647 w 488"/>
              <a:gd name="T31" fmla="*/ 2147483647 h 1879"/>
              <a:gd name="T32" fmla="*/ 2147483647 w 488"/>
              <a:gd name="T33" fmla="*/ 2147483647 h 1879"/>
              <a:gd name="T34" fmla="*/ 2147483647 w 488"/>
              <a:gd name="T35" fmla="*/ 2147483647 h 1879"/>
              <a:gd name="T36" fmla="*/ 2147483647 w 488"/>
              <a:gd name="T37" fmla="*/ 2147483647 h 1879"/>
              <a:gd name="T38" fmla="*/ 2147483647 w 488"/>
              <a:gd name="T39" fmla="*/ 2147483647 h 1879"/>
              <a:gd name="T40" fmla="*/ 2147483647 w 488"/>
              <a:gd name="T41" fmla="*/ 2147483647 h 1879"/>
              <a:gd name="T42" fmla="*/ 2147483647 w 488"/>
              <a:gd name="T43" fmla="*/ 2147483647 h 1879"/>
              <a:gd name="T44" fmla="*/ 2147483647 w 488"/>
              <a:gd name="T45" fmla="*/ 2147483647 h 1879"/>
              <a:gd name="T46" fmla="*/ 2147483647 w 488"/>
              <a:gd name="T47" fmla="*/ 2147483647 h 1879"/>
              <a:gd name="T48" fmla="*/ 2147483647 w 488"/>
              <a:gd name="T49" fmla="*/ 2147483647 h 1879"/>
              <a:gd name="T50" fmla="*/ 2147483647 w 488"/>
              <a:gd name="T51" fmla="*/ 2147483647 h 1879"/>
              <a:gd name="T52" fmla="*/ 2147483647 w 488"/>
              <a:gd name="T53" fmla="*/ 2147483647 h 1879"/>
              <a:gd name="T54" fmla="*/ 2147483647 w 488"/>
              <a:gd name="T55" fmla="*/ 2147483647 h 1879"/>
              <a:gd name="T56" fmla="*/ 2147483647 w 488"/>
              <a:gd name="T57" fmla="*/ 2147483647 h 1879"/>
              <a:gd name="T58" fmla="*/ 2147483647 w 488"/>
              <a:gd name="T59" fmla="*/ 2147483647 h 1879"/>
              <a:gd name="T60" fmla="*/ 2147483647 w 488"/>
              <a:gd name="T61" fmla="*/ 2147483647 h 1879"/>
              <a:gd name="T62" fmla="*/ 2147483647 w 488"/>
              <a:gd name="T63" fmla="*/ 2147483647 h 1879"/>
              <a:gd name="T64" fmla="*/ 2147483647 w 488"/>
              <a:gd name="T65" fmla="*/ 2147483647 h 1879"/>
              <a:gd name="T66" fmla="*/ 2147483647 w 488"/>
              <a:gd name="T67" fmla="*/ 2147483647 h 1879"/>
              <a:gd name="T68" fmla="*/ 2147483647 w 488"/>
              <a:gd name="T69" fmla="*/ 2147483647 h 1879"/>
              <a:gd name="T70" fmla="*/ 2147483647 w 488"/>
              <a:gd name="T71" fmla="*/ 2147483647 h 1879"/>
              <a:gd name="T72" fmla="*/ 2147483647 w 488"/>
              <a:gd name="T73" fmla="*/ 2147483647 h 1879"/>
              <a:gd name="T74" fmla="*/ 2147483647 w 488"/>
              <a:gd name="T75" fmla="*/ 2147483647 h 1879"/>
              <a:gd name="T76" fmla="*/ 2147483647 w 488"/>
              <a:gd name="T77" fmla="*/ 2147483647 h 1879"/>
              <a:gd name="T78" fmla="*/ 2147483647 w 488"/>
              <a:gd name="T79" fmla="*/ 2147483647 h 1879"/>
              <a:gd name="T80" fmla="*/ 2147483647 w 488"/>
              <a:gd name="T81" fmla="*/ 2147483647 h 1879"/>
              <a:gd name="T82" fmla="*/ 2147483647 w 488"/>
              <a:gd name="T83" fmla="*/ 2147483647 h 1879"/>
              <a:gd name="T84" fmla="*/ 2147483647 w 488"/>
              <a:gd name="T85" fmla="*/ 2147483647 h 1879"/>
              <a:gd name="T86" fmla="*/ 2147483647 w 488"/>
              <a:gd name="T87" fmla="*/ 2147483647 h 1879"/>
              <a:gd name="T88" fmla="*/ 2147483647 w 488"/>
              <a:gd name="T89" fmla="*/ 2147483647 h 1879"/>
              <a:gd name="T90" fmla="*/ 2147483647 w 488"/>
              <a:gd name="T91" fmla="*/ 2147483647 h 1879"/>
              <a:gd name="T92" fmla="*/ 2147483647 w 488"/>
              <a:gd name="T93" fmla="*/ 2147483647 h 1879"/>
              <a:gd name="T94" fmla="*/ 2147483647 w 488"/>
              <a:gd name="T95" fmla="*/ 2147483647 h 1879"/>
              <a:gd name="T96" fmla="*/ 2147483647 w 488"/>
              <a:gd name="T97" fmla="*/ 2147483647 h 1879"/>
              <a:gd name="T98" fmla="*/ 2147483647 w 488"/>
              <a:gd name="T99" fmla="*/ 2147483647 h 1879"/>
              <a:gd name="T100" fmla="*/ 2147483647 w 488"/>
              <a:gd name="T101" fmla="*/ 2147483647 h 1879"/>
              <a:gd name="T102" fmla="*/ 2147483647 w 488"/>
              <a:gd name="T103" fmla="*/ 2147483647 h 1879"/>
              <a:gd name="T104" fmla="*/ 2147483647 w 488"/>
              <a:gd name="T105" fmla="*/ 2147483647 h 1879"/>
              <a:gd name="T106" fmla="*/ 2147483647 w 488"/>
              <a:gd name="T107" fmla="*/ 2147483647 h 18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88"/>
              <a:gd name="T163" fmla="*/ 0 h 1879"/>
              <a:gd name="T164" fmla="*/ 488 w 488"/>
              <a:gd name="T165" fmla="*/ 1879 h 18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88" h="1879">
                <a:moveTo>
                  <a:pt x="422" y="0"/>
                </a:moveTo>
                <a:lnTo>
                  <a:pt x="425" y="88"/>
                </a:lnTo>
                <a:lnTo>
                  <a:pt x="461" y="147"/>
                </a:lnTo>
                <a:lnTo>
                  <a:pt x="472" y="170"/>
                </a:lnTo>
                <a:lnTo>
                  <a:pt x="476" y="190"/>
                </a:lnTo>
                <a:lnTo>
                  <a:pt x="468" y="217"/>
                </a:lnTo>
                <a:lnTo>
                  <a:pt x="445" y="255"/>
                </a:lnTo>
                <a:lnTo>
                  <a:pt x="445" y="375"/>
                </a:lnTo>
                <a:lnTo>
                  <a:pt x="399" y="383"/>
                </a:lnTo>
                <a:lnTo>
                  <a:pt x="367" y="403"/>
                </a:lnTo>
                <a:lnTo>
                  <a:pt x="356" y="415"/>
                </a:lnTo>
                <a:lnTo>
                  <a:pt x="351" y="438"/>
                </a:lnTo>
                <a:lnTo>
                  <a:pt x="351" y="453"/>
                </a:lnTo>
                <a:lnTo>
                  <a:pt x="364" y="472"/>
                </a:lnTo>
                <a:lnTo>
                  <a:pt x="391" y="511"/>
                </a:lnTo>
                <a:lnTo>
                  <a:pt x="395" y="558"/>
                </a:lnTo>
                <a:lnTo>
                  <a:pt x="371" y="597"/>
                </a:lnTo>
                <a:lnTo>
                  <a:pt x="336" y="627"/>
                </a:lnTo>
                <a:lnTo>
                  <a:pt x="325" y="659"/>
                </a:lnTo>
                <a:lnTo>
                  <a:pt x="318" y="701"/>
                </a:lnTo>
                <a:lnTo>
                  <a:pt x="325" y="748"/>
                </a:lnTo>
                <a:lnTo>
                  <a:pt x="321" y="799"/>
                </a:lnTo>
                <a:lnTo>
                  <a:pt x="305" y="822"/>
                </a:lnTo>
                <a:lnTo>
                  <a:pt x="285" y="837"/>
                </a:lnTo>
                <a:lnTo>
                  <a:pt x="278" y="856"/>
                </a:lnTo>
                <a:lnTo>
                  <a:pt x="282" y="876"/>
                </a:lnTo>
                <a:lnTo>
                  <a:pt x="302" y="896"/>
                </a:lnTo>
                <a:lnTo>
                  <a:pt x="305" y="914"/>
                </a:lnTo>
                <a:lnTo>
                  <a:pt x="302" y="929"/>
                </a:lnTo>
                <a:lnTo>
                  <a:pt x="285" y="957"/>
                </a:lnTo>
                <a:lnTo>
                  <a:pt x="278" y="997"/>
                </a:lnTo>
                <a:lnTo>
                  <a:pt x="290" y="1030"/>
                </a:lnTo>
                <a:lnTo>
                  <a:pt x="305" y="1046"/>
                </a:lnTo>
                <a:lnTo>
                  <a:pt x="305" y="1084"/>
                </a:lnTo>
                <a:lnTo>
                  <a:pt x="344" y="1088"/>
                </a:lnTo>
                <a:lnTo>
                  <a:pt x="364" y="1104"/>
                </a:lnTo>
                <a:lnTo>
                  <a:pt x="356" y="1140"/>
                </a:lnTo>
                <a:lnTo>
                  <a:pt x="341" y="1140"/>
                </a:lnTo>
                <a:lnTo>
                  <a:pt x="305" y="1124"/>
                </a:lnTo>
                <a:lnTo>
                  <a:pt x="278" y="1137"/>
                </a:lnTo>
                <a:lnTo>
                  <a:pt x="270" y="1162"/>
                </a:lnTo>
                <a:lnTo>
                  <a:pt x="274" y="1201"/>
                </a:lnTo>
                <a:lnTo>
                  <a:pt x="290" y="1237"/>
                </a:lnTo>
                <a:lnTo>
                  <a:pt x="328" y="1244"/>
                </a:lnTo>
                <a:lnTo>
                  <a:pt x="348" y="1275"/>
                </a:lnTo>
                <a:lnTo>
                  <a:pt x="341" y="1322"/>
                </a:lnTo>
                <a:lnTo>
                  <a:pt x="308" y="1353"/>
                </a:lnTo>
                <a:lnTo>
                  <a:pt x="270" y="1373"/>
                </a:lnTo>
                <a:lnTo>
                  <a:pt x="255" y="1411"/>
                </a:lnTo>
                <a:lnTo>
                  <a:pt x="255" y="1450"/>
                </a:lnTo>
                <a:lnTo>
                  <a:pt x="274" y="1473"/>
                </a:lnTo>
                <a:lnTo>
                  <a:pt x="274" y="1500"/>
                </a:lnTo>
                <a:lnTo>
                  <a:pt x="255" y="1523"/>
                </a:lnTo>
                <a:lnTo>
                  <a:pt x="224" y="1526"/>
                </a:lnTo>
                <a:lnTo>
                  <a:pt x="208" y="1543"/>
                </a:lnTo>
                <a:lnTo>
                  <a:pt x="201" y="1562"/>
                </a:lnTo>
                <a:lnTo>
                  <a:pt x="201" y="1620"/>
                </a:lnTo>
                <a:lnTo>
                  <a:pt x="204" y="1643"/>
                </a:lnTo>
                <a:lnTo>
                  <a:pt x="216" y="1658"/>
                </a:lnTo>
                <a:lnTo>
                  <a:pt x="224" y="1663"/>
                </a:lnTo>
                <a:lnTo>
                  <a:pt x="236" y="1658"/>
                </a:lnTo>
                <a:lnTo>
                  <a:pt x="255" y="1651"/>
                </a:lnTo>
                <a:lnTo>
                  <a:pt x="266" y="1658"/>
                </a:lnTo>
                <a:lnTo>
                  <a:pt x="274" y="1734"/>
                </a:lnTo>
                <a:lnTo>
                  <a:pt x="290" y="1752"/>
                </a:lnTo>
                <a:lnTo>
                  <a:pt x="364" y="1749"/>
                </a:lnTo>
                <a:lnTo>
                  <a:pt x="488" y="1752"/>
                </a:lnTo>
                <a:lnTo>
                  <a:pt x="488" y="1772"/>
                </a:lnTo>
                <a:lnTo>
                  <a:pt x="484" y="1787"/>
                </a:lnTo>
                <a:lnTo>
                  <a:pt x="468" y="1791"/>
                </a:lnTo>
                <a:lnTo>
                  <a:pt x="391" y="1818"/>
                </a:lnTo>
                <a:lnTo>
                  <a:pt x="367" y="1838"/>
                </a:lnTo>
                <a:lnTo>
                  <a:pt x="348" y="1856"/>
                </a:lnTo>
                <a:lnTo>
                  <a:pt x="328" y="1876"/>
                </a:lnTo>
                <a:lnTo>
                  <a:pt x="308" y="1879"/>
                </a:lnTo>
                <a:lnTo>
                  <a:pt x="270" y="1860"/>
                </a:lnTo>
                <a:lnTo>
                  <a:pt x="227" y="1856"/>
                </a:lnTo>
                <a:lnTo>
                  <a:pt x="204" y="1841"/>
                </a:lnTo>
                <a:lnTo>
                  <a:pt x="189" y="1834"/>
                </a:lnTo>
                <a:lnTo>
                  <a:pt x="186" y="1821"/>
                </a:lnTo>
                <a:lnTo>
                  <a:pt x="181" y="1798"/>
                </a:lnTo>
                <a:lnTo>
                  <a:pt x="165" y="1783"/>
                </a:lnTo>
                <a:lnTo>
                  <a:pt x="143" y="1775"/>
                </a:lnTo>
                <a:lnTo>
                  <a:pt x="123" y="1779"/>
                </a:lnTo>
                <a:lnTo>
                  <a:pt x="107" y="1760"/>
                </a:lnTo>
                <a:lnTo>
                  <a:pt x="100" y="1744"/>
                </a:lnTo>
                <a:lnTo>
                  <a:pt x="76" y="1724"/>
                </a:lnTo>
                <a:lnTo>
                  <a:pt x="66" y="1717"/>
                </a:lnTo>
                <a:lnTo>
                  <a:pt x="57" y="1683"/>
                </a:lnTo>
                <a:lnTo>
                  <a:pt x="57" y="1663"/>
                </a:lnTo>
                <a:lnTo>
                  <a:pt x="57" y="1640"/>
                </a:lnTo>
                <a:lnTo>
                  <a:pt x="53" y="1600"/>
                </a:lnTo>
                <a:lnTo>
                  <a:pt x="38" y="1577"/>
                </a:lnTo>
                <a:lnTo>
                  <a:pt x="41" y="1562"/>
                </a:lnTo>
                <a:lnTo>
                  <a:pt x="53" y="1558"/>
                </a:lnTo>
                <a:lnTo>
                  <a:pt x="72" y="1538"/>
                </a:lnTo>
                <a:lnTo>
                  <a:pt x="81" y="1523"/>
                </a:lnTo>
                <a:lnTo>
                  <a:pt x="84" y="1516"/>
                </a:lnTo>
                <a:lnTo>
                  <a:pt x="69" y="1500"/>
                </a:lnTo>
                <a:lnTo>
                  <a:pt x="66" y="1458"/>
                </a:lnTo>
                <a:lnTo>
                  <a:pt x="72" y="1434"/>
                </a:lnTo>
                <a:lnTo>
                  <a:pt x="87" y="1415"/>
                </a:lnTo>
                <a:lnTo>
                  <a:pt x="96" y="1399"/>
                </a:lnTo>
                <a:lnTo>
                  <a:pt x="104" y="1396"/>
                </a:lnTo>
                <a:lnTo>
                  <a:pt x="87" y="1379"/>
                </a:lnTo>
                <a:lnTo>
                  <a:pt x="69" y="1373"/>
                </a:lnTo>
                <a:lnTo>
                  <a:pt x="57" y="1353"/>
                </a:lnTo>
                <a:lnTo>
                  <a:pt x="84" y="1333"/>
                </a:lnTo>
                <a:lnTo>
                  <a:pt x="66" y="1314"/>
                </a:lnTo>
                <a:lnTo>
                  <a:pt x="26" y="1310"/>
                </a:lnTo>
                <a:lnTo>
                  <a:pt x="10" y="1305"/>
                </a:lnTo>
                <a:lnTo>
                  <a:pt x="3" y="1295"/>
                </a:lnTo>
                <a:lnTo>
                  <a:pt x="0" y="1275"/>
                </a:lnTo>
                <a:lnTo>
                  <a:pt x="3" y="1252"/>
                </a:lnTo>
                <a:lnTo>
                  <a:pt x="10" y="1237"/>
                </a:lnTo>
                <a:lnTo>
                  <a:pt x="23" y="1237"/>
                </a:lnTo>
                <a:lnTo>
                  <a:pt x="41" y="1237"/>
                </a:lnTo>
                <a:lnTo>
                  <a:pt x="49" y="1252"/>
                </a:lnTo>
                <a:lnTo>
                  <a:pt x="81" y="1252"/>
                </a:lnTo>
                <a:lnTo>
                  <a:pt x="104" y="1252"/>
                </a:lnTo>
                <a:lnTo>
                  <a:pt x="120" y="1244"/>
                </a:lnTo>
                <a:lnTo>
                  <a:pt x="123" y="1208"/>
                </a:lnTo>
                <a:lnTo>
                  <a:pt x="120" y="1167"/>
                </a:lnTo>
                <a:lnTo>
                  <a:pt x="123" y="1150"/>
                </a:lnTo>
                <a:lnTo>
                  <a:pt x="143" y="1124"/>
                </a:lnTo>
                <a:lnTo>
                  <a:pt x="158" y="1117"/>
                </a:lnTo>
                <a:lnTo>
                  <a:pt x="135" y="1074"/>
                </a:lnTo>
                <a:lnTo>
                  <a:pt x="130" y="1027"/>
                </a:lnTo>
                <a:lnTo>
                  <a:pt x="143" y="984"/>
                </a:lnTo>
                <a:lnTo>
                  <a:pt x="153" y="942"/>
                </a:lnTo>
                <a:lnTo>
                  <a:pt x="150" y="899"/>
                </a:lnTo>
                <a:lnTo>
                  <a:pt x="146" y="880"/>
                </a:lnTo>
                <a:lnTo>
                  <a:pt x="153" y="860"/>
                </a:lnTo>
                <a:lnTo>
                  <a:pt x="150" y="852"/>
                </a:lnTo>
                <a:lnTo>
                  <a:pt x="140" y="856"/>
                </a:lnTo>
                <a:lnTo>
                  <a:pt x="123" y="872"/>
                </a:lnTo>
                <a:lnTo>
                  <a:pt x="92" y="880"/>
                </a:lnTo>
                <a:lnTo>
                  <a:pt x="81" y="876"/>
                </a:lnTo>
                <a:lnTo>
                  <a:pt x="76" y="837"/>
                </a:lnTo>
                <a:lnTo>
                  <a:pt x="76" y="799"/>
                </a:lnTo>
                <a:lnTo>
                  <a:pt x="81" y="759"/>
                </a:lnTo>
                <a:lnTo>
                  <a:pt x="87" y="721"/>
                </a:lnTo>
                <a:lnTo>
                  <a:pt x="92" y="701"/>
                </a:lnTo>
                <a:lnTo>
                  <a:pt x="100" y="690"/>
                </a:lnTo>
                <a:lnTo>
                  <a:pt x="104" y="678"/>
                </a:lnTo>
                <a:lnTo>
                  <a:pt x="107" y="655"/>
                </a:lnTo>
                <a:lnTo>
                  <a:pt x="123" y="616"/>
                </a:lnTo>
                <a:lnTo>
                  <a:pt x="115" y="585"/>
                </a:lnTo>
                <a:lnTo>
                  <a:pt x="107" y="553"/>
                </a:lnTo>
                <a:lnTo>
                  <a:pt x="100" y="523"/>
                </a:lnTo>
                <a:lnTo>
                  <a:pt x="100" y="495"/>
                </a:lnTo>
                <a:lnTo>
                  <a:pt x="107" y="469"/>
                </a:lnTo>
                <a:lnTo>
                  <a:pt x="120" y="449"/>
                </a:lnTo>
                <a:lnTo>
                  <a:pt x="140" y="433"/>
                </a:lnTo>
                <a:lnTo>
                  <a:pt x="158" y="430"/>
                </a:lnTo>
                <a:lnTo>
                  <a:pt x="178" y="368"/>
                </a:lnTo>
                <a:lnTo>
                  <a:pt x="181" y="349"/>
                </a:lnTo>
                <a:lnTo>
                  <a:pt x="201" y="291"/>
                </a:lnTo>
                <a:lnTo>
                  <a:pt x="211" y="275"/>
                </a:lnTo>
                <a:lnTo>
                  <a:pt x="231" y="225"/>
                </a:lnTo>
                <a:lnTo>
                  <a:pt x="244" y="151"/>
                </a:lnTo>
                <a:lnTo>
                  <a:pt x="244" y="147"/>
                </a:lnTo>
                <a:lnTo>
                  <a:pt x="247" y="81"/>
                </a:lnTo>
                <a:lnTo>
                  <a:pt x="251" y="0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244205" y="1705162"/>
            <a:ext cx="1088225" cy="749044"/>
          </a:xfrm>
          <a:custGeom>
            <a:avLst/>
            <a:gdLst>
              <a:gd name="T0" fmla="*/ 2147483647 w 2253"/>
              <a:gd name="T1" fmla="*/ 2147483647 h 1649"/>
              <a:gd name="T2" fmla="*/ 2147483647 w 2253"/>
              <a:gd name="T3" fmla="*/ 2147483647 h 1649"/>
              <a:gd name="T4" fmla="*/ 2147483647 w 2253"/>
              <a:gd name="T5" fmla="*/ 2147483647 h 1649"/>
              <a:gd name="T6" fmla="*/ 2147483647 w 2253"/>
              <a:gd name="T7" fmla="*/ 2147483647 h 1649"/>
              <a:gd name="T8" fmla="*/ 2147483647 w 2253"/>
              <a:gd name="T9" fmla="*/ 2147483647 h 1649"/>
              <a:gd name="T10" fmla="*/ 2147483647 w 2253"/>
              <a:gd name="T11" fmla="*/ 2147483647 h 1649"/>
              <a:gd name="T12" fmla="*/ 2147483647 w 2253"/>
              <a:gd name="T13" fmla="*/ 2147483647 h 1649"/>
              <a:gd name="T14" fmla="*/ 2147483647 w 2253"/>
              <a:gd name="T15" fmla="*/ 2147483647 h 1649"/>
              <a:gd name="T16" fmla="*/ 2147483647 w 2253"/>
              <a:gd name="T17" fmla="*/ 2147483647 h 1649"/>
              <a:gd name="T18" fmla="*/ 2147483647 w 2253"/>
              <a:gd name="T19" fmla="*/ 2147483647 h 1649"/>
              <a:gd name="T20" fmla="*/ 2147483647 w 2253"/>
              <a:gd name="T21" fmla="*/ 2147483647 h 1649"/>
              <a:gd name="T22" fmla="*/ 2147483647 w 2253"/>
              <a:gd name="T23" fmla="*/ 2147483647 h 1649"/>
              <a:gd name="T24" fmla="*/ 2147483647 w 2253"/>
              <a:gd name="T25" fmla="*/ 2147483647 h 1649"/>
              <a:gd name="T26" fmla="*/ 2147483647 w 2253"/>
              <a:gd name="T27" fmla="*/ 2147483647 h 1649"/>
              <a:gd name="T28" fmla="*/ 2147483647 w 2253"/>
              <a:gd name="T29" fmla="*/ 2147483647 h 1649"/>
              <a:gd name="T30" fmla="*/ 2147483647 w 2253"/>
              <a:gd name="T31" fmla="*/ 2147483647 h 1649"/>
              <a:gd name="T32" fmla="*/ 2147483647 w 2253"/>
              <a:gd name="T33" fmla="*/ 2147483647 h 1649"/>
              <a:gd name="T34" fmla="*/ 2147483647 w 2253"/>
              <a:gd name="T35" fmla="*/ 2147483647 h 1649"/>
              <a:gd name="T36" fmla="*/ 2147483647 w 2253"/>
              <a:gd name="T37" fmla="*/ 2147483647 h 1649"/>
              <a:gd name="T38" fmla="*/ 2147483647 w 2253"/>
              <a:gd name="T39" fmla="*/ 2147483647 h 1649"/>
              <a:gd name="T40" fmla="*/ 2147483647 w 2253"/>
              <a:gd name="T41" fmla="*/ 2147483647 h 1649"/>
              <a:gd name="T42" fmla="*/ 2147483647 w 2253"/>
              <a:gd name="T43" fmla="*/ 2147483647 h 1649"/>
              <a:gd name="T44" fmla="*/ 2147483647 w 2253"/>
              <a:gd name="T45" fmla="*/ 2147483647 h 1649"/>
              <a:gd name="T46" fmla="*/ 2147483647 w 2253"/>
              <a:gd name="T47" fmla="*/ 2147483647 h 1649"/>
              <a:gd name="T48" fmla="*/ 2147483647 w 2253"/>
              <a:gd name="T49" fmla="*/ 2147483647 h 1649"/>
              <a:gd name="T50" fmla="*/ 2147483647 w 2253"/>
              <a:gd name="T51" fmla="*/ 2147483647 h 1649"/>
              <a:gd name="T52" fmla="*/ 2147483647 w 2253"/>
              <a:gd name="T53" fmla="*/ 2147483647 h 1649"/>
              <a:gd name="T54" fmla="*/ 2147483647 w 2253"/>
              <a:gd name="T55" fmla="*/ 2147483647 h 1649"/>
              <a:gd name="T56" fmla="*/ 2147483647 w 2253"/>
              <a:gd name="T57" fmla="*/ 2147483647 h 1649"/>
              <a:gd name="T58" fmla="*/ 2147483647 w 2253"/>
              <a:gd name="T59" fmla="*/ 2147483647 h 1649"/>
              <a:gd name="T60" fmla="*/ 2147483647 w 2253"/>
              <a:gd name="T61" fmla="*/ 2147483647 h 1649"/>
              <a:gd name="T62" fmla="*/ 2147483647 w 2253"/>
              <a:gd name="T63" fmla="*/ 2147483647 h 1649"/>
              <a:gd name="T64" fmla="*/ 2147483647 w 2253"/>
              <a:gd name="T65" fmla="*/ 2147483647 h 1649"/>
              <a:gd name="T66" fmla="*/ 2147483647 w 2253"/>
              <a:gd name="T67" fmla="*/ 2147483647 h 1649"/>
              <a:gd name="T68" fmla="*/ 2147483647 w 2253"/>
              <a:gd name="T69" fmla="*/ 2147483647 h 1649"/>
              <a:gd name="T70" fmla="*/ 2147483647 w 2253"/>
              <a:gd name="T71" fmla="*/ 2147483647 h 1649"/>
              <a:gd name="T72" fmla="*/ 2147483647 w 2253"/>
              <a:gd name="T73" fmla="*/ 2147483647 h 1649"/>
              <a:gd name="T74" fmla="*/ 2147483647 w 2253"/>
              <a:gd name="T75" fmla="*/ 2147483647 h 1649"/>
              <a:gd name="T76" fmla="*/ 2147483647 w 2253"/>
              <a:gd name="T77" fmla="*/ 2147483647 h 1649"/>
              <a:gd name="T78" fmla="*/ 2147483647 w 2253"/>
              <a:gd name="T79" fmla="*/ 2147483647 h 1649"/>
              <a:gd name="T80" fmla="*/ 2147483647 w 2253"/>
              <a:gd name="T81" fmla="*/ 2147483647 h 1649"/>
              <a:gd name="T82" fmla="*/ 2147483647 w 2253"/>
              <a:gd name="T83" fmla="*/ 2147483647 h 1649"/>
              <a:gd name="T84" fmla="*/ 2147483647 w 2253"/>
              <a:gd name="T85" fmla="*/ 2147483647 h 1649"/>
              <a:gd name="T86" fmla="*/ 2147483647 w 2253"/>
              <a:gd name="T87" fmla="*/ 2147483647 h 1649"/>
              <a:gd name="T88" fmla="*/ 2147483647 w 2253"/>
              <a:gd name="T89" fmla="*/ 2147483647 h 1649"/>
              <a:gd name="T90" fmla="*/ 2147483647 w 2253"/>
              <a:gd name="T91" fmla="*/ 2147483647 h 1649"/>
              <a:gd name="T92" fmla="*/ 2147483647 w 2253"/>
              <a:gd name="T93" fmla="*/ 2147483647 h 1649"/>
              <a:gd name="T94" fmla="*/ 2147483647 w 2253"/>
              <a:gd name="T95" fmla="*/ 2147483647 h 1649"/>
              <a:gd name="T96" fmla="*/ 2147483647 w 2253"/>
              <a:gd name="T97" fmla="*/ 2147483647 h 1649"/>
              <a:gd name="T98" fmla="*/ 2147483647 w 2253"/>
              <a:gd name="T99" fmla="*/ 2147483647 h 1649"/>
              <a:gd name="T100" fmla="*/ 2147483647 w 2253"/>
              <a:gd name="T101" fmla="*/ 2147483647 h 1649"/>
              <a:gd name="T102" fmla="*/ 2147483647 w 2253"/>
              <a:gd name="T103" fmla="*/ 2147483647 h 1649"/>
              <a:gd name="T104" fmla="*/ 2147483647 w 2253"/>
              <a:gd name="T105" fmla="*/ 2147483647 h 1649"/>
              <a:gd name="T106" fmla="*/ 2147483647 w 2253"/>
              <a:gd name="T107" fmla="*/ 2147483647 h 1649"/>
              <a:gd name="T108" fmla="*/ 2147483647 w 2253"/>
              <a:gd name="T109" fmla="*/ 2147483647 h 1649"/>
              <a:gd name="T110" fmla="*/ 2147483647 w 2253"/>
              <a:gd name="T111" fmla="*/ 2147483647 h 1649"/>
              <a:gd name="T112" fmla="*/ 2147483647 w 2253"/>
              <a:gd name="T113" fmla="*/ 2147483647 h 1649"/>
              <a:gd name="T114" fmla="*/ 2147483647 w 2253"/>
              <a:gd name="T115" fmla="*/ 2147483647 h 1649"/>
              <a:gd name="T116" fmla="*/ 2147483647 w 2253"/>
              <a:gd name="T117" fmla="*/ 2147483647 h 1649"/>
              <a:gd name="T118" fmla="*/ 2147483647 w 2253"/>
              <a:gd name="T119" fmla="*/ 2147483647 h 16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53"/>
              <a:gd name="T181" fmla="*/ 0 h 1649"/>
              <a:gd name="T182" fmla="*/ 2253 w 2253"/>
              <a:gd name="T183" fmla="*/ 1649 h 16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53" h="1649">
                <a:moveTo>
                  <a:pt x="1550" y="1270"/>
                </a:moveTo>
                <a:lnTo>
                  <a:pt x="1516" y="1214"/>
                </a:lnTo>
                <a:lnTo>
                  <a:pt x="1498" y="1184"/>
                </a:lnTo>
                <a:lnTo>
                  <a:pt x="1469" y="1154"/>
                </a:lnTo>
                <a:lnTo>
                  <a:pt x="1449" y="1133"/>
                </a:lnTo>
                <a:lnTo>
                  <a:pt x="1428" y="1127"/>
                </a:lnTo>
                <a:lnTo>
                  <a:pt x="1426" y="1088"/>
                </a:lnTo>
                <a:lnTo>
                  <a:pt x="1412" y="1039"/>
                </a:lnTo>
                <a:lnTo>
                  <a:pt x="1397" y="1032"/>
                </a:lnTo>
                <a:lnTo>
                  <a:pt x="1375" y="1013"/>
                </a:lnTo>
                <a:lnTo>
                  <a:pt x="1371" y="985"/>
                </a:lnTo>
                <a:lnTo>
                  <a:pt x="1380" y="956"/>
                </a:lnTo>
                <a:lnTo>
                  <a:pt x="1367" y="886"/>
                </a:lnTo>
                <a:lnTo>
                  <a:pt x="1360" y="809"/>
                </a:lnTo>
                <a:lnTo>
                  <a:pt x="1366" y="749"/>
                </a:lnTo>
                <a:lnTo>
                  <a:pt x="1395" y="705"/>
                </a:lnTo>
                <a:lnTo>
                  <a:pt x="1402" y="690"/>
                </a:lnTo>
                <a:lnTo>
                  <a:pt x="1383" y="663"/>
                </a:lnTo>
                <a:lnTo>
                  <a:pt x="1377" y="660"/>
                </a:lnTo>
                <a:lnTo>
                  <a:pt x="1343" y="656"/>
                </a:lnTo>
                <a:lnTo>
                  <a:pt x="1330" y="655"/>
                </a:lnTo>
                <a:lnTo>
                  <a:pt x="1262" y="611"/>
                </a:lnTo>
                <a:lnTo>
                  <a:pt x="1234" y="559"/>
                </a:lnTo>
                <a:lnTo>
                  <a:pt x="1221" y="528"/>
                </a:lnTo>
                <a:lnTo>
                  <a:pt x="1157" y="418"/>
                </a:lnTo>
                <a:lnTo>
                  <a:pt x="1144" y="397"/>
                </a:lnTo>
                <a:lnTo>
                  <a:pt x="1130" y="371"/>
                </a:lnTo>
                <a:lnTo>
                  <a:pt x="1090" y="341"/>
                </a:lnTo>
                <a:lnTo>
                  <a:pt x="1080" y="332"/>
                </a:lnTo>
                <a:lnTo>
                  <a:pt x="1036" y="331"/>
                </a:lnTo>
                <a:lnTo>
                  <a:pt x="1009" y="342"/>
                </a:lnTo>
                <a:lnTo>
                  <a:pt x="987" y="371"/>
                </a:lnTo>
                <a:lnTo>
                  <a:pt x="977" y="387"/>
                </a:lnTo>
                <a:lnTo>
                  <a:pt x="943" y="388"/>
                </a:lnTo>
                <a:lnTo>
                  <a:pt x="919" y="364"/>
                </a:lnTo>
                <a:lnTo>
                  <a:pt x="890" y="336"/>
                </a:lnTo>
                <a:lnTo>
                  <a:pt x="874" y="310"/>
                </a:lnTo>
                <a:lnTo>
                  <a:pt x="860" y="279"/>
                </a:lnTo>
                <a:lnTo>
                  <a:pt x="839" y="254"/>
                </a:lnTo>
                <a:lnTo>
                  <a:pt x="820" y="223"/>
                </a:lnTo>
                <a:lnTo>
                  <a:pt x="805" y="198"/>
                </a:lnTo>
                <a:lnTo>
                  <a:pt x="783" y="174"/>
                </a:lnTo>
                <a:lnTo>
                  <a:pt x="754" y="150"/>
                </a:lnTo>
                <a:lnTo>
                  <a:pt x="712" y="139"/>
                </a:lnTo>
                <a:lnTo>
                  <a:pt x="704" y="140"/>
                </a:lnTo>
                <a:lnTo>
                  <a:pt x="678" y="136"/>
                </a:lnTo>
                <a:lnTo>
                  <a:pt x="647" y="128"/>
                </a:lnTo>
                <a:lnTo>
                  <a:pt x="610" y="130"/>
                </a:lnTo>
                <a:lnTo>
                  <a:pt x="589" y="139"/>
                </a:lnTo>
                <a:lnTo>
                  <a:pt x="571" y="176"/>
                </a:lnTo>
                <a:lnTo>
                  <a:pt x="544" y="175"/>
                </a:lnTo>
                <a:lnTo>
                  <a:pt x="514" y="173"/>
                </a:lnTo>
                <a:lnTo>
                  <a:pt x="485" y="166"/>
                </a:lnTo>
                <a:lnTo>
                  <a:pt x="452" y="151"/>
                </a:lnTo>
                <a:lnTo>
                  <a:pt x="410" y="145"/>
                </a:lnTo>
                <a:lnTo>
                  <a:pt x="379" y="136"/>
                </a:lnTo>
                <a:lnTo>
                  <a:pt x="348" y="124"/>
                </a:lnTo>
                <a:lnTo>
                  <a:pt x="317" y="115"/>
                </a:lnTo>
                <a:lnTo>
                  <a:pt x="279" y="99"/>
                </a:lnTo>
                <a:lnTo>
                  <a:pt x="245" y="86"/>
                </a:lnTo>
                <a:lnTo>
                  <a:pt x="213" y="77"/>
                </a:lnTo>
                <a:lnTo>
                  <a:pt x="176" y="50"/>
                </a:lnTo>
                <a:lnTo>
                  <a:pt x="152" y="26"/>
                </a:lnTo>
                <a:lnTo>
                  <a:pt x="134" y="10"/>
                </a:lnTo>
                <a:lnTo>
                  <a:pt x="76" y="4"/>
                </a:lnTo>
                <a:lnTo>
                  <a:pt x="38" y="0"/>
                </a:lnTo>
                <a:lnTo>
                  <a:pt x="0" y="3"/>
                </a:lnTo>
                <a:lnTo>
                  <a:pt x="17" y="115"/>
                </a:lnTo>
                <a:lnTo>
                  <a:pt x="35" y="160"/>
                </a:lnTo>
                <a:lnTo>
                  <a:pt x="49" y="205"/>
                </a:lnTo>
                <a:lnTo>
                  <a:pt x="50" y="258"/>
                </a:lnTo>
                <a:lnTo>
                  <a:pt x="80" y="313"/>
                </a:lnTo>
                <a:lnTo>
                  <a:pt x="127" y="356"/>
                </a:lnTo>
                <a:lnTo>
                  <a:pt x="153" y="375"/>
                </a:lnTo>
                <a:lnTo>
                  <a:pt x="165" y="398"/>
                </a:lnTo>
                <a:lnTo>
                  <a:pt x="165" y="422"/>
                </a:lnTo>
                <a:lnTo>
                  <a:pt x="151" y="439"/>
                </a:lnTo>
                <a:lnTo>
                  <a:pt x="108" y="432"/>
                </a:lnTo>
                <a:lnTo>
                  <a:pt x="93" y="432"/>
                </a:lnTo>
                <a:lnTo>
                  <a:pt x="94" y="437"/>
                </a:lnTo>
                <a:lnTo>
                  <a:pt x="129" y="467"/>
                </a:lnTo>
                <a:lnTo>
                  <a:pt x="165" y="498"/>
                </a:lnTo>
                <a:lnTo>
                  <a:pt x="195" y="543"/>
                </a:lnTo>
                <a:lnTo>
                  <a:pt x="223" y="566"/>
                </a:lnTo>
                <a:lnTo>
                  <a:pt x="249" y="606"/>
                </a:lnTo>
                <a:lnTo>
                  <a:pt x="269" y="653"/>
                </a:lnTo>
                <a:lnTo>
                  <a:pt x="274" y="702"/>
                </a:lnTo>
                <a:lnTo>
                  <a:pt x="284" y="728"/>
                </a:lnTo>
                <a:lnTo>
                  <a:pt x="314" y="757"/>
                </a:lnTo>
                <a:lnTo>
                  <a:pt x="349" y="793"/>
                </a:lnTo>
                <a:lnTo>
                  <a:pt x="371" y="818"/>
                </a:lnTo>
                <a:lnTo>
                  <a:pt x="385" y="853"/>
                </a:lnTo>
                <a:lnTo>
                  <a:pt x="410" y="898"/>
                </a:lnTo>
                <a:lnTo>
                  <a:pt x="430" y="912"/>
                </a:lnTo>
                <a:lnTo>
                  <a:pt x="456" y="904"/>
                </a:lnTo>
                <a:lnTo>
                  <a:pt x="466" y="883"/>
                </a:lnTo>
                <a:lnTo>
                  <a:pt x="453" y="852"/>
                </a:lnTo>
                <a:lnTo>
                  <a:pt x="430" y="825"/>
                </a:lnTo>
                <a:lnTo>
                  <a:pt x="411" y="795"/>
                </a:lnTo>
                <a:lnTo>
                  <a:pt x="380" y="793"/>
                </a:lnTo>
                <a:lnTo>
                  <a:pt x="373" y="771"/>
                </a:lnTo>
                <a:lnTo>
                  <a:pt x="383" y="744"/>
                </a:lnTo>
                <a:lnTo>
                  <a:pt x="376" y="726"/>
                </a:lnTo>
                <a:lnTo>
                  <a:pt x="360" y="707"/>
                </a:lnTo>
                <a:lnTo>
                  <a:pt x="338" y="588"/>
                </a:lnTo>
                <a:lnTo>
                  <a:pt x="331" y="578"/>
                </a:lnTo>
                <a:lnTo>
                  <a:pt x="327" y="594"/>
                </a:lnTo>
                <a:lnTo>
                  <a:pt x="261" y="426"/>
                </a:lnTo>
                <a:lnTo>
                  <a:pt x="246" y="400"/>
                </a:lnTo>
                <a:lnTo>
                  <a:pt x="180" y="334"/>
                </a:lnTo>
                <a:lnTo>
                  <a:pt x="158" y="294"/>
                </a:lnTo>
                <a:lnTo>
                  <a:pt x="139" y="233"/>
                </a:lnTo>
                <a:lnTo>
                  <a:pt x="140" y="180"/>
                </a:lnTo>
                <a:lnTo>
                  <a:pt x="130" y="132"/>
                </a:lnTo>
                <a:lnTo>
                  <a:pt x="138" y="107"/>
                </a:lnTo>
                <a:lnTo>
                  <a:pt x="162" y="102"/>
                </a:lnTo>
                <a:lnTo>
                  <a:pt x="181" y="117"/>
                </a:lnTo>
                <a:lnTo>
                  <a:pt x="249" y="157"/>
                </a:lnTo>
                <a:lnTo>
                  <a:pt x="254" y="180"/>
                </a:lnTo>
                <a:lnTo>
                  <a:pt x="242" y="197"/>
                </a:lnTo>
                <a:lnTo>
                  <a:pt x="262" y="221"/>
                </a:lnTo>
                <a:lnTo>
                  <a:pt x="268" y="273"/>
                </a:lnTo>
                <a:lnTo>
                  <a:pt x="296" y="360"/>
                </a:lnTo>
                <a:lnTo>
                  <a:pt x="322" y="390"/>
                </a:lnTo>
                <a:lnTo>
                  <a:pt x="343" y="427"/>
                </a:lnTo>
                <a:lnTo>
                  <a:pt x="396" y="459"/>
                </a:lnTo>
                <a:lnTo>
                  <a:pt x="409" y="484"/>
                </a:lnTo>
                <a:lnTo>
                  <a:pt x="402" y="499"/>
                </a:lnTo>
                <a:lnTo>
                  <a:pt x="423" y="522"/>
                </a:lnTo>
                <a:lnTo>
                  <a:pt x="447" y="563"/>
                </a:lnTo>
                <a:lnTo>
                  <a:pt x="484" y="604"/>
                </a:lnTo>
                <a:lnTo>
                  <a:pt x="507" y="646"/>
                </a:lnTo>
                <a:lnTo>
                  <a:pt x="496" y="667"/>
                </a:lnTo>
                <a:lnTo>
                  <a:pt x="547" y="703"/>
                </a:lnTo>
                <a:lnTo>
                  <a:pt x="597" y="773"/>
                </a:lnTo>
                <a:lnTo>
                  <a:pt x="641" y="828"/>
                </a:lnTo>
                <a:lnTo>
                  <a:pt x="682" y="887"/>
                </a:lnTo>
                <a:lnTo>
                  <a:pt x="703" y="912"/>
                </a:lnTo>
                <a:lnTo>
                  <a:pt x="732" y="949"/>
                </a:lnTo>
                <a:lnTo>
                  <a:pt x="757" y="1031"/>
                </a:lnTo>
                <a:lnTo>
                  <a:pt x="783" y="1061"/>
                </a:lnTo>
                <a:lnTo>
                  <a:pt x="799" y="1100"/>
                </a:lnTo>
                <a:lnTo>
                  <a:pt x="796" y="1105"/>
                </a:lnTo>
                <a:lnTo>
                  <a:pt x="770" y="1119"/>
                </a:lnTo>
                <a:lnTo>
                  <a:pt x="757" y="1132"/>
                </a:lnTo>
                <a:lnTo>
                  <a:pt x="766" y="1179"/>
                </a:lnTo>
                <a:lnTo>
                  <a:pt x="799" y="1211"/>
                </a:lnTo>
                <a:lnTo>
                  <a:pt x="822" y="1235"/>
                </a:lnTo>
                <a:lnTo>
                  <a:pt x="866" y="1265"/>
                </a:lnTo>
                <a:lnTo>
                  <a:pt x="896" y="1279"/>
                </a:lnTo>
                <a:lnTo>
                  <a:pt x="917" y="1304"/>
                </a:lnTo>
                <a:lnTo>
                  <a:pt x="955" y="1332"/>
                </a:lnTo>
                <a:lnTo>
                  <a:pt x="989" y="1337"/>
                </a:lnTo>
                <a:lnTo>
                  <a:pt x="1027" y="1340"/>
                </a:lnTo>
                <a:lnTo>
                  <a:pt x="1053" y="1355"/>
                </a:lnTo>
                <a:lnTo>
                  <a:pt x="1086" y="1371"/>
                </a:lnTo>
                <a:lnTo>
                  <a:pt x="1120" y="1395"/>
                </a:lnTo>
                <a:lnTo>
                  <a:pt x="1152" y="1412"/>
                </a:lnTo>
                <a:lnTo>
                  <a:pt x="1167" y="1419"/>
                </a:lnTo>
                <a:lnTo>
                  <a:pt x="1198" y="1436"/>
                </a:lnTo>
                <a:lnTo>
                  <a:pt x="1230" y="1449"/>
                </a:lnTo>
                <a:lnTo>
                  <a:pt x="1262" y="1458"/>
                </a:lnTo>
                <a:lnTo>
                  <a:pt x="1303" y="1459"/>
                </a:lnTo>
                <a:lnTo>
                  <a:pt x="1353" y="1493"/>
                </a:lnTo>
                <a:lnTo>
                  <a:pt x="1398" y="1499"/>
                </a:lnTo>
                <a:lnTo>
                  <a:pt x="1443" y="1520"/>
                </a:lnTo>
                <a:lnTo>
                  <a:pt x="1488" y="1525"/>
                </a:lnTo>
                <a:lnTo>
                  <a:pt x="1521" y="1524"/>
                </a:lnTo>
                <a:lnTo>
                  <a:pt x="1560" y="1522"/>
                </a:lnTo>
                <a:lnTo>
                  <a:pt x="1626" y="1498"/>
                </a:lnTo>
                <a:lnTo>
                  <a:pt x="1658" y="1498"/>
                </a:lnTo>
                <a:lnTo>
                  <a:pt x="1678" y="1503"/>
                </a:lnTo>
                <a:lnTo>
                  <a:pt x="1713" y="1510"/>
                </a:lnTo>
                <a:lnTo>
                  <a:pt x="1737" y="1530"/>
                </a:lnTo>
                <a:lnTo>
                  <a:pt x="1772" y="1561"/>
                </a:lnTo>
                <a:lnTo>
                  <a:pt x="1800" y="1586"/>
                </a:lnTo>
                <a:lnTo>
                  <a:pt x="1834" y="1617"/>
                </a:lnTo>
                <a:lnTo>
                  <a:pt x="1859" y="1641"/>
                </a:lnTo>
                <a:lnTo>
                  <a:pt x="1869" y="1649"/>
                </a:lnTo>
                <a:lnTo>
                  <a:pt x="1875" y="1618"/>
                </a:lnTo>
                <a:lnTo>
                  <a:pt x="1868" y="1597"/>
                </a:lnTo>
                <a:lnTo>
                  <a:pt x="1864" y="1579"/>
                </a:lnTo>
                <a:lnTo>
                  <a:pt x="1869" y="1554"/>
                </a:lnTo>
                <a:lnTo>
                  <a:pt x="1883" y="1543"/>
                </a:lnTo>
                <a:lnTo>
                  <a:pt x="1989" y="1529"/>
                </a:lnTo>
                <a:lnTo>
                  <a:pt x="2002" y="1523"/>
                </a:lnTo>
                <a:lnTo>
                  <a:pt x="2003" y="1499"/>
                </a:lnTo>
                <a:lnTo>
                  <a:pt x="2019" y="1483"/>
                </a:lnTo>
                <a:lnTo>
                  <a:pt x="2024" y="1471"/>
                </a:lnTo>
                <a:lnTo>
                  <a:pt x="2005" y="1468"/>
                </a:lnTo>
                <a:lnTo>
                  <a:pt x="1987" y="1454"/>
                </a:lnTo>
                <a:lnTo>
                  <a:pt x="1975" y="1435"/>
                </a:lnTo>
                <a:lnTo>
                  <a:pt x="1966" y="1410"/>
                </a:lnTo>
                <a:lnTo>
                  <a:pt x="1961" y="1377"/>
                </a:lnTo>
                <a:lnTo>
                  <a:pt x="2010" y="1366"/>
                </a:lnTo>
                <a:lnTo>
                  <a:pt x="2083" y="1352"/>
                </a:lnTo>
                <a:lnTo>
                  <a:pt x="2128" y="1345"/>
                </a:lnTo>
                <a:lnTo>
                  <a:pt x="2144" y="1316"/>
                </a:lnTo>
                <a:lnTo>
                  <a:pt x="2158" y="1309"/>
                </a:lnTo>
                <a:lnTo>
                  <a:pt x="2178" y="1315"/>
                </a:lnTo>
                <a:lnTo>
                  <a:pt x="2185" y="1293"/>
                </a:lnTo>
                <a:lnTo>
                  <a:pt x="2194" y="1310"/>
                </a:lnTo>
                <a:lnTo>
                  <a:pt x="2206" y="1323"/>
                </a:lnTo>
                <a:lnTo>
                  <a:pt x="2219" y="1321"/>
                </a:lnTo>
                <a:lnTo>
                  <a:pt x="2228" y="1306"/>
                </a:lnTo>
                <a:lnTo>
                  <a:pt x="2223" y="1280"/>
                </a:lnTo>
                <a:lnTo>
                  <a:pt x="2217" y="1252"/>
                </a:lnTo>
                <a:lnTo>
                  <a:pt x="2228" y="1226"/>
                </a:lnTo>
                <a:lnTo>
                  <a:pt x="2226" y="1210"/>
                </a:lnTo>
                <a:lnTo>
                  <a:pt x="2216" y="1194"/>
                </a:lnTo>
                <a:lnTo>
                  <a:pt x="2199" y="1155"/>
                </a:lnTo>
                <a:lnTo>
                  <a:pt x="2204" y="1134"/>
                </a:lnTo>
                <a:lnTo>
                  <a:pt x="2236" y="1102"/>
                </a:lnTo>
                <a:lnTo>
                  <a:pt x="2252" y="1066"/>
                </a:lnTo>
                <a:lnTo>
                  <a:pt x="2253" y="1029"/>
                </a:lnTo>
                <a:lnTo>
                  <a:pt x="2241" y="1014"/>
                </a:lnTo>
                <a:lnTo>
                  <a:pt x="2206" y="1012"/>
                </a:lnTo>
                <a:lnTo>
                  <a:pt x="2166" y="1014"/>
                </a:lnTo>
                <a:lnTo>
                  <a:pt x="2067" y="1028"/>
                </a:lnTo>
                <a:lnTo>
                  <a:pt x="2004" y="1050"/>
                </a:lnTo>
                <a:lnTo>
                  <a:pt x="1975" y="1064"/>
                </a:lnTo>
                <a:lnTo>
                  <a:pt x="1967" y="1075"/>
                </a:lnTo>
                <a:lnTo>
                  <a:pt x="1959" y="1105"/>
                </a:lnTo>
                <a:lnTo>
                  <a:pt x="1965" y="1135"/>
                </a:lnTo>
                <a:lnTo>
                  <a:pt x="1982" y="1153"/>
                </a:lnTo>
                <a:lnTo>
                  <a:pt x="1987" y="1174"/>
                </a:lnTo>
                <a:lnTo>
                  <a:pt x="1972" y="1197"/>
                </a:lnTo>
                <a:lnTo>
                  <a:pt x="1941" y="1205"/>
                </a:lnTo>
                <a:lnTo>
                  <a:pt x="1915" y="1244"/>
                </a:lnTo>
                <a:lnTo>
                  <a:pt x="1923" y="1269"/>
                </a:lnTo>
                <a:lnTo>
                  <a:pt x="1908" y="1286"/>
                </a:lnTo>
                <a:lnTo>
                  <a:pt x="1881" y="1291"/>
                </a:lnTo>
                <a:lnTo>
                  <a:pt x="1863" y="1273"/>
                </a:lnTo>
                <a:lnTo>
                  <a:pt x="1805" y="1274"/>
                </a:lnTo>
                <a:lnTo>
                  <a:pt x="1781" y="1291"/>
                </a:lnTo>
                <a:lnTo>
                  <a:pt x="1749" y="1296"/>
                </a:lnTo>
                <a:lnTo>
                  <a:pt x="1688" y="1314"/>
                </a:lnTo>
                <a:lnTo>
                  <a:pt x="1662" y="1312"/>
                </a:lnTo>
                <a:lnTo>
                  <a:pt x="1644" y="1301"/>
                </a:lnTo>
                <a:lnTo>
                  <a:pt x="1634" y="1273"/>
                </a:lnTo>
                <a:lnTo>
                  <a:pt x="1604" y="1273"/>
                </a:lnTo>
                <a:lnTo>
                  <a:pt x="1564" y="1275"/>
                </a:lnTo>
                <a:lnTo>
                  <a:pt x="1550" y="12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1993190" y="2693296"/>
            <a:ext cx="1970244" cy="1758362"/>
          </a:xfrm>
          <a:custGeom>
            <a:avLst/>
            <a:gdLst>
              <a:gd name="T0" fmla="*/ 2147483647 w 4079"/>
              <a:gd name="T1" fmla="*/ 2147483647 h 3876"/>
              <a:gd name="T2" fmla="*/ 2147483647 w 4079"/>
              <a:gd name="T3" fmla="*/ 2147483647 h 3876"/>
              <a:gd name="T4" fmla="*/ 2147483647 w 4079"/>
              <a:gd name="T5" fmla="*/ 2147483647 h 3876"/>
              <a:gd name="T6" fmla="*/ 2147483647 w 4079"/>
              <a:gd name="T7" fmla="*/ 2147483647 h 3876"/>
              <a:gd name="T8" fmla="*/ 2147483647 w 4079"/>
              <a:gd name="T9" fmla="*/ 2147483647 h 3876"/>
              <a:gd name="T10" fmla="*/ 2147483647 w 4079"/>
              <a:gd name="T11" fmla="*/ 2147483647 h 3876"/>
              <a:gd name="T12" fmla="*/ 2147483647 w 4079"/>
              <a:gd name="T13" fmla="*/ 2147483647 h 3876"/>
              <a:gd name="T14" fmla="*/ 2147483647 w 4079"/>
              <a:gd name="T15" fmla="*/ 2147483647 h 3876"/>
              <a:gd name="T16" fmla="*/ 2147483647 w 4079"/>
              <a:gd name="T17" fmla="*/ 2147483647 h 3876"/>
              <a:gd name="T18" fmla="*/ 2147483647 w 4079"/>
              <a:gd name="T19" fmla="*/ 2147483647 h 3876"/>
              <a:gd name="T20" fmla="*/ 2147483647 w 4079"/>
              <a:gd name="T21" fmla="*/ 2147483647 h 3876"/>
              <a:gd name="T22" fmla="*/ 2147483647 w 4079"/>
              <a:gd name="T23" fmla="*/ 2147483647 h 3876"/>
              <a:gd name="T24" fmla="*/ 2147483647 w 4079"/>
              <a:gd name="T25" fmla="*/ 2147483647 h 3876"/>
              <a:gd name="T26" fmla="*/ 2147483647 w 4079"/>
              <a:gd name="T27" fmla="*/ 2147483647 h 3876"/>
              <a:gd name="T28" fmla="*/ 2147483647 w 4079"/>
              <a:gd name="T29" fmla="*/ 2147483647 h 3876"/>
              <a:gd name="T30" fmla="*/ 2147483647 w 4079"/>
              <a:gd name="T31" fmla="*/ 2147483647 h 3876"/>
              <a:gd name="T32" fmla="*/ 2147483647 w 4079"/>
              <a:gd name="T33" fmla="*/ 2147483647 h 3876"/>
              <a:gd name="T34" fmla="*/ 2147483647 w 4079"/>
              <a:gd name="T35" fmla="*/ 2147483647 h 3876"/>
              <a:gd name="T36" fmla="*/ 2147483647 w 4079"/>
              <a:gd name="T37" fmla="*/ 2147483647 h 3876"/>
              <a:gd name="T38" fmla="*/ 2147483647 w 4079"/>
              <a:gd name="T39" fmla="*/ 2147483647 h 3876"/>
              <a:gd name="T40" fmla="*/ 2147483647 w 4079"/>
              <a:gd name="T41" fmla="*/ 2147483647 h 3876"/>
              <a:gd name="T42" fmla="*/ 2147483647 w 4079"/>
              <a:gd name="T43" fmla="*/ 0 h 3876"/>
              <a:gd name="T44" fmla="*/ 2147483647 w 4079"/>
              <a:gd name="T45" fmla="*/ 2147483647 h 3876"/>
              <a:gd name="T46" fmla="*/ 2147483647 w 4079"/>
              <a:gd name="T47" fmla="*/ 2147483647 h 3876"/>
              <a:gd name="T48" fmla="*/ 2147483647 w 4079"/>
              <a:gd name="T49" fmla="*/ 2147483647 h 3876"/>
              <a:gd name="T50" fmla="*/ 2147483647 w 4079"/>
              <a:gd name="T51" fmla="*/ 2147483647 h 3876"/>
              <a:gd name="T52" fmla="*/ 2147483647 w 4079"/>
              <a:gd name="T53" fmla="*/ 2147483647 h 3876"/>
              <a:gd name="T54" fmla="*/ 2147483647 w 4079"/>
              <a:gd name="T55" fmla="*/ 2147483647 h 3876"/>
              <a:gd name="T56" fmla="*/ 2147483647 w 4079"/>
              <a:gd name="T57" fmla="*/ 2147483647 h 3876"/>
              <a:gd name="T58" fmla="*/ 2147483647 w 4079"/>
              <a:gd name="T59" fmla="*/ 2147483647 h 3876"/>
              <a:gd name="T60" fmla="*/ 2147483647 w 4079"/>
              <a:gd name="T61" fmla="*/ 2147483647 h 3876"/>
              <a:gd name="T62" fmla="*/ 2147483647 w 4079"/>
              <a:gd name="T63" fmla="*/ 2147483647 h 3876"/>
              <a:gd name="T64" fmla="*/ 2147483647 w 4079"/>
              <a:gd name="T65" fmla="*/ 2147483647 h 3876"/>
              <a:gd name="T66" fmla="*/ 2147483647 w 4079"/>
              <a:gd name="T67" fmla="*/ 2147483647 h 3876"/>
              <a:gd name="T68" fmla="*/ 2147483647 w 4079"/>
              <a:gd name="T69" fmla="*/ 2147483647 h 3876"/>
              <a:gd name="T70" fmla="*/ 2147483647 w 4079"/>
              <a:gd name="T71" fmla="*/ 2147483647 h 3876"/>
              <a:gd name="T72" fmla="*/ 2147483647 w 4079"/>
              <a:gd name="T73" fmla="*/ 2147483647 h 3876"/>
              <a:gd name="T74" fmla="*/ 2147483647 w 4079"/>
              <a:gd name="T75" fmla="*/ 2147483647 h 3876"/>
              <a:gd name="T76" fmla="*/ 2147483647 w 4079"/>
              <a:gd name="T77" fmla="*/ 2147483647 h 3876"/>
              <a:gd name="T78" fmla="*/ 2147483647 w 4079"/>
              <a:gd name="T79" fmla="*/ 2147483647 h 3876"/>
              <a:gd name="T80" fmla="*/ 2147483647 w 4079"/>
              <a:gd name="T81" fmla="*/ 2147483647 h 3876"/>
              <a:gd name="T82" fmla="*/ 2147483647 w 4079"/>
              <a:gd name="T83" fmla="*/ 2147483647 h 3876"/>
              <a:gd name="T84" fmla="*/ 2147483647 w 4079"/>
              <a:gd name="T85" fmla="*/ 2147483647 h 3876"/>
              <a:gd name="T86" fmla="*/ 2147483647 w 4079"/>
              <a:gd name="T87" fmla="*/ 2147483647 h 3876"/>
              <a:gd name="T88" fmla="*/ 2147483647 w 4079"/>
              <a:gd name="T89" fmla="*/ 2147483647 h 3876"/>
              <a:gd name="T90" fmla="*/ 2147483647 w 4079"/>
              <a:gd name="T91" fmla="*/ 2147483647 h 3876"/>
              <a:gd name="T92" fmla="*/ 2147483647 w 4079"/>
              <a:gd name="T93" fmla="*/ 2147483647 h 3876"/>
              <a:gd name="T94" fmla="*/ 2147483647 w 4079"/>
              <a:gd name="T95" fmla="*/ 2147483647 h 3876"/>
              <a:gd name="T96" fmla="*/ 2147483647 w 4079"/>
              <a:gd name="T97" fmla="*/ 2147483647 h 3876"/>
              <a:gd name="T98" fmla="*/ 2147483647 w 4079"/>
              <a:gd name="T99" fmla="*/ 2147483647 h 3876"/>
              <a:gd name="T100" fmla="*/ 2147483647 w 4079"/>
              <a:gd name="T101" fmla="*/ 2147483647 h 3876"/>
              <a:gd name="T102" fmla="*/ 2147483647 w 4079"/>
              <a:gd name="T103" fmla="*/ 2147483647 h 3876"/>
              <a:gd name="T104" fmla="*/ 2147483647 w 4079"/>
              <a:gd name="T105" fmla="*/ 2147483647 h 3876"/>
              <a:gd name="T106" fmla="*/ 2147483647 w 4079"/>
              <a:gd name="T107" fmla="*/ 2147483647 h 3876"/>
              <a:gd name="T108" fmla="*/ 2147483647 w 4079"/>
              <a:gd name="T109" fmla="*/ 2147483647 h 3876"/>
              <a:gd name="T110" fmla="*/ 2147483647 w 4079"/>
              <a:gd name="T111" fmla="*/ 2147483647 h 3876"/>
              <a:gd name="T112" fmla="*/ 2147483647 w 4079"/>
              <a:gd name="T113" fmla="*/ 2147483647 h 3876"/>
              <a:gd name="T114" fmla="*/ 2147483647 w 4079"/>
              <a:gd name="T115" fmla="*/ 2147483647 h 387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079"/>
              <a:gd name="T175" fmla="*/ 0 h 3876"/>
              <a:gd name="T176" fmla="*/ 4079 w 4079"/>
              <a:gd name="T177" fmla="*/ 3876 h 387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079" h="3876">
                <a:moveTo>
                  <a:pt x="907" y="1620"/>
                </a:moveTo>
                <a:lnTo>
                  <a:pt x="872" y="1609"/>
                </a:lnTo>
                <a:lnTo>
                  <a:pt x="817" y="1625"/>
                </a:lnTo>
                <a:lnTo>
                  <a:pt x="752" y="1668"/>
                </a:lnTo>
                <a:lnTo>
                  <a:pt x="740" y="1745"/>
                </a:lnTo>
                <a:lnTo>
                  <a:pt x="735" y="1765"/>
                </a:lnTo>
                <a:lnTo>
                  <a:pt x="725" y="1783"/>
                </a:lnTo>
                <a:lnTo>
                  <a:pt x="710" y="1779"/>
                </a:lnTo>
                <a:lnTo>
                  <a:pt x="671" y="1765"/>
                </a:lnTo>
                <a:lnTo>
                  <a:pt x="647" y="1765"/>
                </a:lnTo>
                <a:lnTo>
                  <a:pt x="639" y="1791"/>
                </a:lnTo>
                <a:lnTo>
                  <a:pt x="635" y="1808"/>
                </a:lnTo>
                <a:lnTo>
                  <a:pt x="628" y="1823"/>
                </a:lnTo>
                <a:lnTo>
                  <a:pt x="612" y="1826"/>
                </a:lnTo>
                <a:lnTo>
                  <a:pt x="590" y="1826"/>
                </a:lnTo>
                <a:lnTo>
                  <a:pt x="577" y="1823"/>
                </a:lnTo>
                <a:lnTo>
                  <a:pt x="535" y="1803"/>
                </a:lnTo>
                <a:lnTo>
                  <a:pt x="476" y="1808"/>
                </a:lnTo>
                <a:lnTo>
                  <a:pt x="435" y="1815"/>
                </a:lnTo>
                <a:lnTo>
                  <a:pt x="399" y="1826"/>
                </a:lnTo>
                <a:lnTo>
                  <a:pt x="364" y="1803"/>
                </a:lnTo>
                <a:lnTo>
                  <a:pt x="344" y="1752"/>
                </a:lnTo>
                <a:lnTo>
                  <a:pt x="344" y="1710"/>
                </a:lnTo>
                <a:lnTo>
                  <a:pt x="329" y="1702"/>
                </a:lnTo>
                <a:lnTo>
                  <a:pt x="305" y="1702"/>
                </a:lnTo>
                <a:lnTo>
                  <a:pt x="271" y="1745"/>
                </a:lnTo>
                <a:lnTo>
                  <a:pt x="217" y="1740"/>
                </a:lnTo>
                <a:lnTo>
                  <a:pt x="178" y="1707"/>
                </a:lnTo>
                <a:lnTo>
                  <a:pt x="158" y="1659"/>
                </a:lnTo>
                <a:lnTo>
                  <a:pt x="115" y="1651"/>
                </a:lnTo>
                <a:lnTo>
                  <a:pt x="89" y="1648"/>
                </a:lnTo>
                <a:lnTo>
                  <a:pt x="77" y="1620"/>
                </a:lnTo>
                <a:lnTo>
                  <a:pt x="100" y="1582"/>
                </a:lnTo>
                <a:lnTo>
                  <a:pt x="89" y="1574"/>
                </a:lnTo>
                <a:lnTo>
                  <a:pt x="42" y="1562"/>
                </a:lnTo>
                <a:lnTo>
                  <a:pt x="15" y="1536"/>
                </a:lnTo>
                <a:lnTo>
                  <a:pt x="0" y="1488"/>
                </a:lnTo>
                <a:lnTo>
                  <a:pt x="6" y="1435"/>
                </a:lnTo>
                <a:lnTo>
                  <a:pt x="26" y="1404"/>
                </a:lnTo>
                <a:lnTo>
                  <a:pt x="74" y="1396"/>
                </a:lnTo>
                <a:lnTo>
                  <a:pt x="104" y="1384"/>
                </a:lnTo>
                <a:lnTo>
                  <a:pt x="112" y="1373"/>
                </a:lnTo>
                <a:lnTo>
                  <a:pt x="92" y="1333"/>
                </a:lnTo>
                <a:lnTo>
                  <a:pt x="89" y="1275"/>
                </a:lnTo>
                <a:lnTo>
                  <a:pt x="104" y="1233"/>
                </a:lnTo>
                <a:lnTo>
                  <a:pt x="150" y="1214"/>
                </a:lnTo>
                <a:lnTo>
                  <a:pt x="181" y="1186"/>
                </a:lnTo>
                <a:lnTo>
                  <a:pt x="220" y="1163"/>
                </a:lnTo>
                <a:lnTo>
                  <a:pt x="267" y="1155"/>
                </a:lnTo>
                <a:lnTo>
                  <a:pt x="356" y="1155"/>
                </a:lnTo>
                <a:lnTo>
                  <a:pt x="372" y="1155"/>
                </a:lnTo>
                <a:lnTo>
                  <a:pt x="387" y="1143"/>
                </a:lnTo>
                <a:lnTo>
                  <a:pt x="410" y="1112"/>
                </a:lnTo>
                <a:lnTo>
                  <a:pt x="425" y="1043"/>
                </a:lnTo>
                <a:lnTo>
                  <a:pt x="425" y="984"/>
                </a:lnTo>
                <a:lnTo>
                  <a:pt x="435" y="939"/>
                </a:lnTo>
                <a:lnTo>
                  <a:pt x="450" y="911"/>
                </a:lnTo>
                <a:lnTo>
                  <a:pt x="453" y="869"/>
                </a:lnTo>
                <a:lnTo>
                  <a:pt x="441" y="833"/>
                </a:lnTo>
                <a:lnTo>
                  <a:pt x="407" y="795"/>
                </a:lnTo>
                <a:lnTo>
                  <a:pt x="379" y="749"/>
                </a:lnTo>
                <a:lnTo>
                  <a:pt x="372" y="710"/>
                </a:lnTo>
                <a:lnTo>
                  <a:pt x="379" y="678"/>
                </a:lnTo>
                <a:lnTo>
                  <a:pt x="402" y="659"/>
                </a:lnTo>
                <a:lnTo>
                  <a:pt x="460" y="632"/>
                </a:lnTo>
                <a:lnTo>
                  <a:pt x="465" y="609"/>
                </a:lnTo>
                <a:lnTo>
                  <a:pt x="450" y="594"/>
                </a:lnTo>
                <a:lnTo>
                  <a:pt x="418" y="589"/>
                </a:lnTo>
                <a:lnTo>
                  <a:pt x="395" y="581"/>
                </a:lnTo>
                <a:lnTo>
                  <a:pt x="392" y="570"/>
                </a:lnTo>
                <a:lnTo>
                  <a:pt x="410" y="558"/>
                </a:lnTo>
                <a:lnTo>
                  <a:pt x="450" y="555"/>
                </a:lnTo>
                <a:lnTo>
                  <a:pt x="484" y="570"/>
                </a:lnTo>
                <a:lnTo>
                  <a:pt x="503" y="561"/>
                </a:lnTo>
                <a:lnTo>
                  <a:pt x="514" y="535"/>
                </a:lnTo>
                <a:lnTo>
                  <a:pt x="550" y="527"/>
                </a:lnTo>
                <a:lnTo>
                  <a:pt x="570" y="543"/>
                </a:lnTo>
                <a:lnTo>
                  <a:pt x="590" y="543"/>
                </a:lnTo>
                <a:lnTo>
                  <a:pt x="596" y="523"/>
                </a:lnTo>
                <a:lnTo>
                  <a:pt x="620" y="512"/>
                </a:lnTo>
                <a:lnTo>
                  <a:pt x="628" y="531"/>
                </a:lnTo>
                <a:lnTo>
                  <a:pt x="635" y="574"/>
                </a:lnTo>
                <a:lnTo>
                  <a:pt x="647" y="589"/>
                </a:lnTo>
                <a:lnTo>
                  <a:pt x="690" y="578"/>
                </a:lnTo>
                <a:lnTo>
                  <a:pt x="697" y="620"/>
                </a:lnTo>
                <a:lnTo>
                  <a:pt x="725" y="639"/>
                </a:lnTo>
                <a:lnTo>
                  <a:pt x="760" y="635"/>
                </a:lnTo>
                <a:lnTo>
                  <a:pt x="791" y="616"/>
                </a:lnTo>
                <a:lnTo>
                  <a:pt x="829" y="601"/>
                </a:lnTo>
                <a:lnTo>
                  <a:pt x="875" y="594"/>
                </a:lnTo>
                <a:lnTo>
                  <a:pt x="898" y="574"/>
                </a:lnTo>
                <a:lnTo>
                  <a:pt x="926" y="531"/>
                </a:lnTo>
                <a:lnTo>
                  <a:pt x="946" y="500"/>
                </a:lnTo>
                <a:lnTo>
                  <a:pt x="966" y="480"/>
                </a:lnTo>
                <a:lnTo>
                  <a:pt x="1023" y="461"/>
                </a:lnTo>
                <a:lnTo>
                  <a:pt x="1038" y="423"/>
                </a:lnTo>
                <a:lnTo>
                  <a:pt x="1030" y="396"/>
                </a:lnTo>
                <a:lnTo>
                  <a:pt x="1004" y="376"/>
                </a:lnTo>
                <a:lnTo>
                  <a:pt x="969" y="368"/>
                </a:lnTo>
                <a:lnTo>
                  <a:pt x="938" y="344"/>
                </a:lnTo>
                <a:lnTo>
                  <a:pt x="934" y="310"/>
                </a:lnTo>
                <a:lnTo>
                  <a:pt x="934" y="294"/>
                </a:lnTo>
                <a:lnTo>
                  <a:pt x="1000" y="314"/>
                </a:lnTo>
                <a:lnTo>
                  <a:pt x="1077" y="314"/>
                </a:lnTo>
                <a:lnTo>
                  <a:pt x="1154" y="299"/>
                </a:lnTo>
                <a:lnTo>
                  <a:pt x="1193" y="283"/>
                </a:lnTo>
                <a:lnTo>
                  <a:pt x="1213" y="259"/>
                </a:lnTo>
                <a:lnTo>
                  <a:pt x="1225" y="209"/>
                </a:lnTo>
                <a:lnTo>
                  <a:pt x="1251" y="185"/>
                </a:lnTo>
                <a:lnTo>
                  <a:pt x="1271" y="167"/>
                </a:lnTo>
                <a:lnTo>
                  <a:pt x="1271" y="132"/>
                </a:lnTo>
                <a:lnTo>
                  <a:pt x="1256" y="108"/>
                </a:lnTo>
                <a:lnTo>
                  <a:pt x="1284" y="93"/>
                </a:lnTo>
                <a:lnTo>
                  <a:pt x="1310" y="93"/>
                </a:lnTo>
                <a:lnTo>
                  <a:pt x="1330" y="119"/>
                </a:lnTo>
                <a:lnTo>
                  <a:pt x="1333" y="163"/>
                </a:lnTo>
                <a:lnTo>
                  <a:pt x="1348" y="213"/>
                </a:lnTo>
                <a:lnTo>
                  <a:pt x="1345" y="256"/>
                </a:lnTo>
                <a:lnTo>
                  <a:pt x="1325" y="294"/>
                </a:lnTo>
                <a:lnTo>
                  <a:pt x="1322" y="322"/>
                </a:lnTo>
                <a:lnTo>
                  <a:pt x="1348" y="340"/>
                </a:lnTo>
                <a:lnTo>
                  <a:pt x="1361" y="380"/>
                </a:lnTo>
                <a:lnTo>
                  <a:pt x="1380" y="449"/>
                </a:lnTo>
                <a:lnTo>
                  <a:pt x="1399" y="474"/>
                </a:lnTo>
                <a:lnTo>
                  <a:pt x="1457" y="489"/>
                </a:lnTo>
                <a:lnTo>
                  <a:pt x="1523" y="489"/>
                </a:lnTo>
                <a:lnTo>
                  <a:pt x="1554" y="469"/>
                </a:lnTo>
                <a:lnTo>
                  <a:pt x="1608" y="411"/>
                </a:lnTo>
                <a:lnTo>
                  <a:pt x="1675" y="373"/>
                </a:lnTo>
                <a:lnTo>
                  <a:pt x="1701" y="360"/>
                </a:lnTo>
                <a:lnTo>
                  <a:pt x="1718" y="334"/>
                </a:lnTo>
                <a:lnTo>
                  <a:pt x="1736" y="294"/>
                </a:lnTo>
                <a:lnTo>
                  <a:pt x="1764" y="294"/>
                </a:lnTo>
                <a:lnTo>
                  <a:pt x="1783" y="318"/>
                </a:lnTo>
                <a:lnTo>
                  <a:pt x="1805" y="306"/>
                </a:lnTo>
                <a:lnTo>
                  <a:pt x="1810" y="276"/>
                </a:lnTo>
                <a:lnTo>
                  <a:pt x="1830" y="276"/>
                </a:lnTo>
                <a:lnTo>
                  <a:pt x="1849" y="271"/>
                </a:lnTo>
                <a:lnTo>
                  <a:pt x="1861" y="286"/>
                </a:lnTo>
                <a:lnTo>
                  <a:pt x="1845" y="337"/>
                </a:lnTo>
                <a:lnTo>
                  <a:pt x="1868" y="349"/>
                </a:lnTo>
                <a:lnTo>
                  <a:pt x="1899" y="340"/>
                </a:lnTo>
                <a:lnTo>
                  <a:pt x="1939" y="314"/>
                </a:lnTo>
                <a:lnTo>
                  <a:pt x="1961" y="310"/>
                </a:lnTo>
                <a:lnTo>
                  <a:pt x="1993" y="329"/>
                </a:lnTo>
                <a:lnTo>
                  <a:pt x="2016" y="360"/>
                </a:lnTo>
                <a:lnTo>
                  <a:pt x="2039" y="360"/>
                </a:lnTo>
                <a:lnTo>
                  <a:pt x="2081" y="294"/>
                </a:lnTo>
                <a:lnTo>
                  <a:pt x="2100" y="228"/>
                </a:lnTo>
                <a:lnTo>
                  <a:pt x="2100" y="159"/>
                </a:lnTo>
                <a:lnTo>
                  <a:pt x="2113" y="116"/>
                </a:lnTo>
                <a:lnTo>
                  <a:pt x="2159" y="65"/>
                </a:lnTo>
                <a:lnTo>
                  <a:pt x="2187" y="15"/>
                </a:lnTo>
                <a:lnTo>
                  <a:pt x="2181" y="0"/>
                </a:lnTo>
                <a:lnTo>
                  <a:pt x="2210" y="7"/>
                </a:lnTo>
                <a:lnTo>
                  <a:pt x="2225" y="23"/>
                </a:lnTo>
                <a:lnTo>
                  <a:pt x="2249" y="43"/>
                </a:lnTo>
                <a:lnTo>
                  <a:pt x="2268" y="62"/>
                </a:lnTo>
                <a:lnTo>
                  <a:pt x="2295" y="124"/>
                </a:lnTo>
                <a:lnTo>
                  <a:pt x="2311" y="144"/>
                </a:lnTo>
                <a:lnTo>
                  <a:pt x="2353" y="205"/>
                </a:lnTo>
                <a:lnTo>
                  <a:pt x="2372" y="243"/>
                </a:lnTo>
                <a:lnTo>
                  <a:pt x="2379" y="263"/>
                </a:lnTo>
                <a:lnTo>
                  <a:pt x="2385" y="276"/>
                </a:lnTo>
                <a:lnTo>
                  <a:pt x="2427" y="294"/>
                </a:lnTo>
                <a:lnTo>
                  <a:pt x="2435" y="329"/>
                </a:lnTo>
                <a:lnTo>
                  <a:pt x="2435" y="357"/>
                </a:lnTo>
                <a:lnTo>
                  <a:pt x="2427" y="415"/>
                </a:lnTo>
                <a:lnTo>
                  <a:pt x="2392" y="457"/>
                </a:lnTo>
                <a:lnTo>
                  <a:pt x="2365" y="504"/>
                </a:lnTo>
                <a:lnTo>
                  <a:pt x="2353" y="546"/>
                </a:lnTo>
                <a:lnTo>
                  <a:pt x="2361" y="570"/>
                </a:lnTo>
                <a:lnTo>
                  <a:pt x="2392" y="570"/>
                </a:lnTo>
                <a:lnTo>
                  <a:pt x="2415" y="561"/>
                </a:lnTo>
                <a:lnTo>
                  <a:pt x="2427" y="531"/>
                </a:lnTo>
                <a:lnTo>
                  <a:pt x="2446" y="504"/>
                </a:lnTo>
                <a:lnTo>
                  <a:pt x="2481" y="497"/>
                </a:lnTo>
                <a:lnTo>
                  <a:pt x="2519" y="492"/>
                </a:lnTo>
                <a:lnTo>
                  <a:pt x="2555" y="489"/>
                </a:lnTo>
                <a:lnTo>
                  <a:pt x="2593" y="480"/>
                </a:lnTo>
                <a:lnTo>
                  <a:pt x="2625" y="489"/>
                </a:lnTo>
                <a:lnTo>
                  <a:pt x="2636" y="507"/>
                </a:lnTo>
                <a:lnTo>
                  <a:pt x="2628" y="531"/>
                </a:lnTo>
                <a:lnTo>
                  <a:pt x="2641" y="551"/>
                </a:lnTo>
                <a:lnTo>
                  <a:pt x="2651" y="555"/>
                </a:lnTo>
                <a:lnTo>
                  <a:pt x="2667" y="551"/>
                </a:lnTo>
                <a:lnTo>
                  <a:pt x="2687" y="515"/>
                </a:lnTo>
                <a:lnTo>
                  <a:pt x="2707" y="500"/>
                </a:lnTo>
                <a:lnTo>
                  <a:pt x="2737" y="497"/>
                </a:lnTo>
                <a:lnTo>
                  <a:pt x="2807" y="500"/>
                </a:lnTo>
                <a:lnTo>
                  <a:pt x="2877" y="504"/>
                </a:lnTo>
                <a:lnTo>
                  <a:pt x="2943" y="504"/>
                </a:lnTo>
                <a:lnTo>
                  <a:pt x="3009" y="515"/>
                </a:lnTo>
                <a:lnTo>
                  <a:pt x="3047" y="523"/>
                </a:lnTo>
                <a:lnTo>
                  <a:pt x="3063" y="546"/>
                </a:lnTo>
                <a:lnTo>
                  <a:pt x="3063" y="574"/>
                </a:lnTo>
                <a:lnTo>
                  <a:pt x="3070" y="589"/>
                </a:lnTo>
                <a:lnTo>
                  <a:pt x="3094" y="594"/>
                </a:lnTo>
                <a:lnTo>
                  <a:pt x="3124" y="585"/>
                </a:lnTo>
                <a:lnTo>
                  <a:pt x="3144" y="570"/>
                </a:lnTo>
                <a:lnTo>
                  <a:pt x="3175" y="561"/>
                </a:lnTo>
                <a:lnTo>
                  <a:pt x="3230" y="578"/>
                </a:lnTo>
                <a:lnTo>
                  <a:pt x="3296" y="581"/>
                </a:lnTo>
                <a:lnTo>
                  <a:pt x="3378" y="581"/>
                </a:lnTo>
                <a:lnTo>
                  <a:pt x="3458" y="574"/>
                </a:lnTo>
                <a:lnTo>
                  <a:pt x="3520" y="574"/>
                </a:lnTo>
                <a:lnTo>
                  <a:pt x="3559" y="570"/>
                </a:lnTo>
                <a:lnTo>
                  <a:pt x="3578" y="561"/>
                </a:lnTo>
                <a:lnTo>
                  <a:pt x="3602" y="561"/>
                </a:lnTo>
                <a:lnTo>
                  <a:pt x="3621" y="561"/>
                </a:lnTo>
                <a:lnTo>
                  <a:pt x="3640" y="570"/>
                </a:lnTo>
                <a:lnTo>
                  <a:pt x="3788" y="685"/>
                </a:lnTo>
                <a:lnTo>
                  <a:pt x="3808" y="698"/>
                </a:lnTo>
                <a:lnTo>
                  <a:pt x="3831" y="705"/>
                </a:lnTo>
                <a:lnTo>
                  <a:pt x="3850" y="701"/>
                </a:lnTo>
                <a:lnTo>
                  <a:pt x="3889" y="701"/>
                </a:lnTo>
                <a:lnTo>
                  <a:pt x="4013" y="695"/>
                </a:lnTo>
                <a:lnTo>
                  <a:pt x="4028" y="698"/>
                </a:lnTo>
                <a:lnTo>
                  <a:pt x="4044" y="701"/>
                </a:lnTo>
                <a:lnTo>
                  <a:pt x="4056" y="720"/>
                </a:lnTo>
                <a:lnTo>
                  <a:pt x="4059" y="736"/>
                </a:lnTo>
                <a:lnTo>
                  <a:pt x="4067" y="752"/>
                </a:lnTo>
                <a:lnTo>
                  <a:pt x="4071" y="772"/>
                </a:lnTo>
                <a:lnTo>
                  <a:pt x="4074" y="779"/>
                </a:lnTo>
                <a:lnTo>
                  <a:pt x="4074" y="795"/>
                </a:lnTo>
                <a:lnTo>
                  <a:pt x="4079" y="818"/>
                </a:lnTo>
                <a:lnTo>
                  <a:pt x="4079" y="837"/>
                </a:lnTo>
                <a:lnTo>
                  <a:pt x="4079" y="856"/>
                </a:lnTo>
                <a:lnTo>
                  <a:pt x="4079" y="880"/>
                </a:lnTo>
                <a:lnTo>
                  <a:pt x="4079" y="919"/>
                </a:lnTo>
                <a:lnTo>
                  <a:pt x="4071" y="961"/>
                </a:lnTo>
                <a:lnTo>
                  <a:pt x="4059" y="1003"/>
                </a:lnTo>
                <a:lnTo>
                  <a:pt x="4044" y="1043"/>
                </a:lnTo>
                <a:lnTo>
                  <a:pt x="4024" y="1086"/>
                </a:lnTo>
                <a:lnTo>
                  <a:pt x="4006" y="1128"/>
                </a:lnTo>
                <a:lnTo>
                  <a:pt x="3997" y="1148"/>
                </a:lnTo>
                <a:lnTo>
                  <a:pt x="3970" y="1191"/>
                </a:lnTo>
                <a:lnTo>
                  <a:pt x="3959" y="1214"/>
                </a:lnTo>
                <a:lnTo>
                  <a:pt x="3909" y="1275"/>
                </a:lnTo>
                <a:lnTo>
                  <a:pt x="3878" y="1315"/>
                </a:lnTo>
                <a:lnTo>
                  <a:pt x="3850" y="1356"/>
                </a:lnTo>
                <a:lnTo>
                  <a:pt x="3812" y="1419"/>
                </a:lnTo>
                <a:lnTo>
                  <a:pt x="3792" y="1462"/>
                </a:lnTo>
                <a:lnTo>
                  <a:pt x="3773" y="1504"/>
                </a:lnTo>
                <a:lnTo>
                  <a:pt x="3753" y="1524"/>
                </a:lnTo>
                <a:lnTo>
                  <a:pt x="3734" y="1547"/>
                </a:lnTo>
                <a:lnTo>
                  <a:pt x="3714" y="1547"/>
                </a:lnTo>
                <a:lnTo>
                  <a:pt x="3698" y="1567"/>
                </a:lnTo>
                <a:lnTo>
                  <a:pt x="3695" y="1587"/>
                </a:lnTo>
                <a:lnTo>
                  <a:pt x="3691" y="1605"/>
                </a:lnTo>
                <a:lnTo>
                  <a:pt x="3679" y="1617"/>
                </a:lnTo>
                <a:lnTo>
                  <a:pt x="3675" y="1628"/>
                </a:lnTo>
                <a:lnTo>
                  <a:pt x="3675" y="1648"/>
                </a:lnTo>
                <a:lnTo>
                  <a:pt x="3664" y="1659"/>
                </a:lnTo>
                <a:lnTo>
                  <a:pt x="3675" y="1729"/>
                </a:lnTo>
                <a:lnTo>
                  <a:pt x="3679" y="1795"/>
                </a:lnTo>
                <a:lnTo>
                  <a:pt x="3683" y="1853"/>
                </a:lnTo>
                <a:lnTo>
                  <a:pt x="3679" y="1912"/>
                </a:lnTo>
                <a:lnTo>
                  <a:pt x="3668" y="1935"/>
                </a:lnTo>
                <a:lnTo>
                  <a:pt x="3668" y="1957"/>
                </a:lnTo>
                <a:lnTo>
                  <a:pt x="3679" y="1996"/>
                </a:lnTo>
                <a:lnTo>
                  <a:pt x="3668" y="2039"/>
                </a:lnTo>
                <a:lnTo>
                  <a:pt x="3630" y="2083"/>
                </a:lnTo>
                <a:lnTo>
                  <a:pt x="3614" y="2105"/>
                </a:lnTo>
                <a:lnTo>
                  <a:pt x="3610" y="2141"/>
                </a:lnTo>
                <a:lnTo>
                  <a:pt x="3610" y="2179"/>
                </a:lnTo>
                <a:lnTo>
                  <a:pt x="3598" y="2203"/>
                </a:lnTo>
                <a:lnTo>
                  <a:pt x="3594" y="2245"/>
                </a:lnTo>
                <a:lnTo>
                  <a:pt x="3578" y="2283"/>
                </a:lnTo>
                <a:lnTo>
                  <a:pt x="3574" y="2307"/>
                </a:lnTo>
                <a:lnTo>
                  <a:pt x="3552" y="2342"/>
                </a:lnTo>
                <a:lnTo>
                  <a:pt x="3520" y="2372"/>
                </a:lnTo>
                <a:lnTo>
                  <a:pt x="3497" y="2412"/>
                </a:lnTo>
                <a:lnTo>
                  <a:pt x="3477" y="2453"/>
                </a:lnTo>
                <a:lnTo>
                  <a:pt x="3439" y="2516"/>
                </a:lnTo>
                <a:lnTo>
                  <a:pt x="3419" y="2559"/>
                </a:lnTo>
                <a:lnTo>
                  <a:pt x="3400" y="2578"/>
                </a:lnTo>
                <a:lnTo>
                  <a:pt x="3381" y="2598"/>
                </a:lnTo>
                <a:lnTo>
                  <a:pt x="3362" y="2621"/>
                </a:lnTo>
                <a:lnTo>
                  <a:pt x="3303" y="2664"/>
                </a:lnTo>
                <a:lnTo>
                  <a:pt x="3277" y="2671"/>
                </a:lnTo>
                <a:lnTo>
                  <a:pt x="3272" y="2671"/>
                </a:lnTo>
                <a:lnTo>
                  <a:pt x="3234" y="2671"/>
                </a:lnTo>
                <a:lnTo>
                  <a:pt x="3215" y="2671"/>
                </a:lnTo>
                <a:lnTo>
                  <a:pt x="3182" y="2679"/>
                </a:lnTo>
                <a:lnTo>
                  <a:pt x="3172" y="2694"/>
                </a:lnTo>
                <a:lnTo>
                  <a:pt x="3132" y="2679"/>
                </a:lnTo>
                <a:lnTo>
                  <a:pt x="3090" y="2679"/>
                </a:lnTo>
                <a:lnTo>
                  <a:pt x="3063" y="2699"/>
                </a:lnTo>
                <a:lnTo>
                  <a:pt x="3055" y="2722"/>
                </a:lnTo>
                <a:lnTo>
                  <a:pt x="3032" y="2745"/>
                </a:lnTo>
                <a:lnTo>
                  <a:pt x="2974" y="2764"/>
                </a:lnTo>
                <a:lnTo>
                  <a:pt x="2912" y="2807"/>
                </a:lnTo>
                <a:lnTo>
                  <a:pt x="2849" y="2829"/>
                </a:lnTo>
                <a:lnTo>
                  <a:pt x="2811" y="2849"/>
                </a:lnTo>
                <a:lnTo>
                  <a:pt x="2761" y="2892"/>
                </a:lnTo>
                <a:lnTo>
                  <a:pt x="2729" y="2935"/>
                </a:lnTo>
                <a:lnTo>
                  <a:pt x="2694" y="2974"/>
                </a:lnTo>
                <a:lnTo>
                  <a:pt x="2674" y="2982"/>
                </a:lnTo>
                <a:lnTo>
                  <a:pt x="2651" y="2997"/>
                </a:lnTo>
                <a:lnTo>
                  <a:pt x="2632" y="3020"/>
                </a:lnTo>
                <a:lnTo>
                  <a:pt x="2625" y="3027"/>
                </a:lnTo>
                <a:lnTo>
                  <a:pt x="2613" y="3043"/>
                </a:lnTo>
                <a:lnTo>
                  <a:pt x="2613" y="3060"/>
                </a:lnTo>
                <a:lnTo>
                  <a:pt x="2613" y="3083"/>
                </a:lnTo>
                <a:lnTo>
                  <a:pt x="2616" y="3101"/>
                </a:lnTo>
                <a:lnTo>
                  <a:pt x="2636" y="3121"/>
                </a:lnTo>
                <a:lnTo>
                  <a:pt x="2636" y="3144"/>
                </a:lnTo>
                <a:lnTo>
                  <a:pt x="2601" y="3307"/>
                </a:lnTo>
                <a:lnTo>
                  <a:pt x="2582" y="3330"/>
                </a:lnTo>
                <a:lnTo>
                  <a:pt x="2563" y="3350"/>
                </a:lnTo>
                <a:lnTo>
                  <a:pt x="2446" y="3475"/>
                </a:lnTo>
                <a:lnTo>
                  <a:pt x="2385" y="3540"/>
                </a:lnTo>
                <a:lnTo>
                  <a:pt x="2356" y="3579"/>
                </a:lnTo>
                <a:lnTo>
                  <a:pt x="2346" y="3621"/>
                </a:lnTo>
                <a:lnTo>
                  <a:pt x="2331" y="3644"/>
                </a:lnTo>
                <a:lnTo>
                  <a:pt x="2327" y="3664"/>
                </a:lnTo>
                <a:lnTo>
                  <a:pt x="2311" y="3680"/>
                </a:lnTo>
                <a:lnTo>
                  <a:pt x="2288" y="3687"/>
                </a:lnTo>
                <a:lnTo>
                  <a:pt x="2272" y="3687"/>
                </a:lnTo>
                <a:lnTo>
                  <a:pt x="2249" y="3706"/>
                </a:lnTo>
                <a:lnTo>
                  <a:pt x="2232" y="3725"/>
                </a:lnTo>
                <a:lnTo>
                  <a:pt x="2229" y="3749"/>
                </a:lnTo>
                <a:lnTo>
                  <a:pt x="2229" y="3768"/>
                </a:lnTo>
                <a:lnTo>
                  <a:pt x="2221" y="3776"/>
                </a:lnTo>
                <a:lnTo>
                  <a:pt x="2214" y="3792"/>
                </a:lnTo>
                <a:lnTo>
                  <a:pt x="2206" y="3807"/>
                </a:lnTo>
                <a:lnTo>
                  <a:pt x="2194" y="3815"/>
                </a:lnTo>
                <a:lnTo>
                  <a:pt x="2128" y="3876"/>
                </a:lnTo>
                <a:lnTo>
                  <a:pt x="2097" y="3797"/>
                </a:lnTo>
                <a:lnTo>
                  <a:pt x="2100" y="3738"/>
                </a:lnTo>
                <a:lnTo>
                  <a:pt x="2090" y="3706"/>
                </a:lnTo>
                <a:lnTo>
                  <a:pt x="2055" y="3706"/>
                </a:lnTo>
                <a:lnTo>
                  <a:pt x="2039" y="3687"/>
                </a:lnTo>
                <a:lnTo>
                  <a:pt x="2031" y="3657"/>
                </a:lnTo>
                <a:lnTo>
                  <a:pt x="2003" y="3621"/>
                </a:lnTo>
                <a:lnTo>
                  <a:pt x="1961" y="3604"/>
                </a:lnTo>
                <a:lnTo>
                  <a:pt x="1899" y="3604"/>
                </a:lnTo>
                <a:lnTo>
                  <a:pt x="1873" y="3589"/>
                </a:lnTo>
                <a:lnTo>
                  <a:pt x="1838" y="3540"/>
                </a:lnTo>
                <a:lnTo>
                  <a:pt x="1799" y="3532"/>
                </a:lnTo>
                <a:lnTo>
                  <a:pt x="1714" y="3536"/>
                </a:lnTo>
                <a:lnTo>
                  <a:pt x="1815" y="3404"/>
                </a:lnTo>
                <a:lnTo>
                  <a:pt x="1932" y="3299"/>
                </a:lnTo>
                <a:lnTo>
                  <a:pt x="2013" y="3245"/>
                </a:lnTo>
                <a:lnTo>
                  <a:pt x="2081" y="3233"/>
                </a:lnTo>
                <a:lnTo>
                  <a:pt x="2090" y="3222"/>
                </a:lnTo>
                <a:lnTo>
                  <a:pt x="2085" y="3187"/>
                </a:lnTo>
                <a:lnTo>
                  <a:pt x="2105" y="3144"/>
                </a:lnTo>
                <a:lnTo>
                  <a:pt x="2100" y="3117"/>
                </a:lnTo>
                <a:lnTo>
                  <a:pt x="2081" y="3090"/>
                </a:lnTo>
                <a:lnTo>
                  <a:pt x="1993" y="3075"/>
                </a:lnTo>
                <a:lnTo>
                  <a:pt x="2016" y="3040"/>
                </a:lnTo>
                <a:lnTo>
                  <a:pt x="2023" y="2979"/>
                </a:lnTo>
                <a:lnTo>
                  <a:pt x="2023" y="2939"/>
                </a:lnTo>
                <a:lnTo>
                  <a:pt x="2000" y="2908"/>
                </a:lnTo>
                <a:lnTo>
                  <a:pt x="1981" y="2896"/>
                </a:lnTo>
                <a:lnTo>
                  <a:pt x="1970" y="2892"/>
                </a:lnTo>
                <a:lnTo>
                  <a:pt x="1957" y="2892"/>
                </a:lnTo>
                <a:lnTo>
                  <a:pt x="1912" y="2900"/>
                </a:lnTo>
                <a:lnTo>
                  <a:pt x="1899" y="2892"/>
                </a:lnTo>
                <a:lnTo>
                  <a:pt x="1892" y="2877"/>
                </a:lnTo>
                <a:lnTo>
                  <a:pt x="1892" y="2858"/>
                </a:lnTo>
                <a:lnTo>
                  <a:pt x="1896" y="2845"/>
                </a:lnTo>
                <a:lnTo>
                  <a:pt x="1903" y="2811"/>
                </a:lnTo>
                <a:lnTo>
                  <a:pt x="1907" y="2796"/>
                </a:lnTo>
                <a:lnTo>
                  <a:pt x="1903" y="2776"/>
                </a:lnTo>
                <a:lnTo>
                  <a:pt x="1892" y="2761"/>
                </a:lnTo>
                <a:lnTo>
                  <a:pt x="1876" y="2753"/>
                </a:lnTo>
                <a:lnTo>
                  <a:pt x="1834" y="2756"/>
                </a:lnTo>
                <a:lnTo>
                  <a:pt x="1783" y="2771"/>
                </a:lnTo>
                <a:lnTo>
                  <a:pt x="1744" y="2796"/>
                </a:lnTo>
                <a:lnTo>
                  <a:pt x="1706" y="2776"/>
                </a:lnTo>
                <a:lnTo>
                  <a:pt x="1685" y="2714"/>
                </a:lnTo>
                <a:lnTo>
                  <a:pt x="1690" y="2624"/>
                </a:lnTo>
                <a:lnTo>
                  <a:pt x="1678" y="2547"/>
                </a:lnTo>
                <a:lnTo>
                  <a:pt x="1620" y="2508"/>
                </a:lnTo>
                <a:lnTo>
                  <a:pt x="1678" y="2547"/>
                </a:lnTo>
                <a:lnTo>
                  <a:pt x="1694" y="2450"/>
                </a:lnTo>
                <a:lnTo>
                  <a:pt x="1721" y="2392"/>
                </a:lnTo>
                <a:lnTo>
                  <a:pt x="1733" y="2342"/>
                </a:lnTo>
                <a:lnTo>
                  <a:pt x="1709" y="2314"/>
                </a:lnTo>
                <a:lnTo>
                  <a:pt x="1667" y="2314"/>
                </a:lnTo>
                <a:lnTo>
                  <a:pt x="1655" y="2280"/>
                </a:lnTo>
                <a:lnTo>
                  <a:pt x="1652" y="2203"/>
                </a:lnTo>
                <a:lnTo>
                  <a:pt x="1637" y="2182"/>
                </a:lnTo>
                <a:lnTo>
                  <a:pt x="1578" y="2203"/>
                </a:lnTo>
                <a:lnTo>
                  <a:pt x="1504" y="2207"/>
                </a:lnTo>
                <a:lnTo>
                  <a:pt x="1465" y="2187"/>
                </a:lnTo>
                <a:lnTo>
                  <a:pt x="1446" y="2133"/>
                </a:lnTo>
                <a:lnTo>
                  <a:pt x="1388" y="2093"/>
                </a:lnTo>
                <a:lnTo>
                  <a:pt x="1391" y="2086"/>
                </a:lnTo>
                <a:lnTo>
                  <a:pt x="1442" y="2074"/>
                </a:lnTo>
                <a:lnTo>
                  <a:pt x="1446" y="2051"/>
                </a:lnTo>
                <a:lnTo>
                  <a:pt x="1419" y="2019"/>
                </a:lnTo>
                <a:lnTo>
                  <a:pt x="1406" y="1957"/>
                </a:lnTo>
                <a:lnTo>
                  <a:pt x="1348" y="1961"/>
                </a:lnTo>
                <a:lnTo>
                  <a:pt x="1330" y="1946"/>
                </a:lnTo>
                <a:lnTo>
                  <a:pt x="1291" y="1943"/>
                </a:lnTo>
                <a:lnTo>
                  <a:pt x="1236" y="1961"/>
                </a:lnTo>
                <a:lnTo>
                  <a:pt x="1221" y="1953"/>
                </a:lnTo>
                <a:lnTo>
                  <a:pt x="1182" y="1896"/>
                </a:lnTo>
                <a:lnTo>
                  <a:pt x="1151" y="1876"/>
                </a:lnTo>
                <a:lnTo>
                  <a:pt x="1089" y="1892"/>
                </a:lnTo>
                <a:lnTo>
                  <a:pt x="1066" y="1884"/>
                </a:lnTo>
                <a:lnTo>
                  <a:pt x="1047" y="1846"/>
                </a:lnTo>
                <a:lnTo>
                  <a:pt x="1027" y="1830"/>
                </a:lnTo>
                <a:lnTo>
                  <a:pt x="926" y="1823"/>
                </a:lnTo>
                <a:lnTo>
                  <a:pt x="895" y="1791"/>
                </a:lnTo>
                <a:lnTo>
                  <a:pt x="892" y="1740"/>
                </a:lnTo>
                <a:lnTo>
                  <a:pt x="915" y="1655"/>
                </a:lnTo>
                <a:lnTo>
                  <a:pt x="907" y="1620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1252656" y="2298346"/>
            <a:ext cx="52681" cy="93820"/>
          </a:xfrm>
          <a:custGeom>
            <a:avLst/>
            <a:gdLst>
              <a:gd name="T0" fmla="*/ 2147483647 w 109"/>
              <a:gd name="T1" fmla="*/ 2147483647 h 209"/>
              <a:gd name="T2" fmla="*/ 2147483647 w 109"/>
              <a:gd name="T3" fmla="*/ 2147483647 h 209"/>
              <a:gd name="T4" fmla="*/ 2147483647 w 109"/>
              <a:gd name="T5" fmla="*/ 2147483647 h 209"/>
              <a:gd name="T6" fmla="*/ 2147483647 w 109"/>
              <a:gd name="T7" fmla="*/ 2147483647 h 209"/>
              <a:gd name="T8" fmla="*/ 2147483647 w 109"/>
              <a:gd name="T9" fmla="*/ 2147483647 h 209"/>
              <a:gd name="T10" fmla="*/ 2147483647 w 109"/>
              <a:gd name="T11" fmla="*/ 2147483647 h 209"/>
              <a:gd name="T12" fmla="*/ 2147483647 w 109"/>
              <a:gd name="T13" fmla="*/ 0 h 209"/>
              <a:gd name="T14" fmla="*/ 2147483647 w 109"/>
              <a:gd name="T15" fmla="*/ 2147483647 h 209"/>
              <a:gd name="T16" fmla="*/ 2147483647 w 109"/>
              <a:gd name="T17" fmla="*/ 2147483647 h 209"/>
              <a:gd name="T18" fmla="*/ 0 w 109"/>
              <a:gd name="T19" fmla="*/ 2147483647 h 209"/>
              <a:gd name="T20" fmla="*/ 2147483647 w 109"/>
              <a:gd name="T21" fmla="*/ 2147483647 h 209"/>
              <a:gd name="T22" fmla="*/ 2147483647 w 109"/>
              <a:gd name="T23" fmla="*/ 2147483647 h 209"/>
              <a:gd name="T24" fmla="*/ 2147483647 w 109"/>
              <a:gd name="T25" fmla="*/ 2147483647 h 209"/>
              <a:gd name="T26" fmla="*/ 2147483647 w 109"/>
              <a:gd name="T27" fmla="*/ 2147483647 h 209"/>
              <a:gd name="T28" fmla="*/ 2147483647 w 109"/>
              <a:gd name="T29" fmla="*/ 2147483647 h 209"/>
              <a:gd name="T30" fmla="*/ 2147483647 w 109"/>
              <a:gd name="T31" fmla="*/ 2147483647 h 20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9"/>
              <a:gd name="T49" fmla="*/ 0 h 209"/>
              <a:gd name="T50" fmla="*/ 109 w 109"/>
              <a:gd name="T51" fmla="*/ 209 h 20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9" h="209">
                <a:moveTo>
                  <a:pt x="86" y="194"/>
                </a:moveTo>
                <a:lnTo>
                  <a:pt x="93" y="177"/>
                </a:lnTo>
                <a:lnTo>
                  <a:pt x="109" y="160"/>
                </a:lnTo>
                <a:lnTo>
                  <a:pt x="109" y="128"/>
                </a:lnTo>
                <a:lnTo>
                  <a:pt x="96" y="44"/>
                </a:lnTo>
                <a:lnTo>
                  <a:pt x="93" y="5"/>
                </a:lnTo>
                <a:lnTo>
                  <a:pt x="74" y="0"/>
                </a:lnTo>
                <a:lnTo>
                  <a:pt x="61" y="8"/>
                </a:lnTo>
                <a:lnTo>
                  <a:pt x="44" y="37"/>
                </a:lnTo>
                <a:lnTo>
                  <a:pt x="0" y="42"/>
                </a:lnTo>
                <a:lnTo>
                  <a:pt x="15" y="116"/>
                </a:lnTo>
                <a:lnTo>
                  <a:pt x="32" y="203"/>
                </a:lnTo>
                <a:lnTo>
                  <a:pt x="34" y="209"/>
                </a:lnTo>
                <a:lnTo>
                  <a:pt x="57" y="206"/>
                </a:lnTo>
                <a:lnTo>
                  <a:pt x="70" y="192"/>
                </a:lnTo>
                <a:lnTo>
                  <a:pt x="86" y="1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1252656" y="2298346"/>
            <a:ext cx="52681" cy="93820"/>
          </a:xfrm>
          <a:custGeom>
            <a:avLst/>
            <a:gdLst>
              <a:gd name="T0" fmla="*/ 2147483647 w 109"/>
              <a:gd name="T1" fmla="*/ 2147483647 h 209"/>
              <a:gd name="T2" fmla="*/ 2147483647 w 109"/>
              <a:gd name="T3" fmla="*/ 2147483647 h 209"/>
              <a:gd name="T4" fmla="*/ 2147483647 w 109"/>
              <a:gd name="T5" fmla="*/ 2147483647 h 209"/>
              <a:gd name="T6" fmla="*/ 2147483647 w 109"/>
              <a:gd name="T7" fmla="*/ 2147483647 h 209"/>
              <a:gd name="T8" fmla="*/ 2147483647 w 109"/>
              <a:gd name="T9" fmla="*/ 2147483647 h 209"/>
              <a:gd name="T10" fmla="*/ 2147483647 w 109"/>
              <a:gd name="T11" fmla="*/ 2147483647 h 209"/>
              <a:gd name="T12" fmla="*/ 2147483647 w 109"/>
              <a:gd name="T13" fmla="*/ 0 h 209"/>
              <a:gd name="T14" fmla="*/ 2147483647 w 109"/>
              <a:gd name="T15" fmla="*/ 2147483647 h 209"/>
              <a:gd name="T16" fmla="*/ 2147483647 w 109"/>
              <a:gd name="T17" fmla="*/ 2147483647 h 209"/>
              <a:gd name="T18" fmla="*/ 0 w 109"/>
              <a:gd name="T19" fmla="*/ 2147483647 h 209"/>
              <a:gd name="T20" fmla="*/ 2147483647 w 109"/>
              <a:gd name="T21" fmla="*/ 2147483647 h 209"/>
              <a:gd name="T22" fmla="*/ 2147483647 w 109"/>
              <a:gd name="T23" fmla="*/ 2147483647 h 209"/>
              <a:gd name="T24" fmla="*/ 2147483647 w 109"/>
              <a:gd name="T25" fmla="*/ 2147483647 h 209"/>
              <a:gd name="T26" fmla="*/ 2147483647 w 109"/>
              <a:gd name="T27" fmla="*/ 2147483647 h 209"/>
              <a:gd name="T28" fmla="*/ 2147483647 w 109"/>
              <a:gd name="T29" fmla="*/ 2147483647 h 209"/>
              <a:gd name="T30" fmla="*/ 2147483647 w 109"/>
              <a:gd name="T31" fmla="*/ 2147483647 h 20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9"/>
              <a:gd name="T49" fmla="*/ 0 h 209"/>
              <a:gd name="T50" fmla="*/ 109 w 109"/>
              <a:gd name="T51" fmla="*/ 209 h 20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9" h="209">
                <a:moveTo>
                  <a:pt x="86" y="194"/>
                </a:moveTo>
                <a:lnTo>
                  <a:pt x="93" y="177"/>
                </a:lnTo>
                <a:lnTo>
                  <a:pt x="109" y="160"/>
                </a:lnTo>
                <a:lnTo>
                  <a:pt x="109" y="128"/>
                </a:lnTo>
                <a:lnTo>
                  <a:pt x="96" y="44"/>
                </a:lnTo>
                <a:lnTo>
                  <a:pt x="93" y="5"/>
                </a:lnTo>
                <a:lnTo>
                  <a:pt x="74" y="0"/>
                </a:lnTo>
                <a:lnTo>
                  <a:pt x="61" y="8"/>
                </a:lnTo>
                <a:lnTo>
                  <a:pt x="44" y="37"/>
                </a:lnTo>
                <a:lnTo>
                  <a:pt x="0" y="42"/>
                </a:lnTo>
                <a:lnTo>
                  <a:pt x="15" y="116"/>
                </a:lnTo>
                <a:lnTo>
                  <a:pt x="32" y="203"/>
                </a:lnTo>
                <a:lnTo>
                  <a:pt x="34" y="209"/>
                </a:lnTo>
                <a:lnTo>
                  <a:pt x="57" y="206"/>
                </a:lnTo>
                <a:lnTo>
                  <a:pt x="70" y="192"/>
                </a:lnTo>
                <a:lnTo>
                  <a:pt x="86" y="194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C00000"/>
              </a:solidFill>
            </a:endParaRPr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1145790" y="2318016"/>
            <a:ext cx="168577" cy="157375"/>
          </a:xfrm>
          <a:custGeom>
            <a:avLst/>
            <a:gdLst>
              <a:gd name="T0" fmla="*/ 2147483647 w 349"/>
              <a:gd name="T1" fmla="*/ 0 h 350"/>
              <a:gd name="T2" fmla="*/ 2147483647 w 349"/>
              <a:gd name="T3" fmla="*/ 2147483647 h 350"/>
              <a:gd name="T4" fmla="*/ 2147483647 w 349"/>
              <a:gd name="T5" fmla="*/ 2147483647 h 350"/>
              <a:gd name="T6" fmla="*/ 2147483647 w 349"/>
              <a:gd name="T7" fmla="*/ 2147483647 h 350"/>
              <a:gd name="T8" fmla="*/ 2147483647 w 349"/>
              <a:gd name="T9" fmla="*/ 2147483647 h 350"/>
              <a:gd name="T10" fmla="*/ 2147483647 w 349"/>
              <a:gd name="T11" fmla="*/ 2147483647 h 350"/>
              <a:gd name="T12" fmla="*/ 2147483647 w 349"/>
              <a:gd name="T13" fmla="*/ 2147483647 h 350"/>
              <a:gd name="T14" fmla="*/ 2147483647 w 349"/>
              <a:gd name="T15" fmla="*/ 2147483647 h 350"/>
              <a:gd name="T16" fmla="*/ 2147483647 w 349"/>
              <a:gd name="T17" fmla="*/ 2147483647 h 350"/>
              <a:gd name="T18" fmla="*/ 2147483647 w 349"/>
              <a:gd name="T19" fmla="*/ 2147483647 h 350"/>
              <a:gd name="T20" fmla="*/ 2147483647 w 349"/>
              <a:gd name="T21" fmla="*/ 2147483647 h 350"/>
              <a:gd name="T22" fmla="*/ 2147483647 w 349"/>
              <a:gd name="T23" fmla="*/ 2147483647 h 350"/>
              <a:gd name="T24" fmla="*/ 2147483647 w 349"/>
              <a:gd name="T25" fmla="*/ 2147483647 h 350"/>
              <a:gd name="T26" fmla="*/ 2147483647 w 349"/>
              <a:gd name="T27" fmla="*/ 2147483647 h 350"/>
              <a:gd name="T28" fmla="*/ 0 w 349"/>
              <a:gd name="T29" fmla="*/ 2147483647 h 350"/>
              <a:gd name="T30" fmla="*/ 2147483647 w 349"/>
              <a:gd name="T31" fmla="*/ 2147483647 h 350"/>
              <a:gd name="T32" fmla="*/ 2147483647 w 349"/>
              <a:gd name="T33" fmla="*/ 2147483647 h 350"/>
              <a:gd name="T34" fmla="*/ 2147483647 w 349"/>
              <a:gd name="T35" fmla="*/ 2147483647 h 350"/>
              <a:gd name="T36" fmla="*/ 2147483647 w 349"/>
              <a:gd name="T37" fmla="*/ 2147483647 h 350"/>
              <a:gd name="T38" fmla="*/ 2147483647 w 349"/>
              <a:gd name="T39" fmla="*/ 2147483647 h 350"/>
              <a:gd name="T40" fmla="*/ 2147483647 w 349"/>
              <a:gd name="T41" fmla="*/ 2147483647 h 350"/>
              <a:gd name="T42" fmla="*/ 2147483647 w 349"/>
              <a:gd name="T43" fmla="*/ 2147483647 h 350"/>
              <a:gd name="T44" fmla="*/ 2147483647 w 349"/>
              <a:gd name="T45" fmla="*/ 2147483647 h 350"/>
              <a:gd name="T46" fmla="*/ 2147483647 w 349"/>
              <a:gd name="T47" fmla="*/ 2147483647 h 350"/>
              <a:gd name="T48" fmla="*/ 2147483647 w 349"/>
              <a:gd name="T49" fmla="*/ 2147483647 h 350"/>
              <a:gd name="T50" fmla="*/ 2147483647 w 349"/>
              <a:gd name="T51" fmla="*/ 2147483647 h 350"/>
              <a:gd name="T52" fmla="*/ 2147483647 w 349"/>
              <a:gd name="T53" fmla="*/ 2147483647 h 350"/>
              <a:gd name="T54" fmla="*/ 2147483647 w 349"/>
              <a:gd name="T55" fmla="*/ 2147483647 h 350"/>
              <a:gd name="T56" fmla="*/ 2147483647 w 349"/>
              <a:gd name="T57" fmla="*/ 2147483647 h 350"/>
              <a:gd name="T58" fmla="*/ 2147483647 w 349"/>
              <a:gd name="T59" fmla="*/ 2147483647 h 350"/>
              <a:gd name="T60" fmla="*/ 2147483647 w 349"/>
              <a:gd name="T61" fmla="*/ 2147483647 h 350"/>
              <a:gd name="T62" fmla="*/ 2147483647 w 349"/>
              <a:gd name="T63" fmla="*/ 2147483647 h 350"/>
              <a:gd name="T64" fmla="*/ 2147483647 w 349"/>
              <a:gd name="T65" fmla="*/ 2147483647 h 350"/>
              <a:gd name="T66" fmla="*/ 2147483647 w 349"/>
              <a:gd name="T67" fmla="*/ 2147483647 h 350"/>
              <a:gd name="T68" fmla="*/ 2147483647 w 349"/>
              <a:gd name="T69" fmla="*/ 2147483647 h 350"/>
              <a:gd name="T70" fmla="*/ 2147483647 w 349"/>
              <a:gd name="T71" fmla="*/ 2147483647 h 350"/>
              <a:gd name="T72" fmla="*/ 2147483647 w 349"/>
              <a:gd name="T73" fmla="*/ 2147483647 h 350"/>
              <a:gd name="T74" fmla="*/ 2147483647 w 349"/>
              <a:gd name="T75" fmla="*/ 2147483647 h 350"/>
              <a:gd name="T76" fmla="*/ 2147483647 w 349"/>
              <a:gd name="T77" fmla="*/ 2147483647 h 350"/>
              <a:gd name="T78" fmla="*/ 2147483647 w 349"/>
              <a:gd name="T79" fmla="*/ 2147483647 h 350"/>
              <a:gd name="T80" fmla="*/ 2147483647 w 349"/>
              <a:gd name="T81" fmla="*/ 0 h 3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9"/>
              <a:gd name="T124" fmla="*/ 0 h 350"/>
              <a:gd name="T125" fmla="*/ 349 w 349"/>
              <a:gd name="T126" fmla="*/ 350 h 35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9" h="350">
                <a:moveTo>
                  <a:pt x="219" y="0"/>
                </a:moveTo>
                <a:lnTo>
                  <a:pt x="145" y="13"/>
                </a:lnTo>
                <a:lnTo>
                  <a:pt x="97" y="25"/>
                </a:lnTo>
                <a:lnTo>
                  <a:pt x="103" y="57"/>
                </a:lnTo>
                <a:lnTo>
                  <a:pt x="112" y="83"/>
                </a:lnTo>
                <a:lnTo>
                  <a:pt x="122" y="101"/>
                </a:lnTo>
                <a:lnTo>
                  <a:pt x="142" y="115"/>
                </a:lnTo>
                <a:lnTo>
                  <a:pt x="160" y="119"/>
                </a:lnTo>
                <a:lnTo>
                  <a:pt x="155" y="130"/>
                </a:lnTo>
                <a:lnTo>
                  <a:pt x="140" y="146"/>
                </a:lnTo>
                <a:lnTo>
                  <a:pt x="138" y="171"/>
                </a:lnTo>
                <a:lnTo>
                  <a:pt x="126" y="177"/>
                </a:lnTo>
                <a:lnTo>
                  <a:pt x="18" y="190"/>
                </a:lnTo>
                <a:lnTo>
                  <a:pt x="4" y="202"/>
                </a:lnTo>
                <a:lnTo>
                  <a:pt x="0" y="226"/>
                </a:lnTo>
                <a:lnTo>
                  <a:pt x="3" y="245"/>
                </a:lnTo>
                <a:lnTo>
                  <a:pt x="11" y="266"/>
                </a:lnTo>
                <a:lnTo>
                  <a:pt x="5" y="297"/>
                </a:lnTo>
                <a:lnTo>
                  <a:pt x="55" y="323"/>
                </a:lnTo>
                <a:lnTo>
                  <a:pt x="91" y="335"/>
                </a:lnTo>
                <a:lnTo>
                  <a:pt x="132" y="339"/>
                </a:lnTo>
                <a:lnTo>
                  <a:pt x="191" y="350"/>
                </a:lnTo>
                <a:lnTo>
                  <a:pt x="197" y="335"/>
                </a:lnTo>
                <a:lnTo>
                  <a:pt x="208" y="323"/>
                </a:lnTo>
                <a:lnTo>
                  <a:pt x="221" y="315"/>
                </a:lnTo>
                <a:lnTo>
                  <a:pt x="239" y="308"/>
                </a:lnTo>
                <a:lnTo>
                  <a:pt x="259" y="299"/>
                </a:lnTo>
                <a:lnTo>
                  <a:pt x="270" y="288"/>
                </a:lnTo>
                <a:lnTo>
                  <a:pt x="265" y="240"/>
                </a:lnTo>
                <a:lnTo>
                  <a:pt x="281" y="212"/>
                </a:lnTo>
                <a:lnTo>
                  <a:pt x="306" y="197"/>
                </a:lnTo>
                <a:lnTo>
                  <a:pt x="342" y="182"/>
                </a:lnTo>
                <a:lnTo>
                  <a:pt x="349" y="167"/>
                </a:lnTo>
                <a:lnTo>
                  <a:pt x="325" y="166"/>
                </a:lnTo>
                <a:lnTo>
                  <a:pt x="305" y="152"/>
                </a:lnTo>
                <a:lnTo>
                  <a:pt x="290" y="149"/>
                </a:lnTo>
                <a:lnTo>
                  <a:pt x="277" y="164"/>
                </a:lnTo>
                <a:lnTo>
                  <a:pt x="253" y="167"/>
                </a:lnTo>
                <a:lnTo>
                  <a:pt x="250" y="160"/>
                </a:lnTo>
                <a:lnTo>
                  <a:pt x="234" y="74"/>
                </a:lnTo>
                <a:lnTo>
                  <a:pt x="2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1145790" y="2322556"/>
            <a:ext cx="168577" cy="157375"/>
          </a:xfrm>
          <a:custGeom>
            <a:avLst/>
            <a:gdLst>
              <a:gd name="T0" fmla="*/ 2147483647 w 349"/>
              <a:gd name="T1" fmla="*/ 0 h 350"/>
              <a:gd name="T2" fmla="*/ 2147483647 w 349"/>
              <a:gd name="T3" fmla="*/ 2147483647 h 350"/>
              <a:gd name="T4" fmla="*/ 2147483647 w 349"/>
              <a:gd name="T5" fmla="*/ 2147483647 h 350"/>
              <a:gd name="T6" fmla="*/ 2147483647 w 349"/>
              <a:gd name="T7" fmla="*/ 2147483647 h 350"/>
              <a:gd name="T8" fmla="*/ 2147483647 w 349"/>
              <a:gd name="T9" fmla="*/ 2147483647 h 350"/>
              <a:gd name="T10" fmla="*/ 2147483647 w 349"/>
              <a:gd name="T11" fmla="*/ 2147483647 h 350"/>
              <a:gd name="T12" fmla="*/ 2147483647 w 349"/>
              <a:gd name="T13" fmla="*/ 2147483647 h 350"/>
              <a:gd name="T14" fmla="*/ 2147483647 w 349"/>
              <a:gd name="T15" fmla="*/ 2147483647 h 350"/>
              <a:gd name="T16" fmla="*/ 2147483647 w 349"/>
              <a:gd name="T17" fmla="*/ 2147483647 h 350"/>
              <a:gd name="T18" fmla="*/ 2147483647 w 349"/>
              <a:gd name="T19" fmla="*/ 2147483647 h 350"/>
              <a:gd name="T20" fmla="*/ 2147483647 w 349"/>
              <a:gd name="T21" fmla="*/ 2147483647 h 350"/>
              <a:gd name="T22" fmla="*/ 2147483647 w 349"/>
              <a:gd name="T23" fmla="*/ 2147483647 h 350"/>
              <a:gd name="T24" fmla="*/ 2147483647 w 349"/>
              <a:gd name="T25" fmla="*/ 2147483647 h 350"/>
              <a:gd name="T26" fmla="*/ 2147483647 w 349"/>
              <a:gd name="T27" fmla="*/ 2147483647 h 350"/>
              <a:gd name="T28" fmla="*/ 0 w 349"/>
              <a:gd name="T29" fmla="*/ 2147483647 h 350"/>
              <a:gd name="T30" fmla="*/ 2147483647 w 349"/>
              <a:gd name="T31" fmla="*/ 2147483647 h 350"/>
              <a:gd name="T32" fmla="*/ 2147483647 w 349"/>
              <a:gd name="T33" fmla="*/ 2147483647 h 350"/>
              <a:gd name="T34" fmla="*/ 2147483647 w 349"/>
              <a:gd name="T35" fmla="*/ 2147483647 h 350"/>
              <a:gd name="T36" fmla="*/ 2147483647 w 349"/>
              <a:gd name="T37" fmla="*/ 2147483647 h 350"/>
              <a:gd name="T38" fmla="*/ 2147483647 w 349"/>
              <a:gd name="T39" fmla="*/ 2147483647 h 350"/>
              <a:gd name="T40" fmla="*/ 2147483647 w 349"/>
              <a:gd name="T41" fmla="*/ 2147483647 h 350"/>
              <a:gd name="T42" fmla="*/ 2147483647 w 349"/>
              <a:gd name="T43" fmla="*/ 2147483647 h 350"/>
              <a:gd name="T44" fmla="*/ 2147483647 w 349"/>
              <a:gd name="T45" fmla="*/ 2147483647 h 350"/>
              <a:gd name="T46" fmla="*/ 2147483647 w 349"/>
              <a:gd name="T47" fmla="*/ 2147483647 h 350"/>
              <a:gd name="T48" fmla="*/ 2147483647 w 349"/>
              <a:gd name="T49" fmla="*/ 2147483647 h 350"/>
              <a:gd name="T50" fmla="*/ 2147483647 w 349"/>
              <a:gd name="T51" fmla="*/ 2147483647 h 350"/>
              <a:gd name="T52" fmla="*/ 2147483647 w 349"/>
              <a:gd name="T53" fmla="*/ 2147483647 h 350"/>
              <a:gd name="T54" fmla="*/ 2147483647 w 349"/>
              <a:gd name="T55" fmla="*/ 2147483647 h 350"/>
              <a:gd name="T56" fmla="*/ 2147483647 w 349"/>
              <a:gd name="T57" fmla="*/ 2147483647 h 350"/>
              <a:gd name="T58" fmla="*/ 2147483647 w 349"/>
              <a:gd name="T59" fmla="*/ 2147483647 h 350"/>
              <a:gd name="T60" fmla="*/ 2147483647 w 349"/>
              <a:gd name="T61" fmla="*/ 2147483647 h 350"/>
              <a:gd name="T62" fmla="*/ 2147483647 w 349"/>
              <a:gd name="T63" fmla="*/ 2147483647 h 350"/>
              <a:gd name="T64" fmla="*/ 2147483647 w 349"/>
              <a:gd name="T65" fmla="*/ 2147483647 h 350"/>
              <a:gd name="T66" fmla="*/ 2147483647 w 349"/>
              <a:gd name="T67" fmla="*/ 2147483647 h 350"/>
              <a:gd name="T68" fmla="*/ 2147483647 w 349"/>
              <a:gd name="T69" fmla="*/ 2147483647 h 350"/>
              <a:gd name="T70" fmla="*/ 2147483647 w 349"/>
              <a:gd name="T71" fmla="*/ 2147483647 h 350"/>
              <a:gd name="T72" fmla="*/ 2147483647 w 349"/>
              <a:gd name="T73" fmla="*/ 2147483647 h 350"/>
              <a:gd name="T74" fmla="*/ 2147483647 w 349"/>
              <a:gd name="T75" fmla="*/ 2147483647 h 350"/>
              <a:gd name="T76" fmla="*/ 2147483647 w 349"/>
              <a:gd name="T77" fmla="*/ 2147483647 h 350"/>
              <a:gd name="T78" fmla="*/ 2147483647 w 349"/>
              <a:gd name="T79" fmla="*/ 2147483647 h 350"/>
              <a:gd name="T80" fmla="*/ 2147483647 w 349"/>
              <a:gd name="T81" fmla="*/ 0 h 3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9"/>
              <a:gd name="T124" fmla="*/ 0 h 350"/>
              <a:gd name="T125" fmla="*/ 349 w 349"/>
              <a:gd name="T126" fmla="*/ 350 h 35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9" h="350">
                <a:moveTo>
                  <a:pt x="219" y="0"/>
                </a:moveTo>
                <a:lnTo>
                  <a:pt x="145" y="13"/>
                </a:lnTo>
                <a:lnTo>
                  <a:pt x="97" y="25"/>
                </a:lnTo>
                <a:lnTo>
                  <a:pt x="103" y="57"/>
                </a:lnTo>
                <a:lnTo>
                  <a:pt x="112" y="83"/>
                </a:lnTo>
                <a:lnTo>
                  <a:pt x="122" y="101"/>
                </a:lnTo>
                <a:lnTo>
                  <a:pt x="142" y="115"/>
                </a:lnTo>
                <a:lnTo>
                  <a:pt x="160" y="119"/>
                </a:lnTo>
                <a:lnTo>
                  <a:pt x="155" y="130"/>
                </a:lnTo>
                <a:lnTo>
                  <a:pt x="140" y="146"/>
                </a:lnTo>
                <a:lnTo>
                  <a:pt x="138" y="171"/>
                </a:lnTo>
                <a:lnTo>
                  <a:pt x="126" y="177"/>
                </a:lnTo>
                <a:lnTo>
                  <a:pt x="18" y="190"/>
                </a:lnTo>
                <a:lnTo>
                  <a:pt x="4" y="202"/>
                </a:lnTo>
                <a:lnTo>
                  <a:pt x="0" y="226"/>
                </a:lnTo>
                <a:lnTo>
                  <a:pt x="3" y="245"/>
                </a:lnTo>
                <a:lnTo>
                  <a:pt x="11" y="266"/>
                </a:lnTo>
                <a:lnTo>
                  <a:pt x="5" y="297"/>
                </a:lnTo>
                <a:lnTo>
                  <a:pt x="55" y="323"/>
                </a:lnTo>
                <a:lnTo>
                  <a:pt x="91" y="335"/>
                </a:lnTo>
                <a:lnTo>
                  <a:pt x="132" y="339"/>
                </a:lnTo>
                <a:lnTo>
                  <a:pt x="191" y="350"/>
                </a:lnTo>
                <a:lnTo>
                  <a:pt x="197" y="335"/>
                </a:lnTo>
                <a:lnTo>
                  <a:pt x="208" y="323"/>
                </a:lnTo>
                <a:lnTo>
                  <a:pt x="221" y="315"/>
                </a:lnTo>
                <a:lnTo>
                  <a:pt x="239" y="308"/>
                </a:lnTo>
                <a:lnTo>
                  <a:pt x="259" y="299"/>
                </a:lnTo>
                <a:lnTo>
                  <a:pt x="270" y="288"/>
                </a:lnTo>
                <a:lnTo>
                  <a:pt x="265" y="240"/>
                </a:lnTo>
                <a:lnTo>
                  <a:pt x="281" y="212"/>
                </a:lnTo>
                <a:lnTo>
                  <a:pt x="306" y="197"/>
                </a:lnTo>
                <a:lnTo>
                  <a:pt x="342" y="182"/>
                </a:lnTo>
                <a:lnTo>
                  <a:pt x="349" y="167"/>
                </a:lnTo>
                <a:lnTo>
                  <a:pt x="325" y="166"/>
                </a:lnTo>
                <a:lnTo>
                  <a:pt x="305" y="152"/>
                </a:lnTo>
                <a:lnTo>
                  <a:pt x="290" y="149"/>
                </a:lnTo>
                <a:lnTo>
                  <a:pt x="277" y="164"/>
                </a:lnTo>
                <a:lnTo>
                  <a:pt x="253" y="167"/>
                </a:lnTo>
                <a:lnTo>
                  <a:pt x="250" y="160"/>
                </a:lnTo>
                <a:lnTo>
                  <a:pt x="234" y="74"/>
                </a:lnTo>
                <a:lnTo>
                  <a:pt x="219" y="0"/>
                </a:lnTo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1239110" y="2446640"/>
            <a:ext cx="97835" cy="48423"/>
          </a:xfrm>
          <a:custGeom>
            <a:avLst/>
            <a:gdLst>
              <a:gd name="T0" fmla="*/ 0 w 206"/>
              <a:gd name="T1" fmla="*/ 2147483647 h 106"/>
              <a:gd name="T2" fmla="*/ 2147483647 w 206"/>
              <a:gd name="T3" fmla="*/ 2147483647 h 106"/>
              <a:gd name="T4" fmla="*/ 2147483647 w 206"/>
              <a:gd name="T5" fmla="*/ 2147483647 h 106"/>
              <a:gd name="T6" fmla="*/ 2147483647 w 206"/>
              <a:gd name="T7" fmla="*/ 2147483647 h 106"/>
              <a:gd name="T8" fmla="*/ 2147483647 w 206"/>
              <a:gd name="T9" fmla="*/ 2147483647 h 106"/>
              <a:gd name="T10" fmla="*/ 2147483647 w 206"/>
              <a:gd name="T11" fmla="*/ 2147483647 h 106"/>
              <a:gd name="T12" fmla="*/ 2147483647 w 206"/>
              <a:gd name="T13" fmla="*/ 2147483647 h 106"/>
              <a:gd name="T14" fmla="*/ 2147483647 w 206"/>
              <a:gd name="T15" fmla="*/ 2147483647 h 106"/>
              <a:gd name="T16" fmla="*/ 2147483647 w 206"/>
              <a:gd name="T17" fmla="*/ 2147483647 h 106"/>
              <a:gd name="T18" fmla="*/ 2147483647 w 206"/>
              <a:gd name="T19" fmla="*/ 2147483647 h 106"/>
              <a:gd name="T20" fmla="*/ 2147483647 w 206"/>
              <a:gd name="T21" fmla="*/ 2147483647 h 106"/>
              <a:gd name="T22" fmla="*/ 2147483647 w 206"/>
              <a:gd name="T23" fmla="*/ 0 h 106"/>
              <a:gd name="T24" fmla="*/ 2147483647 w 206"/>
              <a:gd name="T25" fmla="*/ 2147483647 h 106"/>
              <a:gd name="T26" fmla="*/ 2147483647 w 206"/>
              <a:gd name="T27" fmla="*/ 2147483647 h 106"/>
              <a:gd name="T28" fmla="*/ 2147483647 w 206"/>
              <a:gd name="T29" fmla="*/ 2147483647 h 106"/>
              <a:gd name="T30" fmla="*/ 2147483647 w 206"/>
              <a:gd name="T31" fmla="*/ 2147483647 h 106"/>
              <a:gd name="T32" fmla="*/ 2147483647 w 206"/>
              <a:gd name="T33" fmla="*/ 2147483647 h 106"/>
              <a:gd name="T34" fmla="*/ 0 w 206"/>
              <a:gd name="T35" fmla="*/ 2147483647 h 1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6"/>
              <a:gd name="T55" fmla="*/ 0 h 106"/>
              <a:gd name="T56" fmla="*/ 206 w 206"/>
              <a:gd name="T57" fmla="*/ 106 h 1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6" h="106">
                <a:moveTo>
                  <a:pt x="0" y="64"/>
                </a:moveTo>
                <a:lnTo>
                  <a:pt x="29" y="71"/>
                </a:lnTo>
                <a:lnTo>
                  <a:pt x="63" y="81"/>
                </a:lnTo>
                <a:lnTo>
                  <a:pt x="105" y="93"/>
                </a:lnTo>
                <a:lnTo>
                  <a:pt x="143" y="106"/>
                </a:lnTo>
                <a:lnTo>
                  <a:pt x="173" y="102"/>
                </a:lnTo>
                <a:lnTo>
                  <a:pt x="193" y="88"/>
                </a:lnTo>
                <a:lnTo>
                  <a:pt x="206" y="83"/>
                </a:lnTo>
                <a:lnTo>
                  <a:pt x="194" y="36"/>
                </a:lnTo>
                <a:lnTo>
                  <a:pt x="177" y="18"/>
                </a:lnTo>
                <a:lnTo>
                  <a:pt x="135" y="5"/>
                </a:lnTo>
                <a:lnTo>
                  <a:pt x="80" y="0"/>
                </a:lnTo>
                <a:lnTo>
                  <a:pt x="67" y="13"/>
                </a:lnTo>
                <a:lnTo>
                  <a:pt x="47" y="22"/>
                </a:lnTo>
                <a:lnTo>
                  <a:pt x="30" y="31"/>
                </a:lnTo>
                <a:lnTo>
                  <a:pt x="17" y="39"/>
                </a:lnTo>
                <a:lnTo>
                  <a:pt x="6" y="50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1273727" y="2360386"/>
            <a:ext cx="230289" cy="140730"/>
          </a:xfrm>
          <a:custGeom>
            <a:avLst/>
            <a:gdLst>
              <a:gd name="T0" fmla="*/ 2147483647 w 475"/>
              <a:gd name="T1" fmla="*/ 2147483647 h 309"/>
              <a:gd name="T2" fmla="*/ 2147483647 w 475"/>
              <a:gd name="T3" fmla="*/ 2147483647 h 309"/>
              <a:gd name="T4" fmla="*/ 2147483647 w 475"/>
              <a:gd name="T5" fmla="*/ 2147483647 h 309"/>
              <a:gd name="T6" fmla="*/ 2147483647 w 475"/>
              <a:gd name="T7" fmla="*/ 2147483647 h 309"/>
              <a:gd name="T8" fmla="*/ 2147483647 w 475"/>
              <a:gd name="T9" fmla="*/ 2147483647 h 309"/>
              <a:gd name="T10" fmla="*/ 2147483647 w 475"/>
              <a:gd name="T11" fmla="*/ 0 h 309"/>
              <a:gd name="T12" fmla="*/ 2147483647 w 475"/>
              <a:gd name="T13" fmla="*/ 2147483647 h 309"/>
              <a:gd name="T14" fmla="*/ 2147483647 w 475"/>
              <a:gd name="T15" fmla="*/ 2147483647 h 309"/>
              <a:gd name="T16" fmla="*/ 2147483647 w 475"/>
              <a:gd name="T17" fmla="*/ 2147483647 h 309"/>
              <a:gd name="T18" fmla="*/ 2147483647 w 475"/>
              <a:gd name="T19" fmla="*/ 2147483647 h 309"/>
              <a:gd name="T20" fmla="*/ 2147483647 w 475"/>
              <a:gd name="T21" fmla="*/ 2147483647 h 309"/>
              <a:gd name="T22" fmla="*/ 2147483647 w 475"/>
              <a:gd name="T23" fmla="*/ 2147483647 h 309"/>
              <a:gd name="T24" fmla="*/ 2147483647 w 475"/>
              <a:gd name="T25" fmla="*/ 2147483647 h 309"/>
              <a:gd name="T26" fmla="*/ 2147483647 w 475"/>
              <a:gd name="T27" fmla="*/ 2147483647 h 309"/>
              <a:gd name="T28" fmla="*/ 2147483647 w 475"/>
              <a:gd name="T29" fmla="*/ 2147483647 h 309"/>
              <a:gd name="T30" fmla="*/ 2147483647 w 475"/>
              <a:gd name="T31" fmla="*/ 2147483647 h 309"/>
              <a:gd name="T32" fmla="*/ 2147483647 w 475"/>
              <a:gd name="T33" fmla="*/ 2147483647 h 309"/>
              <a:gd name="T34" fmla="*/ 2147483647 w 475"/>
              <a:gd name="T35" fmla="*/ 2147483647 h 309"/>
              <a:gd name="T36" fmla="*/ 2147483647 w 475"/>
              <a:gd name="T37" fmla="*/ 2147483647 h 309"/>
              <a:gd name="T38" fmla="*/ 2147483647 w 475"/>
              <a:gd name="T39" fmla="*/ 2147483647 h 309"/>
              <a:gd name="T40" fmla="*/ 2147483647 w 475"/>
              <a:gd name="T41" fmla="*/ 2147483647 h 309"/>
              <a:gd name="T42" fmla="*/ 2147483647 w 475"/>
              <a:gd name="T43" fmla="*/ 2147483647 h 309"/>
              <a:gd name="T44" fmla="*/ 2147483647 w 475"/>
              <a:gd name="T45" fmla="*/ 2147483647 h 309"/>
              <a:gd name="T46" fmla="*/ 2147483647 w 475"/>
              <a:gd name="T47" fmla="*/ 2147483647 h 309"/>
              <a:gd name="T48" fmla="*/ 2147483647 w 475"/>
              <a:gd name="T49" fmla="*/ 2147483647 h 309"/>
              <a:gd name="T50" fmla="*/ 2147483647 w 475"/>
              <a:gd name="T51" fmla="*/ 2147483647 h 309"/>
              <a:gd name="T52" fmla="*/ 2147483647 w 475"/>
              <a:gd name="T53" fmla="*/ 2147483647 h 309"/>
              <a:gd name="T54" fmla="*/ 2147483647 w 475"/>
              <a:gd name="T55" fmla="*/ 2147483647 h 309"/>
              <a:gd name="T56" fmla="*/ 2147483647 w 475"/>
              <a:gd name="T57" fmla="*/ 2147483647 h 309"/>
              <a:gd name="T58" fmla="*/ 2147483647 w 475"/>
              <a:gd name="T59" fmla="*/ 2147483647 h 309"/>
              <a:gd name="T60" fmla="*/ 2147483647 w 475"/>
              <a:gd name="T61" fmla="*/ 2147483647 h 309"/>
              <a:gd name="T62" fmla="*/ 2147483647 w 475"/>
              <a:gd name="T63" fmla="*/ 2147483647 h 309"/>
              <a:gd name="T64" fmla="*/ 2147483647 w 475"/>
              <a:gd name="T65" fmla="*/ 2147483647 h 309"/>
              <a:gd name="T66" fmla="*/ 2147483647 w 475"/>
              <a:gd name="T67" fmla="*/ 2147483647 h 309"/>
              <a:gd name="T68" fmla="*/ 2147483647 w 475"/>
              <a:gd name="T69" fmla="*/ 2147483647 h 309"/>
              <a:gd name="T70" fmla="*/ 2147483647 w 475"/>
              <a:gd name="T71" fmla="*/ 2147483647 h 309"/>
              <a:gd name="T72" fmla="*/ 0 w 475"/>
              <a:gd name="T73" fmla="*/ 2147483647 h 309"/>
              <a:gd name="T74" fmla="*/ 2147483647 w 475"/>
              <a:gd name="T75" fmla="*/ 2147483647 h 309"/>
              <a:gd name="T76" fmla="*/ 2147483647 w 475"/>
              <a:gd name="T77" fmla="*/ 2147483647 h 309"/>
              <a:gd name="T78" fmla="*/ 2147483647 w 475"/>
              <a:gd name="T79" fmla="*/ 2147483647 h 309"/>
              <a:gd name="T80" fmla="*/ 2147483647 w 475"/>
              <a:gd name="T81" fmla="*/ 2147483647 h 3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75"/>
              <a:gd name="T124" fmla="*/ 0 h 309"/>
              <a:gd name="T125" fmla="*/ 475 w 475"/>
              <a:gd name="T126" fmla="*/ 309 h 30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75" h="309">
                <a:moveTo>
                  <a:pt x="84" y="71"/>
                </a:moveTo>
                <a:lnTo>
                  <a:pt x="152" y="58"/>
                </a:lnTo>
                <a:lnTo>
                  <a:pt x="182" y="44"/>
                </a:lnTo>
                <a:lnTo>
                  <a:pt x="204" y="30"/>
                </a:lnTo>
                <a:lnTo>
                  <a:pt x="298" y="14"/>
                </a:lnTo>
                <a:lnTo>
                  <a:pt x="393" y="0"/>
                </a:lnTo>
                <a:lnTo>
                  <a:pt x="413" y="7"/>
                </a:lnTo>
                <a:lnTo>
                  <a:pt x="411" y="19"/>
                </a:lnTo>
                <a:lnTo>
                  <a:pt x="401" y="24"/>
                </a:lnTo>
                <a:lnTo>
                  <a:pt x="407" y="36"/>
                </a:lnTo>
                <a:lnTo>
                  <a:pt x="420" y="39"/>
                </a:lnTo>
                <a:lnTo>
                  <a:pt x="444" y="36"/>
                </a:lnTo>
                <a:lnTo>
                  <a:pt x="462" y="41"/>
                </a:lnTo>
                <a:lnTo>
                  <a:pt x="475" y="55"/>
                </a:lnTo>
                <a:lnTo>
                  <a:pt x="462" y="65"/>
                </a:lnTo>
                <a:lnTo>
                  <a:pt x="452" y="83"/>
                </a:lnTo>
                <a:lnTo>
                  <a:pt x="422" y="107"/>
                </a:lnTo>
                <a:lnTo>
                  <a:pt x="400" y="111"/>
                </a:lnTo>
                <a:lnTo>
                  <a:pt x="345" y="105"/>
                </a:lnTo>
                <a:lnTo>
                  <a:pt x="327" y="113"/>
                </a:lnTo>
                <a:lnTo>
                  <a:pt x="322" y="150"/>
                </a:lnTo>
                <a:lnTo>
                  <a:pt x="319" y="166"/>
                </a:lnTo>
                <a:lnTo>
                  <a:pt x="306" y="173"/>
                </a:lnTo>
                <a:lnTo>
                  <a:pt x="274" y="179"/>
                </a:lnTo>
                <a:lnTo>
                  <a:pt x="232" y="187"/>
                </a:lnTo>
                <a:lnTo>
                  <a:pt x="218" y="203"/>
                </a:lnTo>
                <a:lnTo>
                  <a:pt x="214" y="231"/>
                </a:lnTo>
                <a:lnTo>
                  <a:pt x="207" y="267"/>
                </a:lnTo>
                <a:lnTo>
                  <a:pt x="187" y="288"/>
                </a:lnTo>
                <a:lnTo>
                  <a:pt x="152" y="309"/>
                </a:lnTo>
                <a:lnTo>
                  <a:pt x="149" y="285"/>
                </a:lnTo>
                <a:lnTo>
                  <a:pt x="134" y="273"/>
                </a:lnTo>
                <a:lnTo>
                  <a:pt x="121" y="228"/>
                </a:lnTo>
                <a:lnTo>
                  <a:pt x="104" y="209"/>
                </a:lnTo>
                <a:lnTo>
                  <a:pt x="63" y="196"/>
                </a:lnTo>
                <a:lnTo>
                  <a:pt x="5" y="191"/>
                </a:lnTo>
                <a:lnTo>
                  <a:pt x="0" y="144"/>
                </a:lnTo>
                <a:lnTo>
                  <a:pt x="16" y="116"/>
                </a:lnTo>
                <a:lnTo>
                  <a:pt x="41" y="102"/>
                </a:lnTo>
                <a:lnTo>
                  <a:pt x="77" y="87"/>
                </a:lnTo>
                <a:lnTo>
                  <a:pt x="84" y="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1344471" y="2384599"/>
            <a:ext cx="165567" cy="180074"/>
          </a:xfrm>
          <a:custGeom>
            <a:avLst/>
            <a:gdLst>
              <a:gd name="T0" fmla="*/ 2147483647 w 340"/>
              <a:gd name="T1" fmla="*/ 2147483647 h 399"/>
              <a:gd name="T2" fmla="*/ 2147483647 w 340"/>
              <a:gd name="T3" fmla="*/ 2147483647 h 399"/>
              <a:gd name="T4" fmla="*/ 2147483647 w 340"/>
              <a:gd name="T5" fmla="*/ 2147483647 h 399"/>
              <a:gd name="T6" fmla="*/ 2147483647 w 340"/>
              <a:gd name="T7" fmla="*/ 2147483647 h 399"/>
              <a:gd name="T8" fmla="*/ 2147483647 w 340"/>
              <a:gd name="T9" fmla="*/ 2147483647 h 399"/>
              <a:gd name="T10" fmla="*/ 2147483647 w 340"/>
              <a:gd name="T11" fmla="*/ 2147483647 h 399"/>
              <a:gd name="T12" fmla="*/ 2147483647 w 340"/>
              <a:gd name="T13" fmla="*/ 2147483647 h 399"/>
              <a:gd name="T14" fmla="*/ 2147483647 w 340"/>
              <a:gd name="T15" fmla="*/ 2147483647 h 399"/>
              <a:gd name="T16" fmla="*/ 2147483647 w 340"/>
              <a:gd name="T17" fmla="*/ 2147483647 h 399"/>
              <a:gd name="T18" fmla="*/ 2147483647 w 340"/>
              <a:gd name="T19" fmla="*/ 2147483647 h 399"/>
              <a:gd name="T20" fmla="*/ 2147483647 w 340"/>
              <a:gd name="T21" fmla="*/ 2147483647 h 399"/>
              <a:gd name="T22" fmla="*/ 2147483647 w 340"/>
              <a:gd name="T23" fmla="*/ 2147483647 h 399"/>
              <a:gd name="T24" fmla="*/ 2147483647 w 340"/>
              <a:gd name="T25" fmla="*/ 2147483647 h 399"/>
              <a:gd name="T26" fmla="*/ 2147483647 w 340"/>
              <a:gd name="T27" fmla="*/ 0 h 399"/>
              <a:gd name="T28" fmla="*/ 2147483647 w 340"/>
              <a:gd name="T29" fmla="*/ 2147483647 h 399"/>
              <a:gd name="T30" fmla="*/ 2147483647 w 340"/>
              <a:gd name="T31" fmla="*/ 2147483647 h 399"/>
              <a:gd name="T32" fmla="*/ 2147483647 w 340"/>
              <a:gd name="T33" fmla="*/ 2147483647 h 399"/>
              <a:gd name="T34" fmla="*/ 2147483647 w 340"/>
              <a:gd name="T35" fmla="*/ 2147483647 h 399"/>
              <a:gd name="T36" fmla="*/ 2147483647 w 340"/>
              <a:gd name="T37" fmla="*/ 2147483647 h 399"/>
              <a:gd name="T38" fmla="*/ 2147483647 w 340"/>
              <a:gd name="T39" fmla="*/ 2147483647 h 399"/>
              <a:gd name="T40" fmla="*/ 2147483647 w 340"/>
              <a:gd name="T41" fmla="*/ 2147483647 h 399"/>
              <a:gd name="T42" fmla="*/ 2147483647 w 340"/>
              <a:gd name="T43" fmla="*/ 2147483647 h 399"/>
              <a:gd name="T44" fmla="*/ 2147483647 w 340"/>
              <a:gd name="T45" fmla="*/ 2147483647 h 399"/>
              <a:gd name="T46" fmla="*/ 2147483647 w 340"/>
              <a:gd name="T47" fmla="*/ 2147483647 h 399"/>
              <a:gd name="T48" fmla="*/ 2147483647 w 340"/>
              <a:gd name="T49" fmla="*/ 2147483647 h 399"/>
              <a:gd name="T50" fmla="*/ 2147483647 w 340"/>
              <a:gd name="T51" fmla="*/ 2147483647 h 399"/>
              <a:gd name="T52" fmla="*/ 2147483647 w 340"/>
              <a:gd name="T53" fmla="*/ 2147483647 h 399"/>
              <a:gd name="T54" fmla="*/ 2147483647 w 340"/>
              <a:gd name="T55" fmla="*/ 2147483647 h 399"/>
              <a:gd name="T56" fmla="*/ 2147483647 w 340"/>
              <a:gd name="T57" fmla="*/ 2147483647 h 399"/>
              <a:gd name="T58" fmla="*/ 2147483647 w 340"/>
              <a:gd name="T59" fmla="*/ 2147483647 h 399"/>
              <a:gd name="T60" fmla="*/ 0 w 340"/>
              <a:gd name="T61" fmla="*/ 2147483647 h 399"/>
              <a:gd name="T62" fmla="*/ 2147483647 w 340"/>
              <a:gd name="T63" fmla="*/ 2147483647 h 399"/>
              <a:gd name="T64" fmla="*/ 2147483647 w 340"/>
              <a:gd name="T65" fmla="*/ 2147483647 h 399"/>
              <a:gd name="T66" fmla="*/ 2147483647 w 340"/>
              <a:gd name="T67" fmla="*/ 2147483647 h 399"/>
              <a:gd name="T68" fmla="*/ 2147483647 w 340"/>
              <a:gd name="T69" fmla="*/ 2147483647 h 399"/>
              <a:gd name="T70" fmla="*/ 2147483647 w 340"/>
              <a:gd name="T71" fmla="*/ 2147483647 h 399"/>
              <a:gd name="T72" fmla="*/ 2147483647 w 340"/>
              <a:gd name="T73" fmla="*/ 2147483647 h 399"/>
              <a:gd name="T74" fmla="*/ 2147483647 w 340"/>
              <a:gd name="T75" fmla="*/ 2147483647 h 399"/>
              <a:gd name="T76" fmla="*/ 2147483647 w 340"/>
              <a:gd name="T77" fmla="*/ 2147483647 h 399"/>
              <a:gd name="T78" fmla="*/ 2147483647 w 340"/>
              <a:gd name="T79" fmla="*/ 2147483647 h 399"/>
              <a:gd name="T80" fmla="*/ 2147483647 w 340"/>
              <a:gd name="T81" fmla="*/ 2147483647 h 399"/>
              <a:gd name="T82" fmla="*/ 2147483647 w 340"/>
              <a:gd name="T83" fmla="*/ 2147483647 h 399"/>
              <a:gd name="T84" fmla="*/ 2147483647 w 340"/>
              <a:gd name="T85" fmla="*/ 2147483647 h 399"/>
              <a:gd name="T86" fmla="*/ 2147483647 w 340"/>
              <a:gd name="T87" fmla="*/ 2147483647 h 3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40"/>
              <a:gd name="T133" fmla="*/ 0 h 399"/>
              <a:gd name="T134" fmla="*/ 340 w 340"/>
              <a:gd name="T135" fmla="*/ 399 h 39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40" h="399">
                <a:moveTo>
                  <a:pt x="319" y="378"/>
                </a:moveTo>
                <a:lnTo>
                  <a:pt x="320" y="335"/>
                </a:lnTo>
                <a:lnTo>
                  <a:pt x="309" y="309"/>
                </a:lnTo>
                <a:lnTo>
                  <a:pt x="310" y="283"/>
                </a:lnTo>
                <a:lnTo>
                  <a:pt x="317" y="272"/>
                </a:lnTo>
                <a:lnTo>
                  <a:pt x="330" y="260"/>
                </a:lnTo>
                <a:lnTo>
                  <a:pt x="338" y="240"/>
                </a:lnTo>
                <a:lnTo>
                  <a:pt x="328" y="211"/>
                </a:lnTo>
                <a:lnTo>
                  <a:pt x="323" y="167"/>
                </a:lnTo>
                <a:lnTo>
                  <a:pt x="327" y="118"/>
                </a:lnTo>
                <a:lnTo>
                  <a:pt x="338" y="84"/>
                </a:lnTo>
                <a:lnTo>
                  <a:pt x="339" y="51"/>
                </a:lnTo>
                <a:lnTo>
                  <a:pt x="340" y="20"/>
                </a:lnTo>
                <a:lnTo>
                  <a:pt x="326" y="0"/>
                </a:lnTo>
                <a:lnTo>
                  <a:pt x="314" y="10"/>
                </a:lnTo>
                <a:lnTo>
                  <a:pt x="304" y="29"/>
                </a:lnTo>
                <a:lnTo>
                  <a:pt x="274" y="53"/>
                </a:lnTo>
                <a:lnTo>
                  <a:pt x="252" y="57"/>
                </a:lnTo>
                <a:lnTo>
                  <a:pt x="198" y="49"/>
                </a:lnTo>
                <a:lnTo>
                  <a:pt x="179" y="59"/>
                </a:lnTo>
                <a:lnTo>
                  <a:pt x="174" y="96"/>
                </a:lnTo>
                <a:lnTo>
                  <a:pt x="171" y="112"/>
                </a:lnTo>
                <a:lnTo>
                  <a:pt x="158" y="119"/>
                </a:lnTo>
                <a:lnTo>
                  <a:pt x="126" y="123"/>
                </a:lnTo>
                <a:lnTo>
                  <a:pt x="84" y="132"/>
                </a:lnTo>
                <a:lnTo>
                  <a:pt x="70" y="149"/>
                </a:lnTo>
                <a:lnTo>
                  <a:pt x="66" y="175"/>
                </a:lnTo>
                <a:lnTo>
                  <a:pt x="58" y="213"/>
                </a:lnTo>
                <a:lnTo>
                  <a:pt x="39" y="233"/>
                </a:lnTo>
                <a:lnTo>
                  <a:pt x="4" y="254"/>
                </a:lnTo>
                <a:lnTo>
                  <a:pt x="0" y="260"/>
                </a:lnTo>
                <a:lnTo>
                  <a:pt x="3" y="274"/>
                </a:lnTo>
                <a:lnTo>
                  <a:pt x="15" y="284"/>
                </a:lnTo>
                <a:lnTo>
                  <a:pt x="81" y="326"/>
                </a:lnTo>
                <a:lnTo>
                  <a:pt x="105" y="349"/>
                </a:lnTo>
                <a:lnTo>
                  <a:pt x="142" y="372"/>
                </a:lnTo>
                <a:lnTo>
                  <a:pt x="164" y="399"/>
                </a:lnTo>
                <a:lnTo>
                  <a:pt x="206" y="379"/>
                </a:lnTo>
                <a:lnTo>
                  <a:pt x="222" y="366"/>
                </a:lnTo>
                <a:lnTo>
                  <a:pt x="240" y="359"/>
                </a:lnTo>
                <a:lnTo>
                  <a:pt x="261" y="365"/>
                </a:lnTo>
                <a:lnTo>
                  <a:pt x="276" y="377"/>
                </a:lnTo>
                <a:lnTo>
                  <a:pt x="292" y="380"/>
                </a:lnTo>
                <a:lnTo>
                  <a:pt x="319" y="3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1422738" y="2548026"/>
            <a:ext cx="130948" cy="119545"/>
          </a:xfrm>
          <a:custGeom>
            <a:avLst/>
            <a:gdLst>
              <a:gd name="T0" fmla="*/ 2147483647 w 272"/>
              <a:gd name="T1" fmla="*/ 2147483647 h 264"/>
              <a:gd name="T2" fmla="*/ 0 w 272"/>
              <a:gd name="T3" fmla="*/ 2147483647 h 264"/>
              <a:gd name="T4" fmla="*/ 2147483647 w 272"/>
              <a:gd name="T5" fmla="*/ 2147483647 h 264"/>
              <a:gd name="T6" fmla="*/ 2147483647 w 272"/>
              <a:gd name="T7" fmla="*/ 2147483647 h 264"/>
              <a:gd name="T8" fmla="*/ 2147483647 w 272"/>
              <a:gd name="T9" fmla="*/ 2147483647 h 264"/>
              <a:gd name="T10" fmla="*/ 2147483647 w 272"/>
              <a:gd name="T11" fmla="*/ 2147483647 h 264"/>
              <a:gd name="T12" fmla="*/ 2147483647 w 272"/>
              <a:gd name="T13" fmla="*/ 2147483647 h 264"/>
              <a:gd name="T14" fmla="*/ 2147483647 w 272"/>
              <a:gd name="T15" fmla="*/ 2147483647 h 264"/>
              <a:gd name="T16" fmla="*/ 2147483647 w 272"/>
              <a:gd name="T17" fmla="*/ 2147483647 h 264"/>
              <a:gd name="T18" fmla="*/ 2147483647 w 272"/>
              <a:gd name="T19" fmla="*/ 2147483647 h 264"/>
              <a:gd name="T20" fmla="*/ 2147483647 w 272"/>
              <a:gd name="T21" fmla="*/ 2147483647 h 264"/>
              <a:gd name="T22" fmla="*/ 2147483647 w 272"/>
              <a:gd name="T23" fmla="*/ 2147483647 h 264"/>
              <a:gd name="T24" fmla="*/ 2147483647 w 272"/>
              <a:gd name="T25" fmla="*/ 2147483647 h 264"/>
              <a:gd name="T26" fmla="*/ 2147483647 w 272"/>
              <a:gd name="T27" fmla="*/ 2147483647 h 264"/>
              <a:gd name="T28" fmla="*/ 2147483647 w 272"/>
              <a:gd name="T29" fmla="*/ 2147483647 h 264"/>
              <a:gd name="T30" fmla="*/ 2147483647 w 272"/>
              <a:gd name="T31" fmla="*/ 2147483647 h 264"/>
              <a:gd name="T32" fmla="*/ 2147483647 w 272"/>
              <a:gd name="T33" fmla="*/ 2147483647 h 264"/>
              <a:gd name="T34" fmla="*/ 2147483647 w 272"/>
              <a:gd name="T35" fmla="*/ 2147483647 h 264"/>
              <a:gd name="T36" fmla="*/ 2147483647 w 272"/>
              <a:gd name="T37" fmla="*/ 2147483647 h 264"/>
              <a:gd name="T38" fmla="*/ 2147483647 w 272"/>
              <a:gd name="T39" fmla="*/ 2147483647 h 264"/>
              <a:gd name="T40" fmla="*/ 2147483647 w 272"/>
              <a:gd name="T41" fmla="*/ 2147483647 h 264"/>
              <a:gd name="T42" fmla="*/ 2147483647 w 272"/>
              <a:gd name="T43" fmla="*/ 2147483647 h 264"/>
              <a:gd name="T44" fmla="*/ 2147483647 w 272"/>
              <a:gd name="T45" fmla="*/ 2147483647 h 264"/>
              <a:gd name="T46" fmla="*/ 2147483647 w 272"/>
              <a:gd name="T47" fmla="*/ 2147483647 h 264"/>
              <a:gd name="T48" fmla="*/ 2147483647 w 272"/>
              <a:gd name="T49" fmla="*/ 2147483647 h 264"/>
              <a:gd name="T50" fmla="*/ 2147483647 w 272"/>
              <a:gd name="T51" fmla="*/ 2147483647 h 264"/>
              <a:gd name="T52" fmla="*/ 2147483647 w 272"/>
              <a:gd name="T53" fmla="*/ 2147483647 h 264"/>
              <a:gd name="T54" fmla="*/ 2147483647 w 272"/>
              <a:gd name="T55" fmla="*/ 2147483647 h 264"/>
              <a:gd name="T56" fmla="*/ 2147483647 w 272"/>
              <a:gd name="T57" fmla="*/ 2147483647 h 264"/>
              <a:gd name="T58" fmla="*/ 2147483647 w 272"/>
              <a:gd name="T59" fmla="*/ 2147483647 h 264"/>
              <a:gd name="T60" fmla="*/ 2147483647 w 272"/>
              <a:gd name="T61" fmla="*/ 0 h 264"/>
              <a:gd name="T62" fmla="*/ 2147483647 w 272"/>
              <a:gd name="T63" fmla="*/ 2147483647 h 264"/>
              <a:gd name="T64" fmla="*/ 2147483647 w 272"/>
              <a:gd name="T65" fmla="*/ 2147483647 h 264"/>
              <a:gd name="T66" fmla="*/ 2147483647 w 272"/>
              <a:gd name="T67" fmla="*/ 2147483647 h 2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2"/>
              <a:gd name="T103" fmla="*/ 0 h 264"/>
              <a:gd name="T104" fmla="*/ 272 w 272"/>
              <a:gd name="T105" fmla="*/ 264 h 2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2" h="264">
                <a:moveTo>
                  <a:pt x="5" y="40"/>
                </a:moveTo>
                <a:lnTo>
                  <a:pt x="0" y="80"/>
                </a:lnTo>
                <a:lnTo>
                  <a:pt x="5" y="106"/>
                </a:lnTo>
                <a:lnTo>
                  <a:pt x="35" y="122"/>
                </a:lnTo>
                <a:lnTo>
                  <a:pt x="54" y="127"/>
                </a:lnTo>
                <a:lnTo>
                  <a:pt x="73" y="121"/>
                </a:lnTo>
                <a:lnTo>
                  <a:pt x="90" y="130"/>
                </a:lnTo>
                <a:lnTo>
                  <a:pt x="101" y="166"/>
                </a:lnTo>
                <a:lnTo>
                  <a:pt x="115" y="154"/>
                </a:lnTo>
                <a:lnTo>
                  <a:pt x="160" y="175"/>
                </a:lnTo>
                <a:lnTo>
                  <a:pt x="195" y="206"/>
                </a:lnTo>
                <a:lnTo>
                  <a:pt x="202" y="235"/>
                </a:lnTo>
                <a:lnTo>
                  <a:pt x="213" y="249"/>
                </a:lnTo>
                <a:lnTo>
                  <a:pt x="235" y="248"/>
                </a:lnTo>
                <a:lnTo>
                  <a:pt x="260" y="257"/>
                </a:lnTo>
                <a:lnTo>
                  <a:pt x="272" y="264"/>
                </a:lnTo>
                <a:lnTo>
                  <a:pt x="260" y="257"/>
                </a:lnTo>
                <a:lnTo>
                  <a:pt x="249" y="230"/>
                </a:lnTo>
                <a:lnTo>
                  <a:pt x="248" y="206"/>
                </a:lnTo>
                <a:lnTo>
                  <a:pt x="253" y="197"/>
                </a:lnTo>
                <a:lnTo>
                  <a:pt x="261" y="189"/>
                </a:lnTo>
                <a:lnTo>
                  <a:pt x="258" y="175"/>
                </a:lnTo>
                <a:lnTo>
                  <a:pt x="241" y="160"/>
                </a:lnTo>
                <a:lnTo>
                  <a:pt x="260" y="124"/>
                </a:lnTo>
                <a:lnTo>
                  <a:pt x="265" y="116"/>
                </a:lnTo>
                <a:lnTo>
                  <a:pt x="233" y="90"/>
                </a:lnTo>
                <a:lnTo>
                  <a:pt x="160" y="19"/>
                </a:lnTo>
                <a:lnTo>
                  <a:pt x="133" y="20"/>
                </a:lnTo>
                <a:lnTo>
                  <a:pt x="118" y="18"/>
                </a:lnTo>
                <a:lnTo>
                  <a:pt x="102" y="5"/>
                </a:lnTo>
                <a:lnTo>
                  <a:pt x="81" y="0"/>
                </a:lnTo>
                <a:lnTo>
                  <a:pt x="64" y="7"/>
                </a:lnTo>
                <a:lnTo>
                  <a:pt x="48" y="20"/>
                </a:lnTo>
                <a:lnTo>
                  <a:pt x="5" y="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1422738" y="2548026"/>
            <a:ext cx="130948" cy="119545"/>
          </a:xfrm>
          <a:custGeom>
            <a:avLst/>
            <a:gdLst>
              <a:gd name="T0" fmla="*/ 2147483647 w 272"/>
              <a:gd name="T1" fmla="*/ 2147483647 h 264"/>
              <a:gd name="T2" fmla="*/ 0 w 272"/>
              <a:gd name="T3" fmla="*/ 2147483647 h 264"/>
              <a:gd name="T4" fmla="*/ 2147483647 w 272"/>
              <a:gd name="T5" fmla="*/ 2147483647 h 264"/>
              <a:gd name="T6" fmla="*/ 2147483647 w 272"/>
              <a:gd name="T7" fmla="*/ 2147483647 h 264"/>
              <a:gd name="T8" fmla="*/ 2147483647 w 272"/>
              <a:gd name="T9" fmla="*/ 2147483647 h 264"/>
              <a:gd name="T10" fmla="*/ 2147483647 w 272"/>
              <a:gd name="T11" fmla="*/ 2147483647 h 264"/>
              <a:gd name="T12" fmla="*/ 2147483647 w 272"/>
              <a:gd name="T13" fmla="*/ 2147483647 h 264"/>
              <a:gd name="T14" fmla="*/ 2147483647 w 272"/>
              <a:gd name="T15" fmla="*/ 2147483647 h 264"/>
              <a:gd name="T16" fmla="*/ 2147483647 w 272"/>
              <a:gd name="T17" fmla="*/ 2147483647 h 264"/>
              <a:gd name="T18" fmla="*/ 2147483647 w 272"/>
              <a:gd name="T19" fmla="*/ 2147483647 h 264"/>
              <a:gd name="T20" fmla="*/ 2147483647 w 272"/>
              <a:gd name="T21" fmla="*/ 2147483647 h 264"/>
              <a:gd name="T22" fmla="*/ 2147483647 w 272"/>
              <a:gd name="T23" fmla="*/ 2147483647 h 264"/>
              <a:gd name="T24" fmla="*/ 2147483647 w 272"/>
              <a:gd name="T25" fmla="*/ 2147483647 h 264"/>
              <a:gd name="T26" fmla="*/ 2147483647 w 272"/>
              <a:gd name="T27" fmla="*/ 2147483647 h 264"/>
              <a:gd name="T28" fmla="*/ 2147483647 w 272"/>
              <a:gd name="T29" fmla="*/ 2147483647 h 264"/>
              <a:gd name="T30" fmla="*/ 2147483647 w 272"/>
              <a:gd name="T31" fmla="*/ 2147483647 h 264"/>
              <a:gd name="T32" fmla="*/ 2147483647 w 272"/>
              <a:gd name="T33" fmla="*/ 2147483647 h 264"/>
              <a:gd name="T34" fmla="*/ 2147483647 w 272"/>
              <a:gd name="T35" fmla="*/ 2147483647 h 264"/>
              <a:gd name="T36" fmla="*/ 2147483647 w 272"/>
              <a:gd name="T37" fmla="*/ 2147483647 h 264"/>
              <a:gd name="T38" fmla="*/ 2147483647 w 272"/>
              <a:gd name="T39" fmla="*/ 2147483647 h 264"/>
              <a:gd name="T40" fmla="*/ 2147483647 w 272"/>
              <a:gd name="T41" fmla="*/ 2147483647 h 264"/>
              <a:gd name="T42" fmla="*/ 2147483647 w 272"/>
              <a:gd name="T43" fmla="*/ 2147483647 h 264"/>
              <a:gd name="T44" fmla="*/ 2147483647 w 272"/>
              <a:gd name="T45" fmla="*/ 2147483647 h 264"/>
              <a:gd name="T46" fmla="*/ 2147483647 w 272"/>
              <a:gd name="T47" fmla="*/ 2147483647 h 264"/>
              <a:gd name="T48" fmla="*/ 2147483647 w 272"/>
              <a:gd name="T49" fmla="*/ 2147483647 h 264"/>
              <a:gd name="T50" fmla="*/ 2147483647 w 272"/>
              <a:gd name="T51" fmla="*/ 2147483647 h 264"/>
              <a:gd name="T52" fmla="*/ 2147483647 w 272"/>
              <a:gd name="T53" fmla="*/ 2147483647 h 264"/>
              <a:gd name="T54" fmla="*/ 2147483647 w 272"/>
              <a:gd name="T55" fmla="*/ 2147483647 h 264"/>
              <a:gd name="T56" fmla="*/ 2147483647 w 272"/>
              <a:gd name="T57" fmla="*/ 2147483647 h 264"/>
              <a:gd name="T58" fmla="*/ 2147483647 w 272"/>
              <a:gd name="T59" fmla="*/ 2147483647 h 264"/>
              <a:gd name="T60" fmla="*/ 2147483647 w 272"/>
              <a:gd name="T61" fmla="*/ 0 h 264"/>
              <a:gd name="T62" fmla="*/ 2147483647 w 272"/>
              <a:gd name="T63" fmla="*/ 2147483647 h 264"/>
              <a:gd name="T64" fmla="*/ 2147483647 w 272"/>
              <a:gd name="T65" fmla="*/ 2147483647 h 264"/>
              <a:gd name="T66" fmla="*/ 2147483647 w 272"/>
              <a:gd name="T67" fmla="*/ 2147483647 h 2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2"/>
              <a:gd name="T103" fmla="*/ 0 h 264"/>
              <a:gd name="T104" fmla="*/ 272 w 272"/>
              <a:gd name="T105" fmla="*/ 264 h 2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2" h="264">
                <a:moveTo>
                  <a:pt x="5" y="40"/>
                </a:moveTo>
                <a:lnTo>
                  <a:pt x="0" y="80"/>
                </a:lnTo>
                <a:lnTo>
                  <a:pt x="5" y="106"/>
                </a:lnTo>
                <a:lnTo>
                  <a:pt x="35" y="122"/>
                </a:lnTo>
                <a:lnTo>
                  <a:pt x="54" y="127"/>
                </a:lnTo>
                <a:lnTo>
                  <a:pt x="73" y="121"/>
                </a:lnTo>
                <a:lnTo>
                  <a:pt x="90" y="130"/>
                </a:lnTo>
                <a:lnTo>
                  <a:pt x="101" y="166"/>
                </a:lnTo>
                <a:lnTo>
                  <a:pt x="115" y="154"/>
                </a:lnTo>
                <a:lnTo>
                  <a:pt x="160" y="175"/>
                </a:lnTo>
                <a:lnTo>
                  <a:pt x="195" y="206"/>
                </a:lnTo>
                <a:lnTo>
                  <a:pt x="202" y="235"/>
                </a:lnTo>
                <a:lnTo>
                  <a:pt x="213" y="249"/>
                </a:lnTo>
                <a:lnTo>
                  <a:pt x="235" y="248"/>
                </a:lnTo>
                <a:lnTo>
                  <a:pt x="260" y="257"/>
                </a:lnTo>
                <a:lnTo>
                  <a:pt x="272" y="264"/>
                </a:lnTo>
                <a:lnTo>
                  <a:pt x="260" y="257"/>
                </a:lnTo>
                <a:lnTo>
                  <a:pt x="249" y="230"/>
                </a:lnTo>
                <a:lnTo>
                  <a:pt x="248" y="206"/>
                </a:lnTo>
                <a:lnTo>
                  <a:pt x="253" y="197"/>
                </a:lnTo>
                <a:lnTo>
                  <a:pt x="261" y="189"/>
                </a:lnTo>
                <a:lnTo>
                  <a:pt x="258" y="175"/>
                </a:lnTo>
                <a:lnTo>
                  <a:pt x="241" y="160"/>
                </a:lnTo>
                <a:lnTo>
                  <a:pt x="260" y="124"/>
                </a:lnTo>
                <a:lnTo>
                  <a:pt x="265" y="116"/>
                </a:lnTo>
                <a:lnTo>
                  <a:pt x="233" y="90"/>
                </a:lnTo>
                <a:lnTo>
                  <a:pt x="160" y="19"/>
                </a:lnTo>
                <a:lnTo>
                  <a:pt x="133" y="20"/>
                </a:lnTo>
                <a:lnTo>
                  <a:pt x="118" y="18"/>
                </a:lnTo>
                <a:lnTo>
                  <a:pt x="102" y="5"/>
                </a:lnTo>
                <a:lnTo>
                  <a:pt x="81" y="0"/>
                </a:lnTo>
                <a:lnTo>
                  <a:pt x="64" y="7"/>
                </a:lnTo>
                <a:lnTo>
                  <a:pt x="48" y="20"/>
                </a:lnTo>
                <a:lnTo>
                  <a:pt x="5" y="40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1538634" y="2591909"/>
            <a:ext cx="248351" cy="90794"/>
          </a:xfrm>
          <a:custGeom>
            <a:avLst/>
            <a:gdLst>
              <a:gd name="T0" fmla="*/ 2147483647 w 514"/>
              <a:gd name="T1" fmla="*/ 2147483647 h 200"/>
              <a:gd name="T2" fmla="*/ 2147483647 w 514"/>
              <a:gd name="T3" fmla="*/ 2147483647 h 200"/>
              <a:gd name="T4" fmla="*/ 2147483647 w 514"/>
              <a:gd name="T5" fmla="*/ 2147483647 h 200"/>
              <a:gd name="T6" fmla="*/ 2147483647 w 514"/>
              <a:gd name="T7" fmla="*/ 2147483647 h 200"/>
              <a:gd name="T8" fmla="*/ 2147483647 w 514"/>
              <a:gd name="T9" fmla="*/ 2147483647 h 200"/>
              <a:gd name="T10" fmla="*/ 2147483647 w 514"/>
              <a:gd name="T11" fmla="*/ 2147483647 h 200"/>
              <a:gd name="T12" fmla="*/ 2147483647 w 514"/>
              <a:gd name="T13" fmla="*/ 2147483647 h 200"/>
              <a:gd name="T14" fmla="*/ 2147483647 w 514"/>
              <a:gd name="T15" fmla="*/ 2147483647 h 200"/>
              <a:gd name="T16" fmla="*/ 2147483647 w 514"/>
              <a:gd name="T17" fmla="*/ 2147483647 h 200"/>
              <a:gd name="T18" fmla="*/ 2147483647 w 514"/>
              <a:gd name="T19" fmla="*/ 2147483647 h 200"/>
              <a:gd name="T20" fmla="*/ 2147483647 w 514"/>
              <a:gd name="T21" fmla="*/ 2147483647 h 200"/>
              <a:gd name="T22" fmla="*/ 2147483647 w 514"/>
              <a:gd name="T23" fmla="*/ 0 h 200"/>
              <a:gd name="T24" fmla="*/ 2147483647 w 514"/>
              <a:gd name="T25" fmla="*/ 2147483647 h 200"/>
              <a:gd name="T26" fmla="*/ 2147483647 w 514"/>
              <a:gd name="T27" fmla="*/ 2147483647 h 200"/>
              <a:gd name="T28" fmla="*/ 2147483647 w 514"/>
              <a:gd name="T29" fmla="*/ 2147483647 h 200"/>
              <a:gd name="T30" fmla="*/ 2147483647 w 514"/>
              <a:gd name="T31" fmla="*/ 2147483647 h 200"/>
              <a:gd name="T32" fmla="*/ 2147483647 w 514"/>
              <a:gd name="T33" fmla="*/ 2147483647 h 200"/>
              <a:gd name="T34" fmla="*/ 2147483647 w 514"/>
              <a:gd name="T35" fmla="*/ 2147483647 h 200"/>
              <a:gd name="T36" fmla="*/ 2147483647 w 514"/>
              <a:gd name="T37" fmla="*/ 2147483647 h 200"/>
              <a:gd name="T38" fmla="*/ 2147483647 w 514"/>
              <a:gd name="T39" fmla="*/ 2147483647 h 200"/>
              <a:gd name="T40" fmla="*/ 2147483647 w 514"/>
              <a:gd name="T41" fmla="*/ 2147483647 h 200"/>
              <a:gd name="T42" fmla="*/ 2147483647 w 514"/>
              <a:gd name="T43" fmla="*/ 2147483647 h 200"/>
              <a:gd name="T44" fmla="*/ 2147483647 w 514"/>
              <a:gd name="T45" fmla="*/ 2147483647 h 200"/>
              <a:gd name="T46" fmla="*/ 2147483647 w 514"/>
              <a:gd name="T47" fmla="*/ 2147483647 h 200"/>
              <a:gd name="T48" fmla="*/ 2147483647 w 514"/>
              <a:gd name="T49" fmla="*/ 2147483647 h 200"/>
              <a:gd name="T50" fmla="*/ 2147483647 w 514"/>
              <a:gd name="T51" fmla="*/ 2147483647 h 200"/>
              <a:gd name="T52" fmla="*/ 2147483647 w 514"/>
              <a:gd name="T53" fmla="*/ 2147483647 h 200"/>
              <a:gd name="T54" fmla="*/ 2147483647 w 514"/>
              <a:gd name="T55" fmla="*/ 2147483647 h 200"/>
              <a:gd name="T56" fmla="*/ 2147483647 w 514"/>
              <a:gd name="T57" fmla="*/ 2147483647 h 200"/>
              <a:gd name="T58" fmla="*/ 2147483647 w 514"/>
              <a:gd name="T59" fmla="*/ 2147483647 h 200"/>
              <a:gd name="T60" fmla="*/ 2147483647 w 514"/>
              <a:gd name="T61" fmla="*/ 2147483647 h 200"/>
              <a:gd name="T62" fmla="*/ 2147483647 w 514"/>
              <a:gd name="T63" fmla="*/ 2147483647 h 200"/>
              <a:gd name="T64" fmla="*/ 2147483647 w 514"/>
              <a:gd name="T65" fmla="*/ 2147483647 h 200"/>
              <a:gd name="T66" fmla="*/ 2147483647 w 514"/>
              <a:gd name="T67" fmla="*/ 2147483647 h 200"/>
              <a:gd name="T68" fmla="*/ 2147483647 w 514"/>
              <a:gd name="T69" fmla="*/ 2147483647 h 200"/>
              <a:gd name="T70" fmla="*/ 2147483647 w 514"/>
              <a:gd name="T71" fmla="*/ 2147483647 h 200"/>
              <a:gd name="T72" fmla="*/ 2147483647 w 514"/>
              <a:gd name="T73" fmla="*/ 2147483647 h 200"/>
              <a:gd name="T74" fmla="*/ 2147483647 w 514"/>
              <a:gd name="T75" fmla="*/ 2147483647 h 200"/>
              <a:gd name="T76" fmla="*/ 2147483647 w 514"/>
              <a:gd name="T77" fmla="*/ 2147483647 h 200"/>
              <a:gd name="T78" fmla="*/ 2147483647 w 514"/>
              <a:gd name="T79" fmla="*/ 2147483647 h 200"/>
              <a:gd name="T80" fmla="*/ 2147483647 w 514"/>
              <a:gd name="T81" fmla="*/ 2147483647 h 200"/>
              <a:gd name="T82" fmla="*/ 2147483647 w 514"/>
              <a:gd name="T83" fmla="*/ 2147483647 h 200"/>
              <a:gd name="T84" fmla="*/ 2147483647 w 514"/>
              <a:gd name="T85" fmla="*/ 2147483647 h 200"/>
              <a:gd name="T86" fmla="*/ 2147483647 w 514"/>
              <a:gd name="T87" fmla="*/ 2147483647 h 200"/>
              <a:gd name="T88" fmla="*/ 2147483647 w 514"/>
              <a:gd name="T89" fmla="*/ 2147483647 h 200"/>
              <a:gd name="T90" fmla="*/ 2147483647 w 514"/>
              <a:gd name="T91" fmla="*/ 2147483647 h 200"/>
              <a:gd name="T92" fmla="*/ 2147483647 w 514"/>
              <a:gd name="T93" fmla="*/ 2147483647 h 200"/>
              <a:gd name="T94" fmla="*/ 2147483647 w 514"/>
              <a:gd name="T95" fmla="*/ 2147483647 h 200"/>
              <a:gd name="T96" fmla="*/ 2147483647 w 514"/>
              <a:gd name="T97" fmla="*/ 2147483647 h 200"/>
              <a:gd name="T98" fmla="*/ 2147483647 w 514"/>
              <a:gd name="T99" fmla="*/ 2147483647 h 200"/>
              <a:gd name="T100" fmla="*/ 2147483647 w 514"/>
              <a:gd name="T101" fmla="*/ 2147483647 h 200"/>
              <a:gd name="T102" fmla="*/ 2147483647 w 514"/>
              <a:gd name="T103" fmla="*/ 2147483647 h 200"/>
              <a:gd name="T104" fmla="*/ 2147483647 w 514"/>
              <a:gd name="T105" fmla="*/ 2147483647 h 200"/>
              <a:gd name="T106" fmla="*/ 2147483647 w 514"/>
              <a:gd name="T107" fmla="*/ 2147483647 h 200"/>
              <a:gd name="T108" fmla="*/ 2147483647 w 514"/>
              <a:gd name="T109" fmla="*/ 2147483647 h 200"/>
              <a:gd name="T110" fmla="*/ 2147483647 w 514"/>
              <a:gd name="T111" fmla="*/ 2147483647 h 200"/>
              <a:gd name="T112" fmla="*/ 2147483647 w 514"/>
              <a:gd name="T113" fmla="*/ 2147483647 h 200"/>
              <a:gd name="T114" fmla="*/ 2147483647 w 514"/>
              <a:gd name="T115" fmla="*/ 2147483647 h 200"/>
              <a:gd name="T116" fmla="*/ 2147483647 w 514"/>
              <a:gd name="T117" fmla="*/ 2147483647 h 200"/>
              <a:gd name="T118" fmla="*/ 2147483647 w 514"/>
              <a:gd name="T119" fmla="*/ 2147483647 h 200"/>
              <a:gd name="T120" fmla="*/ 0 w 514"/>
              <a:gd name="T121" fmla="*/ 2147483647 h 200"/>
              <a:gd name="T122" fmla="*/ 2147483647 w 514"/>
              <a:gd name="T123" fmla="*/ 2147483647 h 200"/>
              <a:gd name="T124" fmla="*/ 2147483647 w 514"/>
              <a:gd name="T125" fmla="*/ 2147483647 h 2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14"/>
              <a:gd name="T190" fmla="*/ 0 h 200"/>
              <a:gd name="T191" fmla="*/ 514 w 514"/>
              <a:gd name="T192" fmla="*/ 200 h 2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14" h="200">
                <a:moveTo>
                  <a:pt x="24" y="17"/>
                </a:moveTo>
                <a:lnTo>
                  <a:pt x="64" y="44"/>
                </a:lnTo>
                <a:lnTo>
                  <a:pt x="85" y="75"/>
                </a:lnTo>
                <a:lnTo>
                  <a:pt x="112" y="73"/>
                </a:lnTo>
                <a:lnTo>
                  <a:pt x="144" y="81"/>
                </a:lnTo>
                <a:lnTo>
                  <a:pt x="197" y="66"/>
                </a:lnTo>
                <a:lnTo>
                  <a:pt x="221" y="43"/>
                </a:lnTo>
                <a:lnTo>
                  <a:pt x="248" y="32"/>
                </a:lnTo>
                <a:lnTo>
                  <a:pt x="272" y="14"/>
                </a:lnTo>
                <a:lnTo>
                  <a:pt x="300" y="3"/>
                </a:lnTo>
                <a:lnTo>
                  <a:pt x="328" y="8"/>
                </a:lnTo>
                <a:lnTo>
                  <a:pt x="369" y="0"/>
                </a:lnTo>
                <a:lnTo>
                  <a:pt x="440" y="28"/>
                </a:lnTo>
                <a:lnTo>
                  <a:pt x="491" y="57"/>
                </a:lnTo>
                <a:lnTo>
                  <a:pt x="507" y="63"/>
                </a:lnTo>
                <a:lnTo>
                  <a:pt x="514" y="72"/>
                </a:lnTo>
                <a:lnTo>
                  <a:pt x="510" y="77"/>
                </a:lnTo>
                <a:lnTo>
                  <a:pt x="486" y="85"/>
                </a:lnTo>
                <a:lnTo>
                  <a:pt x="489" y="99"/>
                </a:lnTo>
                <a:lnTo>
                  <a:pt x="507" y="116"/>
                </a:lnTo>
                <a:lnTo>
                  <a:pt x="510" y="134"/>
                </a:lnTo>
                <a:lnTo>
                  <a:pt x="505" y="150"/>
                </a:lnTo>
                <a:lnTo>
                  <a:pt x="487" y="150"/>
                </a:lnTo>
                <a:lnTo>
                  <a:pt x="461" y="146"/>
                </a:lnTo>
                <a:lnTo>
                  <a:pt x="432" y="150"/>
                </a:lnTo>
                <a:lnTo>
                  <a:pt x="424" y="132"/>
                </a:lnTo>
                <a:lnTo>
                  <a:pt x="421" y="109"/>
                </a:lnTo>
                <a:lnTo>
                  <a:pt x="434" y="87"/>
                </a:lnTo>
                <a:lnTo>
                  <a:pt x="443" y="75"/>
                </a:lnTo>
                <a:lnTo>
                  <a:pt x="442" y="72"/>
                </a:lnTo>
                <a:lnTo>
                  <a:pt x="420" y="60"/>
                </a:lnTo>
                <a:lnTo>
                  <a:pt x="371" y="58"/>
                </a:lnTo>
                <a:lnTo>
                  <a:pt x="355" y="51"/>
                </a:lnTo>
                <a:lnTo>
                  <a:pt x="322" y="46"/>
                </a:lnTo>
                <a:lnTo>
                  <a:pt x="297" y="47"/>
                </a:lnTo>
                <a:lnTo>
                  <a:pt x="289" y="53"/>
                </a:lnTo>
                <a:lnTo>
                  <a:pt x="289" y="74"/>
                </a:lnTo>
                <a:lnTo>
                  <a:pt x="287" y="87"/>
                </a:lnTo>
                <a:lnTo>
                  <a:pt x="256" y="102"/>
                </a:lnTo>
                <a:lnTo>
                  <a:pt x="252" y="118"/>
                </a:lnTo>
                <a:lnTo>
                  <a:pt x="284" y="142"/>
                </a:lnTo>
                <a:lnTo>
                  <a:pt x="292" y="165"/>
                </a:lnTo>
                <a:lnTo>
                  <a:pt x="284" y="186"/>
                </a:lnTo>
                <a:lnTo>
                  <a:pt x="255" y="200"/>
                </a:lnTo>
                <a:lnTo>
                  <a:pt x="227" y="185"/>
                </a:lnTo>
                <a:lnTo>
                  <a:pt x="200" y="156"/>
                </a:lnTo>
                <a:lnTo>
                  <a:pt x="181" y="159"/>
                </a:lnTo>
                <a:lnTo>
                  <a:pt x="174" y="166"/>
                </a:lnTo>
                <a:lnTo>
                  <a:pt x="134" y="140"/>
                </a:lnTo>
                <a:lnTo>
                  <a:pt x="98" y="124"/>
                </a:lnTo>
                <a:lnTo>
                  <a:pt x="85" y="126"/>
                </a:lnTo>
                <a:lnTo>
                  <a:pt x="58" y="140"/>
                </a:lnTo>
                <a:lnTo>
                  <a:pt x="43" y="158"/>
                </a:lnTo>
                <a:lnTo>
                  <a:pt x="31" y="165"/>
                </a:lnTo>
                <a:lnTo>
                  <a:pt x="19" y="158"/>
                </a:lnTo>
                <a:lnTo>
                  <a:pt x="8" y="132"/>
                </a:lnTo>
                <a:lnTo>
                  <a:pt x="7" y="107"/>
                </a:lnTo>
                <a:lnTo>
                  <a:pt x="12" y="99"/>
                </a:lnTo>
                <a:lnTo>
                  <a:pt x="20" y="90"/>
                </a:lnTo>
                <a:lnTo>
                  <a:pt x="17" y="77"/>
                </a:lnTo>
                <a:lnTo>
                  <a:pt x="0" y="61"/>
                </a:lnTo>
                <a:lnTo>
                  <a:pt x="19" y="25"/>
                </a:lnTo>
                <a:lnTo>
                  <a:pt x="24" y="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2" name="Freeform 72"/>
          <p:cNvSpPr>
            <a:spLocks/>
          </p:cNvSpPr>
          <p:nvPr/>
        </p:nvSpPr>
        <p:spPr bwMode="auto">
          <a:xfrm>
            <a:off x="1609378" y="3039823"/>
            <a:ext cx="663771" cy="791414"/>
          </a:xfrm>
          <a:custGeom>
            <a:avLst/>
            <a:gdLst>
              <a:gd name="T0" fmla="*/ 2147483647 w 1372"/>
              <a:gd name="T1" fmla="*/ 2147483647 h 1745"/>
              <a:gd name="T2" fmla="*/ 2147483647 w 1372"/>
              <a:gd name="T3" fmla="*/ 2147483647 h 1745"/>
              <a:gd name="T4" fmla="*/ 2147483647 w 1372"/>
              <a:gd name="T5" fmla="*/ 2147483647 h 1745"/>
              <a:gd name="T6" fmla="*/ 2147483647 w 1372"/>
              <a:gd name="T7" fmla="*/ 2147483647 h 1745"/>
              <a:gd name="T8" fmla="*/ 2147483647 w 1372"/>
              <a:gd name="T9" fmla="*/ 2147483647 h 1745"/>
              <a:gd name="T10" fmla="*/ 2147483647 w 1372"/>
              <a:gd name="T11" fmla="*/ 2147483647 h 1745"/>
              <a:gd name="T12" fmla="*/ 2147483647 w 1372"/>
              <a:gd name="T13" fmla="*/ 2147483647 h 1745"/>
              <a:gd name="T14" fmla="*/ 2147483647 w 1372"/>
              <a:gd name="T15" fmla="*/ 2147483647 h 1745"/>
              <a:gd name="T16" fmla="*/ 2147483647 w 1372"/>
              <a:gd name="T17" fmla="*/ 2147483647 h 1745"/>
              <a:gd name="T18" fmla="*/ 2147483647 w 1372"/>
              <a:gd name="T19" fmla="*/ 2147483647 h 1745"/>
              <a:gd name="T20" fmla="*/ 0 w 1372"/>
              <a:gd name="T21" fmla="*/ 2147483647 h 1745"/>
              <a:gd name="T22" fmla="*/ 2147483647 w 1372"/>
              <a:gd name="T23" fmla="*/ 2147483647 h 1745"/>
              <a:gd name="T24" fmla="*/ 2147483647 w 1372"/>
              <a:gd name="T25" fmla="*/ 2147483647 h 1745"/>
              <a:gd name="T26" fmla="*/ 2147483647 w 1372"/>
              <a:gd name="T27" fmla="*/ 2147483647 h 1745"/>
              <a:gd name="T28" fmla="*/ 2147483647 w 1372"/>
              <a:gd name="T29" fmla="*/ 2147483647 h 1745"/>
              <a:gd name="T30" fmla="*/ 2147483647 w 1372"/>
              <a:gd name="T31" fmla="*/ 2147483647 h 1745"/>
              <a:gd name="T32" fmla="*/ 2147483647 w 1372"/>
              <a:gd name="T33" fmla="*/ 2147483647 h 1745"/>
              <a:gd name="T34" fmla="*/ 2147483647 w 1372"/>
              <a:gd name="T35" fmla="*/ 2147483647 h 1745"/>
              <a:gd name="T36" fmla="*/ 2147483647 w 1372"/>
              <a:gd name="T37" fmla="*/ 2147483647 h 1745"/>
              <a:gd name="T38" fmla="*/ 2147483647 w 1372"/>
              <a:gd name="T39" fmla="*/ 2147483647 h 1745"/>
              <a:gd name="T40" fmla="*/ 2147483647 w 1372"/>
              <a:gd name="T41" fmla="*/ 2147483647 h 1745"/>
              <a:gd name="T42" fmla="*/ 2147483647 w 1372"/>
              <a:gd name="T43" fmla="*/ 2147483647 h 1745"/>
              <a:gd name="T44" fmla="*/ 2147483647 w 1372"/>
              <a:gd name="T45" fmla="*/ 2147483647 h 1745"/>
              <a:gd name="T46" fmla="*/ 2147483647 w 1372"/>
              <a:gd name="T47" fmla="*/ 2147483647 h 1745"/>
              <a:gd name="T48" fmla="*/ 2147483647 w 1372"/>
              <a:gd name="T49" fmla="*/ 2147483647 h 1745"/>
              <a:gd name="T50" fmla="*/ 2147483647 w 1372"/>
              <a:gd name="T51" fmla="*/ 2147483647 h 1745"/>
              <a:gd name="T52" fmla="*/ 2147483647 w 1372"/>
              <a:gd name="T53" fmla="*/ 2147483647 h 1745"/>
              <a:gd name="T54" fmla="*/ 2147483647 w 1372"/>
              <a:gd name="T55" fmla="*/ 2147483647 h 1745"/>
              <a:gd name="T56" fmla="*/ 2147483647 w 1372"/>
              <a:gd name="T57" fmla="*/ 2147483647 h 1745"/>
              <a:gd name="T58" fmla="*/ 2147483647 w 1372"/>
              <a:gd name="T59" fmla="*/ 2147483647 h 1745"/>
              <a:gd name="T60" fmla="*/ 2147483647 w 1372"/>
              <a:gd name="T61" fmla="*/ 2147483647 h 1745"/>
              <a:gd name="T62" fmla="*/ 2147483647 w 1372"/>
              <a:gd name="T63" fmla="*/ 2147483647 h 1745"/>
              <a:gd name="T64" fmla="*/ 2147483647 w 1372"/>
              <a:gd name="T65" fmla="*/ 2147483647 h 1745"/>
              <a:gd name="T66" fmla="*/ 2147483647 w 1372"/>
              <a:gd name="T67" fmla="*/ 2147483647 h 1745"/>
              <a:gd name="T68" fmla="*/ 2147483647 w 1372"/>
              <a:gd name="T69" fmla="*/ 2147483647 h 1745"/>
              <a:gd name="T70" fmla="*/ 2147483647 w 1372"/>
              <a:gd name="T71" fmla="*/ 2147483647 h 1745"/>
              <a:gd name="T72" fmla="*/ 2147483647 w 1372"/>
              <a:gd name="T73" fmla="*/ 2147483647 h 1745"/>
              <a:gd name="T74" fmla="*/ 2147483647 w 1372"/>
              <a:gd name="T75" fmla="*/ 2147483647 h 1745"/>
              <a:gd name="T76" fmla="*/ 2147483647 w 1372"/>
              <a:gd name="T77" fmla="*/ 2147483647 h 1745"/>
              <a:gd name="T78" fmla="*/ 2147483647 w 1372"/>
              <a:gd name="T79" fmla="*/ 2147483647 h 1745"/>
              <a:gd name="T80" fmla="*/ 2147483647 w 1372"/>
              <a:gd name="T81" fmla="*/ 2147483647 h 1745"/>
              <a:gd name="T82" fmla="*/ 2147483647 w 1372"/>
              <a:gd name="T83" fmla="*/ 2147483647 h 1745"/>
              <a:gd name="T84" fmla="*/ 2147483647 w 1372"/>
              <a:gd name="T85" fmla="*/ 2147483647 h 1745"/>
              <a:gd name="T86" fmla="*/ 2147483647 w 1372"/>
              <a:gd name="T87" fmla="*/ 2147483647 h 1745"/>
              <a:gd name="T88" fmla="*/ 2147483647 w 1372"/>
              <a:gd name="T89" fmla="*/ 2147483647 h 17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72"/>
              <a:gd name="T136" fmla="*/ 0 h 1745"/>
              <a:gd name="T137" fmla="*/ 1372 w 1372"/>
              <a:gd name="T138" fmla="*/ 1745 h 174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72" h="1745">
                <a:moveTo>
                  <a:pt x="1194" y="1745"/>
                </a:moveTo>
                <a:lnTo>
                  <a:pt x="1168" y="1706"/>
                </a:lnTo>
                <a:lnTo>
                  <a:pt x="1148" y="1683"/>
                </a:lnTo>
                <a:lnTo>
                  <a:pt x="1097" y="1640"/>
                </a:lnTo>
                <a:lnTo>
                  <a:pt x="1047" y="1609"/>
                </a:lnTo>
                <a:lnTo>
                  <a:pt x="958" y="1566"/>
                </a:lnTo>
                <a:lnTo>
                  <a:pt x="734" y="1474"/>
                </a:lnTo>
                <a:lnTo>
                  <a:pt x="632" y="1416"/>
                </a:lnTo>
                <a:lnTo>
                  <a:pt x="581" y="1365"/>
                </a:lnTo>
                <a:lnTo>
                  <a:pt x="566" y="1334"/>
                </a:lnTo>
                <a:lnTo>
                  <a:pt x="562" y="1304"/>
                </a:lnTo>
                <a:lnTo>
                  <a:pt x="556" y="1281"/>
                </a:lnTo>
                <a:lnTo>
                  <a:pt x="543" y="1268"/>
                </a:lnTo>
                <a:lnTo>
                  <a:pt x="513" y="1245"/>
                </a:lnTo>
                <a:lnTo>
                  <a:pt x="477" y="1194"/>
                </a:lnTo>
                <a:lnTo>
                  <a:pt x="426" y="1121"/>
                </a:lnTo>
                <a:lnTo>
                  <a:pt x="411" y="1078"/>
                </a:lnTo>
                <a:lnTo>
                  <a:pt x="388" y="1020"/>
                </a:lnTo>
                <a:lnTo>
                  <a:pt x="237" y="768"/>
                </a:lnTo>
                <a:lnTo>
                  <a:pt x="190" y="707"/>
                </a:lnTo>
                <a:lnTo>
                  <a:pt x="147" y="644"/>
                </a:lnTo>
                <a:lnTo>
                  <a:pt x="105" y="629"/>
                </a:lnTo>
                <a:lnTo>
                  <a:pt x="86" y="606"/>
                </a:lnTo>
                <a:lnTo>
                  <a:pt x="70" y="586"/>
                </a:lnTo>
                <a:lnTo>
                  <a:pt x="43" y="567"/>
                </a:lnTo>
                <a:lnTo>
                  <a:pt x="27" y="563"/>
                </a:lnTo>
                <a:lnTo>
                  <a:pt x="20" y="548"/>
                </a:lnTo>
                <a:lnTo>
                  <a:pt x="30" y="535"/>
                </a:lnTo>
                <a:lnTo>
                  <a:pt x="40" y="524"/>
                </a:lnTo>
                <a:lnTo>
                  <a:pt x="35" y="489"/>
                </a:lnTo>
                <a:lnTo>
                  <a:pt x="20" y="486"/>
                </a:lnTo>
                <a:lnTo>
                  <a:pt x="5" y="481"/>
                </a:lnTo>
                <a:lnTo>
                  <a:pt x="0" y="466"/>
                </a:lnTo>
                <a:lnTo>
                  <a:pt x="0" y="448"/>
                </a:lnTo>
                <a:lnTo>
                  <a:pt x="20" y="361"/>
                </a:lnTo>
                <a:lnTo>
                  <a:pt x="55" y="318"/>
                </a:lnTo>
                <a:lnTo>
                  <a:pt x="66" y="318"/>
                </a:lnTo>
                <a:lnTo>
                  <a:pt x="97" y="346"/>
                </a:lnTo>
                <a:lnTo>
                  <a:pt x="109" y="389"/>
                </a:lnTo>
                <a:lnTo>
                  <a:pt x="101" y="435"/>
                </a:lnTo>
                <a:lnTo>
                  <a:pt x="105" y="458"/>
                </a:lnTo>
                <a:lnTo>
                  <a:pt x="124" y="466"/>
                </a:lnTo>
                <a:lnTo>
                  <a:pt x="144" y="451"/>
                </a:lnTo>
                <a:lnTo>
                  <a:pt x="170" y="463"/>
                </a:lnTo>
                <a:lnTo>
                  <a:pt x="182" y="478"/>
                </a:lnTo>
                <a:lnTo>
                  <a:pt x="195" y="505"/>
                </a:lnTo>
                <a:lnTo>
                  <a:pt x="221" y="509"/>
                </a:lnTo>
                <a:lnTo>
                  <a:pt x="256" y="489"/>
                </a:lnTo>
                <a:lnTo>
                  <a:pt x="287" y="454"/>
                </a:lnTo>
                <a:lnTo>
                  <a:pt x="302" y="395"/>
                </a:lnTo>
                <a:lnTo>
                  <a:pt x="310" y="338"/>
                </a:lnTo>
                <a:lnTo>
                  <a:pt x="330" y="311"/>
                </a:lnTo>
                <a:lnTo>
                  <a:pt x="348" y="295"/>
                </a:lnTo>
                <a:lnTo>
                  <a:pt x="426" y="268"/>
                </a:lnTo>
                <a:lnTo>
                  <a:pt x="505" y="252"/>
                </a:lnTo>
                <a:lnTo>
                  <a:pt x="528" y="233"/>
                </a:lnTo>
                <a:lnTo>
                  <a:pt x="539" y="198"/>
                </a:lnTo>
                <a:lnTo>
                  <a:pt x="559" y="183"/>
                </a:lnTo>
                <a:lnTo>
                  <a:pt x="594" y="164"/>
                </a:lnTo>
                <a:lnTo>
                  <a:pt x="610" y="133"/>
                </a:lnTo>
                <a:lnTo>
                  <a:pt x="610" y="106"/>
                </a:lnTo>
                <a:lnTo>
                  <a:pt x="597" y="62"/>
                </a:lnTo>
                <a:lnTo>
                  <a:pt x="577" y="32"/>
                </a:lnTo>
                <a:lnTo>
                  <a:pt x="586" y="0"/>
                </a:lnTo>
                <a:lnTo>
                  <a:pt x="686" y="62"/>
                </a:lnTo>
                <a:lnTo>
                  <a:pt x="780" y="97"/>
                </a:lnTo>
                <a:lnTo>
                  <a:pt x="815" y="140"/>
                </a:lnTo>
                <a:lnTo>
                  <a:pt x="838" y="191"/>
                </a:lnTo>
                <a:lnTo>
                  <a:pt x="856" y="210"/>
                </a:lnTo>
                <a:lnTo>
                  <a:pt x="876" y="210"/>
                </a:lnTo>
                <a:lnTo>
                  <a:pt x="912" y="191"/>
                </a:lnTo>
                <a:lnTo>
                  <a:pt x="953" y="198"/>
                </a:lnTo>
                <a:lnTo>
                  <a:pt x="989" y="210"/>
                </a:lnTo>
                <a:lnTo>
                  <a:pt x="1009" y="210"/>
                </a:lnTo>
                <a:lnTo>
                  <a:pt x="1028" y="210"/>
                </a:lnTo>
                <a:lnTo>
                  <a:pt x="1044" y="191"/>
                </a:lnTo>
                <a:lnTo>
                  <a:pt x="1077" y="187"/>
                </a:lnTo>
                <a:lnTo>
                  <a:pt x="1102" y="187"/>
                </a:lnTo>
                <a:lnTo>
                  <a:pt x="1121" y="207"/>
                </a:lnTo>
                <a:lnTo>
                  <a:pt x="1151" y="221"/>
                </a:lnTo>
                <a:lnTo>
                  <a:pt x="1214" y="225"/>
                </a:lnTo>
                <a:lnTo>
                  <a:pt x="1217" y="280"/>
                </a:lnTo>
                <a:lnTo>
                  <a:pt x="1199" y="353"/>
                </a:lnTo>
                <a:lnTo>
                  <a:pt x="1174" y="380"/>
                </a:lnTo>
                <a:lnTo>
                  <a:pt x="1159" y="392"/>
                </a:lnTo>
                <a:lnTo>
                  <a:pt x="1148" y="395"/>
                </a:lnTo>
                <a:lnTo>
                  <a:pt x="1055" y="395"/>
                </a:lnTo>
                <a:lnTo>
                  <a:pt x="1009" y="405"/>
                </a:lnTo>
                <a:lnTo>
                  <a:pt x="970" y="428"/>
                </a:lnTo>
                <a:lnTo>
                  <a:pt x="938" y="454"/>
                </a:lnTo>
                <a:lnTo>
                  <a:pt x="892" y="473"/>
                </a:lnTo>
                <a:lnTo>
                  <a:pt x="876" y="516"/>
                </a:lnTo>
                <a:lnTo>
                  <a:pt x="884" y="574"/>
                </a:lnTo>
                <a:lnTo>
                  <a:pt x="899" y="613"/>
                </a:lnTo>
                <a:lnTo>
                  <a:pt x="892" y="625"/>
                </a:lnTo>
                <a:lnTo>
                  <a:pt x="861" y="633"/>
                </a:lnTo>
                <a:lnTo>
                  <a:pt x="818" y="644"/>
                </a:lnTo>
                <a:lnTo>
                  <a:pt x="795" y="675"/>
                </a:lnTo>
                <a:lnTo>
                  <a:pt x="788" y="725"/>
                </a:lnTo>
                <a:lnTo>
                  <a:pt x="802" y="776"/>
                </a:lnTo>
                <a:lnTo>
                  <a:pt x="831" y="804"/>
                </a:lnTo>
                <a:lnTo>
                  <a:pt x="876" y="814"/>
                </a:lnTo>
                <a:lnTo>
                  <a:pt x="889" y="824"/>
                </a:lnTo>
                <a:lnTo>
                  <a:pt x="866" y="862"/>
                </a:lnTo>
                <a:lnTo>
                  <a:pt x="876" y="888"/>
                </a:lnTo>
                <a:lnTo>
                  <a:pt x="904" y="892"/>
                </a:lnTo>
                <a:lnTo>
                  <a:pt x="947" y="900"/>
                </a:lnTo>
                <a:lnTo>
                  <a:pt x="970" y="944"/>
                </a:lnTo>
                <a:lnTo>
                  <a:pt x="1006" y="982"/>
                </a:lnTo>
                <a:lnTo>
                  <a:pt x="1063" y="982"/>
                </a:lnTo>
                <a:lnTo>
                  <a:pt x="1093" y="944"/>
                </a:lnTo>
                <a:lnTo>
                  <a:pt x="1117" y="944"/>
                </a:lnTo>
                <a:lnTo>
                  <a:pt x="1132" y="951"/>
                </a:lnTo>
                <a:lnTo>
                  <a:pt x="1136" y="989"/>
                </a:lnTo>
                <a:lnTo>
                  <a:pt x="1156" y="1045"/>
                </a:lnTo>
                <a:lnTo>
                  <a:pt x="1187" y="1067"/>
                </a:lnTo>
                <a:lnTo>
                  <a:pt x="1222" y="1052"/>
                </a:lnTo>
                <a:lnTo>
                  <a:pt x="1268" y="1045"/>
                </a:lnTo>
                <a:lnTo>
                  <a:pt x="1306" y="1083"/>
                </a:lnTo>
                <a:lnTo>
                  <a:pt x="1346" y="1156"/>
                </a:lnTo>
                <a:lnTo>
                  <a:pt x="1346" y="1194"/>
                </a:lnTo>
                <a:lnTo>
                  <a:pt x="1334" y="1226"/>
                </a:lnTo>
                <a:lnTo>
                  <a:pt x="1314" y="1256"/>
                </a:lnTo>
                <a:lnTo>
                  <a:pt x="1334" y="1320"/>
                </a:lnTo>
                <a:lnTo>
                  <a:pt x="1338" y="1354"/>
                </a:lnTo>
                <a:lnTo>
                  <a:pt x="1311" y="1404"/>
                </a:lnTo>
                <a:lnTo>
                  <a:pt x="1306" y="1447"/>
                </a:lnTo>
                <a:lnTo>
                  <a:pt x="1319" y="1485"/>
                </a:lnTo>
                <a:lnTo>
                  <a:pt x="1338" y="1509"/>
                </a:lnTo>
                <a:lnTo>
                  <a:pt x="1365" y="1544"/>
                </a:lnTo>
                <a:lnTo>
                  <a:pt x="1372" y="1575"/>
                </a:lnTo>
                <a:lnTo>
                  <a:pt x="1369" y="1599"/>
                </a:lnTo>
                <a:lnTo>
                  <a:pt x="1365" y="1602"/>
                </a:lnTo>
                <a:lnTo>
                  <a:pt x="1350" y="1609"/>
                </a:lnTo>
                <a:lnTo>
                  <a:pt x="1295" y="1617"/>
                </a:lnTo>
                <a:lnTo>
                  <a:pt x="1295" y="1672"/>
                </a:lnTo>
                <a:lnTo>
                  <a:pt x="1194" y="17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3" name="Freeform 73"/>
          <p:cNvSpPr>
            <a:spLocks/>
          </p:cNvSpPr>
          <p:nvPr/>
        </p:nvSpPr>
        <p:spPr bwMode="auto">
          <a:xfrm>
            <a:off x="1609378" y="3039823"/>
            <a:ext cx="663771" cy="791414"/>
          </a:xfrm>
          <a:custGeom>
            <a:avLst/>
            <a:gdLst>
              <a:gd name="T0" fmla="*/ 2147483647 w 1372"/>
              <a:gd name="T1" fmla="*/ 2147483647 h 1745"/>
              <a:gd name="T2" fmla="*/ 2147483647 w 1372"/>
              <a:gd name="T3" fmla="*/ 2147483647 h 1745"/>
              <a:gd name="T4" fmla="*/ 2147483647 w 1372"/>
              <a:gd name="T5" fmla="*/ 2147483647 h 1745"/>
              <a:gd name="T6" fmla="*/ 2147483647 w 1372"/>
              <a:gd name="T7" fmla="*/ 2147483647 h 1745"/>
              <a:gd name="T8" fmla="*/ 2147483647 w 1372"/>
              <a:gd name="T9" fmla="*/ 2147483647 h 1745"/>
              <a:gd name="T10" fmla="*/ 2147483647 w 1372"/>
              <a:gd name="T11" fmla="*/ 2147483647 h 1745"/>
              <a:gd name="T12" fmla="*/ 2147483647 w 1372"/>
              <a:gd name="T13" fmla="*/ 2147483647 h 1745"/>
              <a:gd name="T14" fmla="*/ 2147483647 w 1372"/>
              <a:gd name="T15" fmla="*/ 2147483647 h 1745"/>
              <a:gd name="T16" fmla="*/ 2147483647 w 1372"/>
              <a:gd name="T17" fmla="*/ 2147483647 h 1745"/>
              <a:gd name="T18" fmla="*/ 2147483647 w 1372"/>
              <a:gd name="T19" fmla="*/ 2147483647 h 1745"/>
              <a:gd name="T20" fmla="*/ 0 w 1372"/>
              <a:gd name="T21" fmla="*/ 2147483647 h 1745"/>
              <a:gd name="T22" fmla="*/ 2147483647 w 1372"/>
              <a:gd name="T23" fmla="*/ 2147483647 h 1745"/>
              <a:gd name="T24" fmla="*/ 2147483647 w 1372"/>
              <a:gd name="T25" fmla="*/ 2147483647 h 1745"/>
              <a:gd name="T26" fmla="*/ 2147483647 w 1372"/>
              <a:gd name="T27" fmla="*/ 2147483647 h 1745"/>
              <a:gd name="T28" fmla="*/ 2147483647 w 1372"/>
              <a:gd name="T29" fmla="*/ 2147483647 h 1745"/>
              <a:gd name="T30" fmla="*/ 2147483647 w 1372"/>
              <a:gd name="T31" fmla="*/ 2147483647 h 1745"/>
              <a:gd name="T32" fmla="*/ 2147483647 w 1372"/>
              <a:gd name="T33" fmla="*/ 2147483647 h 1745"/>
              <a:gd name="T34" fmla="*/ 2147483647 w 1372"/>
              <a:gd name="T35" fmla="*/ 2147483647 h 1745"/>
              <a:gd name="T36" fmla="*/ 2147483647 w 1372"/>
              <a:gd name="T37" fmla="*/ 2147483647 h 1745"/>
              <a:gd name="T38" fmla="*/ 2147483647 w 1372"/>
              <a:gd name="T39" fmla="*/ 2147483647 h 1745"/>
              <a:gd name="T40" fmla="*/ 2147483647 w 1372"/>
              <a:gd name="T41" fmla="*/ 2147483647 h 1745"/>
              <a:gd name="T42" fmla="*/ 2147483647 w 1372"/>
              <a:gd name="T43" fmla="*/ 2147483647 h 1745"/>
              <a:gd name="T44" fmla="*/ 2147483647 w 1372"/>
              <a:gd name="T45" fmla="*/ 2147483647 h 1745"/>
              <a:gd name="T46" fmla="*/ 2147483647 w 1372"/>
              <a:gd name="T47" fmla="*/ 2147483647 h 1745"/>
              <a:gd name="T48" fmla="*/ 2147483647 w 1372"/>
              <a:gd name="T49" fmla="*/ 2147483647 h 1745"/>
              <a:gd name="T50" fmla="*/ 2147483647 w 1372"/>
              <a:gd name="T51" fmla="*/ 2147483647 h 1745"/>
              <a:gd name="T52" fmla="*/ 2147483647 w 1372"/>
              <a:gd name="T53" fmla="*/ 2147483647 h 1745"/>
              <a:gd name="T54" fmla="*/ 2147483647 w 1372"/>
              <a:gd name="T55" fmla="*/ 2147483647 h 1745"/>
              <a:gd name="T56" fmla="*/ 2147483647 w 1372"/>
              <a:gd name="T57" fmla="*/ 2147483647 h 1745"/>
              <a:gd name="T58" fmla="*/ 2147483647 w 1372"/>
              <a:gd name="T59" fmla="*/ 2147483647 h 1745"/>
              <a:gd name="T60" fmla="*/ 2147483647 w 1372"/>
              <a:gd name="T61" fmla="*/ 2147483647 h 1745"/>
              <a:gd name="T62" fmla="*/ 2147483647 w 1372"/>
              <a:gd name="T63" fmla="*/ 2147483647 h 1745"/>
              <a:gd name="T64" fmla="*/ 2147483647 w 1372"/>
              <a:gd name="T65" fmla="*/ 2147483647 h 1745"/>
              <a:gd name="T66" fmla="*/ 2147483647 w 1372"/>
              <a:gd name="T67" fmla="*/ 2147483647 h 1745"/>
              <a:gd name="T68" fmla="*/ 2147483647 w 1372"/>
              <a:gd name="T69" fmla="*/ 2147483647 h 1745"/>
              <a:gd name="T70" fmla="*/ 2147483647 w 1372"/>
              <a:gd name="T71" fmla="*/ 2147483647 h 1745"/>
              <a:gd name="T72" fmla="*/ 2147483647 w 1372"/>
              <a:gd name="T73" fmla="*/ 2147483647 h 1745"/>
              <a:gd name="T74" fmla="*/ 2147483647 w 1372"/>
              <a:gd name="T75" fmla="*/ 2147483647 h 1745"/>
              <a:gd name="T76" fmla="*/ 2147483647 w 1372"/>
              <a:gd name="T77" fmla="*/ 2147483647 h 1745"/>
              <a:gd name="T78" fmla="*/ 2147483647 w 1372"/>
              <a:gd name="T79" fmla="*/ 2147483647 h 1745"/>
              <a:gd name="T80" fmla="*/ 2147483647 w 1372"/>
              <a:gd name="T81" fmla="*/ 2147483647 h 1745"/>
              <a:gd name="T82" fmla="*/ 2147483647 w 1372"/>
              <a:gd name="T83" fmla="*/ 2147483647 h 1745"/>
              <a:gd name="T84" fmla="*/ 2147483647 w 1372"/>
              <a:gd name="T85" fmla="*/ 2147483647 h 1745"/>
              <a:gd name="T86" fmla="*/ 2147483647 w 1372"/>
              <a:gd name="T87" fmla="*/ 2147483647 h 1745"/>
              <a:gd name="T88" fmla="*/ 2147483647 w 1372"/>
              <a:gd name="T89" fmla="*/ 2147483647 h 17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72"/>
              <a:gd name="T136" fmla="*/ 0 h 1745"/>
              <a:gd name="T137" fmla="*/ 1372 w 1372"/>
              <a:gd name="T138" fmla="*/ 1745 h 174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72" h="1745">
                <a:moveTo>
                  <a:pt x="1194" y="1745"/>
                </a:moveTo>
                <a:lnTo>
                  <a:pt x="1168" y="1706"/>
                </a:lnTo>
                <a:lnTo>
                  <a:pt x="1148" y="1683"/>
                </a:lnTo>
                <a:lnTo>
                  <a:pt x="1097" y="1640"/>
                </a:lnTo>
                <a:lnTo>
                  <a:pt x="1047" y="1609"/>
                </a:lnTo>
                <a:lnTo>
                  <a:pt x="958" y="1566"/>
                </a:lnTo>
                <a:lnTo>
                  <a:pt x="734" y="1474"/>
                </a:lnTo>
                <a:lnTo>
                  <a:pt x="632" y="1416"/>
                </a:lnTo>
                <a:lnTo>
                  <a:pt x="581" y="1365"/>
                </a:lnTo>
                <a:lnTo>
                  <a:pt x="566" y="1334"/>
                </a:lnTo>
                <a:lnTo>
                  <a:pt x="562" y="1304"/>
                </a:lnTo>
                <a:lnTo>
                  <a:pt x="556" y="1281"/>
                </a:lnTo>
                <a:lnTo>
                  <a:pt x="543" y="1268"/>
                </a:lnTo>
                <a:lnTo>
                  <a:pt x="513" y="1245"/>
                </a:lnTo>
                <a:lnTo>
                  <a:pt x="477" y="1194"/>
                </a:lnTo>
                <a:lnTo>
                  <a:pt x="426" y="1121"/>
                </a:lnTo>
                <a:lnTo>
                  <a:pt x="411" y="1078"/>
                </a:lnTo>
                <a:lnTo>
                  <a:pt x="388" y="1020"/>
                </a:lnTo>
                <a:lnTo>
                  <a:pt x="237" y="768"/>
                </a:lnTo>
                <a:lnTo>
                  <a:pt x="190" y="707"/>
                </a:lnTo>
                <a:lnTo>
                  <a:pt x="147" y="644"/>
                </a:lnTo>
                <a:lnTo>
                  <a:pt x="105" y="629"/>
                </a:lnTo>
                <a:lnTo>
                  <a:pt x="86" y="606"/>
                </a:lnTo>
                <a:lnTo>
                  <a:pt x="70" y="586"/>
                </a:lnTo>
                <a:lnTo>
                  <a:pt x="43" y="567"/>
                </a:lnTo>
                <a:lnTo>
                  <a:pt x="27" y="563"/>
                </a:lnTo>
                <a:lnTo>
                  <a:pt x="20" y="548"/>
                </a:lnTo>
                <a:lnTo>
                  <a:pt x="30" y="535"/>
                </a:lnTo>
                <a:lnTo>
                  <a:pt x="40" y="524"/>
                </a:lnTo>
                <a:lnTo>
                  <a:pt x="35" y="489"/>
                </a:lnTo>
                <a:lnTo>
                  <a:pt x="20" y="486"/>
                </a:lnTo>
                <a:lnTo>
                  <a:pt x="5" y="481"/>
                </a:lnTo>
                <a:lnTo>
                  <a:pt x="0" y="466"/>
                </a:lnTo>
                <a:lnTo>
                  <a:pt x="0" y="448"/>
                </a:lnTo>
                <a:lnTo>
                  <a:pt x="20" y="361"/>
                </a:lnTo>
                <a:lnTo>
                  <a:pt x="55" y="318"/>
                </a:lnTo>
                <a:lnTo>
                  <a:pt x="66" y="318"/>
                </a:lnTo>
                <a:lnTo>
                  <a:pt x="97" y="346"/>
                </a:lnTo>
                <a:lnTo>
                  <a:pt x="109" y="389"/>
                </a:lnTo>
                <a:lnTo>
                  <a:pt x="101" y="435"/>
                </a:lnTo>
                <a:lnTo>
                  <a:pt x="105" y="458"/>
                </a:lnTo>
                <a:lnTo>
                  <a:pt x="124" y="466"/>
                </a:lnTo>
                <a:lnTo>
                  <a:pt x="144" y="451"/>
                </a:lnTo>
                <a:lnTo>
                  <a:pt x="170" y="463"/>
                </a:lnTo>
                <a:lnTo>
                  <a:pt x="182" y="478"/>
                </a:lnTo>
                <a:lnTo>
                  <a:pt x="195" y="505"/>
                </a:lnTo>
                <a:lnTo>
                  <a:pt x="221" y="509"/>
                </a:lnTo>
                <a:lnTo>
                  <a:pt x="256" y="489"/>
                </a:lnTo>
                <a:lnTo>
                  <a:pt x="287" y="454"/>
                </a:lnTo>
                <a:lnTo>
                  <a:pt x="302" y="395"/>
                </a:lnTo>
                <a:lnTo>
                  <a:pt x="310" y="338"/>
                </a:lnTo>
                <a:lnTo>
                  <a:pt x="330" y="311"/>
                </a:lnTo>
                <a:lnTo>
                  <a:pt x="348" y="295"/>
                </a:lnTo>
                <a:lnTo>
                  <a:pt x="426" y="268"/>
                </a:lnTo>
                <a:lnTo>
                  <a:pt x="505" y="252"/>
                </a:lnTo>
                <a:lnTo>
                  <a:pt x="528" y="233"/>
                </a:lnTo>
                <a:lnTo>
                  <a:pt x="539" y="198"/>
                </a:lnTo>
                <a:lnTo>
                  <a:pt x="559" y="183"/>
                </a:lnTo>
                <a:lnTo>
                  <a:pt x="594" y="164"/>
                </a:lnTo>
                <a:lnTo>
                  <a:pt x="610" y="133"/>
                </a:lnTo>
                <a:lnTo>
                  <a:pt x="610" y="106"/>
                </a:lnTo>
                <a:lnTo>
                  <a:pt x="597" y="62"/>
                </a:lnTo>
                <a:lnTo>
                  <a:pt x="577" y="32"/>
                </a:lnTo>
                <a:lnTo>
                  <a:pt x="586" y="0"/>
                </a:lnTo>
                <a:lnTo>
                  <a:pt x="686" y="62"/>
                </a:lnTo>
                <a:lnTo>
                  <a:pt x="780" y="97"/>
                </a:lnTo>
                <a:lnTo>
                  <a:pt x="815" y="140"/>
                </a:lnTo>
                <a:lnTo>
                  <a:pt x="838" y="191"/>
                </a:lnTo>
                <a:lnTo>
                  <a:pt x="856" y="210"/>
                </a:lnTo>
                <a:lnTo>
                  <a:pt x="876" y="210"/>
                </a:lnTo>
                <a:lnTo>
                  <a:pt x="912" y="191"/>
                </a:lnTo>
                <a:lnTo>
                  <a:pt x="953" y="198"/>
                </a:lnTo>
                <a:lnTo>
                  <a:pt x="989" y="210"/>
                </a:lnTo>
                <a:lnTo>
                  <a:pt x="1009" y="210"/>
                </a:lnTo>
                <a:lnTo>
                  <a:pt x="1028" y="210"/>
                </a:lnTo>
                <a:lnTo>
                  <a:pt x="1044" y="191"/>
                </a:lnTo>
                <a:lnTo>
                  <a:pt x="1077" y="187"/>
                </a:lnTo>
                <a:lnTo>
                  <a:pt x="1102" y="187"/>
                </a:lnTo>
                <a:lnTo>
                  <a:pt x="1121" y="207"/>
                </a:lnTo>
                <a:lnTo>
                  <a:pt x="1151" y="221"/>
                </a:lnTo>
                <a:lnTo>
                  <a:pt x="1214" y="225"/>
                </a:lnTo>
                <a:lnTo>
                  <a:pt x="1217" y="280"/>
                </a:lnTo>
                <a:lnTo>
                  <a:pt x="1199" y="353"/>
                </a:lnTo>
                <a:lnTo>
                  <a:pt x="1174" y="380"/>
                </a:lnTo>
                <a:lnTo>
                  <a:pt x="1159" y="392"/>
                </a:lnTo>
                <a:lnTo>
                  <a:pt x="1148" y="395"/>
                </a:lnTo>
                <a:lnTo>
                  <a:pt x="1055" y="395"/>
                </a:lnTo>
                <a:lnTo>
                  <a:pt x="1009" y="405"/>
                </a:lnTo>
                <a:lnTo>
                  <a:pt x="970" y="428"/>
                </a:lnTo>
                <a:lnTo>
                  <a:pt x="938" y="454"/>
                </a:lnTo>
                <a:lnTo>
                  <a:pt x="892" y="473"/>
                </a:lnTo>
                <a:lnTo>
                  <a:pt x="876" y="516"/>
                </a:lnTo>
                <a:lnTo>
                  <a:pt x="884" y="574"/>
                </a:lnTo>
                <a:lnTo>
                  <a:pt x="899" y="613"/>
                </a:lnTo>
                <a:lnTo>
                  <a:pt x="892" y="625"/>
                </a:lnTo>
                <a:lnTo>
                  <a:pt x="861" y="633"/>
                </a:lnTo>
                <a:lnTo>
                  <a:pt x="818" y="644"/>
                </a:lnTo>
                <a:lnTo>
                  <a:pt x="795" y="675"/>
                </a:lnTo>
                <a:lnTo>
                  <a:pt x="788" y="725"/>
                </a:lnTo>
                <a:lnTo>
                  <a:pt x="802" y="776"/>
                </a:lnTo>
                <a:lnTo>
                  <a:pt x="831" y="804"/>
                </a:lnTo>
                <a:lnTo>
                  <a:pt x="876" y="814"/>
                </a:lnTo>
                <a:lnTo>
                  <a:pt x="889" y="824"/>
                </a:lnTo>
                <a:lnTo>
                  <a:pt x="866" y="862"/>
                </a:lnTo>
                <a:lnTo>
                  <a:pt x="876" y="888"/>
                </a:lnTo>
                <a:lnTo>
                  <a:pt x="904" y="892"/>
                </a:lnTo>
                <a:lnTo>
                  <a:pt x="947" y="900"/>
                </a:lnTo>
                <a:lnTo>
                  <a:pt x="970" y="944"/>
                </a:lnTo>
                <a:lnTo>
                  <a:pt x="1006" y="982"/>
                </a:lnTo>
                <a:lnTo>
                  <a:pt x="1063" y="982"/>
                </a:lnTo>
                <a:lnTo>
                  <a:pt x="1093" y="944"/>
                </a:lnTo>
                <a:lnTo>
                  <a:pt x="1117" y="944"/>
                </a:lnTo>
                <a:lnTo>
                  <a:pt x="1132" y="951"/>
                </a:lnTo>
                <a:lnTo>
                  <a:pt x="1136" y="989"/>
                </a:lnTo>
                <a:lnTo>
                  <a:pt x="1156" y="1045"/>
                </a:lnTo>
                <a:lnTo>
                  <a:pt x="1187" y="1067"/>
                </a:lnTo>
                <a:lnTo>
                  <a:pt x="1222" y="1052"/>
                </a:lnTo>
                <a:lnTo>
                  <a:pt x="1268" y="1045"/>
                </a:lnTo>
                <a:lnTo>
                  <a:pt x="1306" y="1083"/>
                </a:lnTo>
                <a:lnTo>
                  <a:pt x="1346" y="1156"/>
                </a:lnTo>
                <a:lnTo>
                  <a:pt x="1346" y="1194"/>
                </a:lnTo>
                <a:lnTo>
                  <a:pt x="1334" y="1226"/>
                </a:lnTo>
                <a:lnTo>
                  <a:pt x="1314" y="1256"/>
                </a:lnTo>
                <a:lnTo>
                  <a:pt x="1334" y="1320"/>
                </a:lnTo>
                <a:lnTo>
                  <a:pt x="1338" y="1354"/>
                </a:lnTo>
                <a:lnTo>
                  <a:pt x="1311" y="1404"/>
                </a:lnTo>
                <a:lnTo>
                  <a:pt x="1306" y="1447"/>
                </a:lnTo>
                <a:lnTo>
                  <a:pt x="1319" y="1485"/>
                </a:lnTo>
                <a:lnTo>
                  <a:pt x="1338" y="1509"/>
                </a:lnTo>
                <a:lnTo>
                  <a:pt x="1365" y="1544"/>
                </a:lnTo>
                <a:lnTo>
                  <a:pt x="1372" y="1575"/>
                </a:lnTo>
                <a:lnTo>
                  <a:pt x="1369" y="1599"/>
                </a:lnTo>
                <a:lnTo>
                  <a:pt x="1365" y="1602"/>
                </a:lnTo>
                <a:lnTo>
                  <a:pt x="1350" y="1609"/>
                </a:lnTo>
                <a:lnTo>
                  <a:pt x="1295" y="1617"/>
                </a:lnTo>
                <a:lnTo>
                  <a:pt x="1295" y="1672"/>
                </a:lnTo>
                <a:lnTo>
                  <a:pt x="1194" y="1745"/>
                </a:lnTo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4" name="Freeform 74"/>
          <p:cNvSpPr>
            <a:spLocks/>
          </p:cNvSpPr>
          <p:nvPr/>
        </p:nvSpPr>
        <p:spPr bwMode="auto">
          <a:xfrm>
            <a:off x="2139190" y="3797947"/>
            <a:ext cx="233298" cy="634040"/>
          </a:xfrm>
          <a:custGeom>
            <a:avLst/>
            <a:gdLst>
              <a:gd name="T0" fmla="*/ 2147483647 w 482"/>
              <a:gd name="T1" fmla="*/ 2147483647 h 1396"/>
              <a:gd name="T2" fmla="*/ 2147483647 w 482"/>
              <a:gd name="T3" fmla="*/ 2147483647 h 1396"/>
              <a:gd name="T4" fmla="*/ 2147483647 w 482"/>
              <a:gd name="T5" fmla="*/ 2147483647 h 1396"/>
              <a:gd name="T6" fmla="*/ 2147483647 w 482"/>
              <a:gd name="T7" fmla="*/ 2147483647 h 1396"/>
              <a:gd name="T8" fmla="*/ 2147483647 w 482"/>
              <a:gd name="T9" fmla="*/ 2147483647 h 1396"/>
              <a:gd name="T10" fmla="*/ 0 w 482"/>
              <a:gd name="T11" fmla="*/ 2147483647 h 1396"/>
              <a:gd name="T12" fmla="*/ 2147483647 w 482"/>
              <a:gd name="T13" fmla="*/ 2147483647 h 1396"/>
              <a:gd name="T14" fmla="*/ 2147483647 w 482"/>
              <a:gd name="T15" fmla="*/ 2147483647 h 1396"/>
              <a:gd name="T16" fmla="*/ 2147483647 w 482"/>
              <a:gd name="T17" fmla="*/ 2147483647 h 1396"/>
              <a:gd name="T18" fmla="*/ 2147483647 w 482"/>
              <a:gd name="T19" fmla="*/ 2147483647 h 1396"/>
              <a:gd name="T20" fmla="*/ 2147483647 w 482"/>
              <a:gd name="T21" fmla="*/ 2147483647 h 1396"/>
              <a:gd name="T22" fmla="*/ 2147483647 w 482"/>
              <a:gd name="T23" fmla="*/ 0 h 1396"/>
              <a:gd name="T24" fmla="*/ 2147483647 w 482"/>
              <a:gd name="T25" fmla="*/ 2147483647 h 1396"/>
              <a:gd name="T26" fmla="*/ 2147483647 w 482"/>
              <a:gd name="T27" fmla="*/ 2147483647 h 1396"/>
              <a:gd name="T28" fmla="*/ 2147483647 w 482"/>
              <a:gd name="T29" fmla="*/ 2147483647 h 1396"/>
              <a:gd name="T30" fmla="*/ 2147483647 w 482"/>
              <a:gd name="T31" fmla="*/ 2147483647 h 1396"/>
              <a:gd name="T32" fmla="*/ 2147483647 w 482"/>
              <a:gd name="T33" fmla="*/ 2147483647 h 1396"/>
              <a:gd name="T34" fmla="*/ 2147483647 w 482"/>
              <a:gd name="T35" fmla="*/ 2147483647 h 1396"/>
              <a:gd name="T36" fmla="*/ 2147483647 w 482"/>
              <a:gd name="T37" fmla="*/ 2147483647 h 1396"/>
              <a:gd name="T38" fmla="*/ 2147483647 w 482"/>
              <a:gd name="T39" fmla="*/ 2147483647 h 1396"/>
              <a:gd name="T40" fmla="*/ 2147483647 w 482"/>
              <a:gd name="T41" fmla="*/ 2147483647 h 1396"/>
              <a:gd name="T42" fmla="*/ 2147483647 w 482"/>
              <a:gd name="T43" fmla="*/ 2147483647 h 1396"/>
              <a:gd name="T44" fmla="*/ 2147483647 w 482"/>
              <a:gd name="T45" fmla="*/ 2147483647 h 1396"/>
              <a:gd name="T46" fmla="*/ 2147483647 w 482"/>
              <a:gd name="T47" fmla="*/ 2147483647 h 1396"/>
              <a:gd name="T48" fmla="*/ 2147483647 w 482"/>
              <a:gd name="T49" fmla="*/ 2147483647 h 1396"/>
              <a:gd name="T50" fmla="*/ 2147483647 w 482"/>
              <a:gd name="T51" fmla="*/ 2147483647 h 1396"/>
              <a:gd name="T52" fmla="*/ 2147483647 w 482"/>
              <a:gd name="T53" fmla="*/ 2147483647 h 1396"/>
              <a:gd name="T54" fmla="*/ 2147483647 w 482"/>
              <a:gd name="T55" fmla="*/ 2147483647 h 1396"/>
              <a:gd name="T56" fmla="*/ 2147483647 w 482"/>
              <a:gd name="T57" fmla="*/ 2147483647 h 1396"/>
              <a:gd name="T58" fmla="*/ 2147483647 w 482"/>
              <a:gd name="T59" fmla="*/ 2147483647 h 1396"/>
              <a:gd name="T60" fmla="*/ 2147483647 w 482"/>
              <a:gd name="T61" fmla="*/ 2147483647 h 1396"/>
              <a:gd name="T62" fmla="*/ 2147483647 w 482"/>
              <a:gd name="T63" fmla="*/ 2147483647 h 1396"/>
              <a:gd name="T64" fmla="*/ 2147483647 w 482"/>
              <a:gd name="T65" fmla="*/ 2147483647 h 1396"/>
              <a:gd name="T66" fmla="*/ 2147483647 w 482"/>
              <a:gd name="T67" fmla="*/ 2147483647 h 139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2"/>
              <a:gd name="T103" fmla="*/ 0 h 1396"/>
              <a:gd name="T104" fmla="*/ 482 w 482"/>
              <a:gd name="T105" fmla="*/ 1396 h 139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2" h="1396">
                <a:moveTo>
                  <a:pt x="20" y="1396"/>
                </a:moveTo>
                <a:lnTo>
                  <a:pt x="13" y="1314"/>
                </a:lnTo>
                <a:lnTo>
                  <a:pt x="5" y="1271"/>
                </a:lnTo>
                <a:lnTo>
                  <a:pt x="13" y="1217"/>
                </a:lnTo>
                <a:lnTo>
                  <a:pt x="9" y="1217"/>
                </a:lnTo>
                <a:lnTo>
                  <a:pt x="24" y="1169"/>
                </a:lnTo>
                <a:lnTo>
                  <a:pt x="28" y="1154"/>
                </a:lnTo>
                <a:lnTo>
                  <a:pt x="31" y="1136"/>
                </a:lnTo>
                <a:lnTo>
                  <a:pt x="31" y="1112"/>
                </a:lnTo>
                <a:lnTo>
                  <a:pt x="28" y="1093"/>
                </a:lnTo>
                <a:lnTo>
                  <a:pt x="13" y="1070"/>
                </a:lnTo>
                <a:lnTo>
                  <a:pt x="0" y="1054"/>
                </a:lnTo>
                <a:lnTo>
                  <a:pt x="9" y="1031"/>
                </a:lnTo>
                <a:lnTo>
                  <a:pt x="16" y="1020"/>
                </a:lnTo>
                <a:lnTo>
                  <a:pt x="24" y="992"/>
                </a:lnTo>
                <a:lnTo>
                  <a:pt x="35" y="969"/>
                </a:lnTo>
                <a:lnTo>
                  <a:pt x="94" y="682"/>
                </a:lnTo>
                <a:lnTo>
                  <a:pt x="87" y="569"/>
                </a:lnTo>
                <a:lnTo>
                  <a:pt x="102" y="481"/>
                </a:lnTo>
                <a:lnTo>
                  <a:pt x="110" y="394"/>
                </a:lnTo>
                <a:lnTo>
                  <a:pt x="120" y="252"/>
                </a:lnTo>
                <a:lnTo>
                  <a:pt x="120" y="155"/>
                </a:lnTo>
                <a:lnTo>
                  <a:pt x="97" y="73"/>
                </a:lnTo>
                <a:lnTo>
                  <a:pt x="202" y="0"/>
                </a:lnTo>
                <a:lnTo>
                  <a:pt x="237" y="38"/>
                </a:lnTo>
                <a:lnTo>
                  <a:pt x="257" y="77"/>
                </a:lnTo>
                <a:lnTo>
                  <a:pt x="268" y="128"/>
                </a:lnTo>
                <a:lnTo>
                  <a:pt x="295" y="151"/>
                </a:lnTo>
                <a:lnTo>
                  <a:pt x="330" y="178"/>
                </a:lnTo>
                <a:lnTo>
                  <a:pt x="338" y="225"/>
                </a:lnTo>
                <a:lnTo>
                  <a:pt x="323" y="244"/>
                </a:lnTo>
                <a:lnTo>
                  <a:pt x="318" y="283"/>
                </a:lnTo>
                <a:lnTo>
                  <a:pt x="369" y="341"/>
                </a:lnTo>
                <a:lnTo>
                  <a:pt x="392" y="394"/>
                </a:lnTo>
                <a:lnTo>
                  <a:pt x="420" y="469"/>
                </a:lnTo>
                <a:lnTo>
                  <a:pt x="455" y="488"/>
                </a:lnTo>
                <a:lnTo>
                  <a:pt x="473" y="469"/>
                </a:lnTo>
                <a:lnTo>
                  <a:pt x="473" y="488"/>
                </a:lnTo>
                <a:lnTo>
                  <a:pt x="473" y="547"/>
                </a:lnTo>
                <a:lnTo>
                  <a:pt x="482" y="605"/>
                </a:lnTo>
                <a:lnTo>
                  <a:pt x="478" y="615"/>
                </a:lnTo>
                <a:lnTo>
                  <a:pt x="466" y="628"/>
                </a:lnTo>
                <a:lnTo>
                  <a:pt x="438" y="644"/>
                </a:lnTo>
                <a:lnTo>
                  <a:pt x="369" y="663"/>
                </a:lnTo>
                <a:lnTo>
                  <a:pt x="353" y="674"/>
                </a:lnTo>
                <a:lnTo>
                  <a:pt x="346" y="694"/>
                </a:lnTo>
                <a:lnTo>
                  <a:pt x="366" y="725"/>
                </a:lnTo>
                <a:lnTo>
                  <a:pt x="372" y="740"/>
                </a:lnTo>
                <a:lnTo>
                  <a:pt x="372" y="752"/>
                </a:lnTo>
                <a:lnTo>
                  <a:pt x="369" y="765"/>
                </a:lnTo>
                <a:lnTo>
                  <a:pt x="346" y="806"/>
                </a:lnTo>
                <a:lnTo>
                  <a:pt x="366" y="833"/>
                </a:lnTo>
                <a:lnTo>
                  <a:pt x="392" y="852"/>
                </a:lnTo>
                <a:lnTo>
                  <a:pt x="372" y="876"/>
                </a:lnTo>
                <a:lnTo>
                  <a:pt x="342" y="891"/>
                </a:lnTo>
                <a:lnTo>
                  <a:pt x="362" y="933"/>
                </a:lnTo>
                <a:lnTo>
                  <a:pt x="291" y="930"/>
                </a:lnTo>
                <a:lnTo>
                  <a:pt x="275" y="973"/>
                </a:lnTo>
                <a:lnTo>
                  <a:pt x="285" y="992"/>
                </a:lnTo>
                <a:lnTo>
                  <a:pt x="295" y="1016"/>
                </a:lnTo>
                <a:lnTo>
                  <a:pt x="295" y="1027"/>
                </a:lnTo>
                <a:lnTo>
                  <a:pt x="275" y="1047"/>
                </a:lnTo>
                <a:lnTo>
                  <a:pt x="257" y="1065"/>
                </a:lnTo>
                <a:lnTo>
                  <a:pt x="230" y="1085"/>
                </a:lnTo>
                <a:lnTo>
                  <a:pt x="217" y="1148"/>
                </a:lnTo>
                <a:lnTo>
                  <a:pt x="226" y="1232"/>
                </a:lnTo>
                <a:lnTo>
                  <a:pt x="206" y="1294"/>
                </a:lnTo>
                <a:lnTo>
                  <a:pt x="187" y="1396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5" name="Freeform 75"/>
          <p:cNvSpPr>
            <a:spLocks/>
          </p:cNvSpPr>
          <p:nvPr/>
        </p:nvSpPr>
        <p:spPr bwMode="auto">
          <a:xfrm>
            <a:off x="1966097" y="2428482"/>
            <a:ext cx="662267" cy="555352"/>
          </a:xfrm>
          <a:custGeom>
            <a:avLst/>
            <a:gdLst>
              <a:gd name="T0" fmla="*/ 2147483647 w 1372"/>
              <a:gd name="T1" fmla="*/ 2147483647 h 1225"/>
              <a:gd name="T2" fmla="*/ 2147483647 w 1372"/>
              <a:gd name="T3" fmla="*/ 2147483647 h 1225"/>
              <a:gd name="T4" fmla="*/ 2147483647 w 1372"/>
              <a:gd name="T5" fmla="*/ 2147483647 h 1225"/>
              <a:gd name="T6" fmla="*/ 2147483647 w 1372"/>
              <a:gd name="T7" fmla="*/ 2147483647 h 1225"/>
              <a:gd name="T8" fmla="*/ 2147483647 w 1372"/>
              <a:gd name="T9" fmla="*/ 2147483647 h 1225"/>
              <a:gd name="T10" fmla="*/ 2147483647 w 1372"/>
              <a:gd name="T11" fmla="*/ 2147483647 h 1225"/>
              <a:gd name="T12" fmla="*/ 2147483647 w 1372"/>
              <a:gd name="T13" fmla="*/ 2147483647 h 1225"/>
              <a:gd name="T14" fmla="*/ 2147483647 w 1372"/>
              <a:gd name="T15" fmla="*/ 2147483647 h 1225"/>
              <a:gd name="T16" fmla="*/ 2147483647 w 1372"/>
              <a:gd name="T17" fmla="*/ 2147483647 h 1225"/>
              <a:gd name="T18" fmla="*/ 2147483647 w 1372"/>
              <a:gd name="T19" fmla="*/ 2147483647 h 1225"/>
              <a:gd name="T20" fmla="*/ 2147483647 w 1372"/>
              <a:gd name="T21" fmla="*/ 2147483647 h 1225"/>
              <a:gd name="T22" fmla="*/ 2147483647 w 1372"/>
              <a:gd name="T23" fmla="*/ 2147483647 h 1225"/>
              <a:gd name="T24" fmla="*/ 2147483647 w 1372"/>
              <a:gd name="T25" fmla="*/ 2147483647 h 1225"/>
              <a:gd name="T26" fmla="*/ 2147483647 w 1372"/>
              <a:gd name="T27" fmla="*/ 2147483647 h 1225"/>
              <a:gd name="T28" fmla="*/ 2147483647 w 1372"/>
              <a:gd name="T29" fmla="*/ 2147483647 h 1225"/>
              <a:gd name="T30" fmla="*/ 2147483647 w 1372"/>
              <a:gd name="T31" fmla="*/ 2147483647 h 1225"/>
              <a:gd name="T32" fmla="*/ 2147483647 w 1372"/>
              <a:gd name="T33" fmla="*/ 2147483647 h 1225"/>
              <a:gd name="T34" fmla="*/ 2147483647 w 1372"/>
              <a:gd name="T35" fmla="*/ 2147483647 h 1225"/>
              <a:gd name="T36" fmla="*/ 2147483647 w 1372"/>
              <a:gd name="T37" fmla="*/ 2147483647 h 1225"/>
              <a:gd name="T38" fmla="*/ 2147483647 w 1372"/>
              <a:gd name="T39" fmla="*/ 2147483647 h 1225"/>
              <a:gd name="T40" fmla="*/ 2147483647 w 1372"/>
              <a:gd name="T41" fmla="*/ 2147483647 h 1225"/>
              <a:gd name="T42" fmla="*/ 2147483647 w 1372"/>
              <a:gd name="T43" fmla="*/ 2147483647 h 1225"/>
              <a:gd name="T44" fmla="*/ 2147483647 w 1372"/>
              <a:gd name="T45" fmla="*/ 2147483647 h 1225"/>
              <a:gd name="T46" fmla="*/ 2147483647 w 1372"/>
              <a:gd name="T47" fmla="*/ 2147483647 h 1225"/>
              <a:gd name="T48" fmla="*/ 2147483647 w 1372"/>
              <a:gd name="T49" fmla="*/ 2147483647 h 1225"/>
              <a:gd name="T50" fmla="*/ 2147483647 w 1372"/>
              <a:gd name="T51" fmla="*/ 2147483647 h 1225"/>
              <a:gd name="T52" fmla="*/ 2147483647 w 1372"/>
              <a:gd name="T53" fmla="*/ 2147483647 h 1225"/>
              <a:gd name="T54" fmla="*/ 2147483647 w 1372"/>
              <a:gd name="T55" fmla="*/ 2147483647 h 1225"/>
              <a:gd name="T56" fmla="*/ 0 w 1372"/>
              <a:gd name="T57" fmla="*/ 2147483647 h 1225"/>
              <a:gd name="T58" fmla="*/ 2147483647 w 1372"/>
              <a:gd name="T59" fmla="*/ 2147483647 h 1225"/>
              <a:gd name="T60" fmla="*/ 2147483647 w 1372"/>
              <a:gd name="T61" fmla="*/ 2147483647 h 1225"/>
              <a:gd name="T62" fmla="*/ 2147483647 w 1372"/>
              <a:gd name="T63" fmla="*/ 2147483647 h 1225"/>
              <a:gd name="T64" fmla="*/ 2147483647 w 1372"/>
              <a:gd name="T65" fmla="*/ 2147483647 h 1225"/>
              <a:gd name="T66" fmla="*/ 2147483647 w 1372"/>
              <a:gd name="T67" fmla="*/ 2147483647 h 1225"/>
              <a:gd name="T68" fmla="*/ 2147483647 w 1372"/>
              <a:gd name="T69" fmla="*/ 2147483647 h 1225"/>
              <a:gd name="T70" fmla="*/ 2147483647 w 1372"/>
              <a:gd name="T71" fmla="*/ 2147483647 h 1225"/>
              <a:gd name="T72" fmla="*/ 2147483647 w 1372"/>
              <a:gd name="T73" fmla="*/ 2147483647 h 1225"/>
              <a:gd name="T74" fmla="*/ 2147483647 w 1372"/>
              <a:gd name="T75" fmla="*/ 2147483647 h 1225"/>
              <a:gd name="T76" fmla="*/ 2147483647 w 1372"/>
              <a:gd name="T77" fmla="*/ 2147483647 h 1225"/>
              <a:gd name="T78" fmla="*/ 2147483647 w 1372"/>
              <a:gd name="T79" fmla="*/ 2147483647 h 1225"/>
              <a:gd name="T80" fmla="*/ 2147483647 w 1372"/>
              <a:gd name="T81" fmla="*/ 2147483647 h 1225"/>
              <a:gd name="T82" fmla="*/ 2147483647 w 1372"/>
              <a:gd name="T83" fmla="*/ 2147483647 h 1225"/>
              <a:gd name="T84" fmla="*/ 2147483647 w 1372"/>
              <a:gd name="T85" fmla="*/ 2147483647 h 1225"/>
              <a:gd name="T86" fmla="*/ 2147483647 w 1372"/>
              <a:gd name="T87" fmla="*/ 2147483647 h 1225"/>
              <a:gd name="T88" fmla="*/ 2147483647 w 1372"/>
              <a:gd name="T89" fmla="*/ 2147483647 h 1225"/>
              <a:gd name="T90" fmla="*/ 2147483647 w 1372"/>
              <a:gd name="T91" fmla="*/ 2147483647 h 1225"/>
              <a:gd name="T92" fmla="*/ 2147483647 w 1372"/>
              <a:gd name="T93" fmla="*/ 2147483647 h 1225"/>
              <a:gd name="T94" fmla="*/ 2147483647 w 1372"/>
              <a:gd name="T95" fmla="*/ 2147483647 h 1225"/>
              <a:gd name="T96" fmla="*/ 2147483647 w 1372"/>
              <a:gd name="T97" fmla="*/ 2147483647 h 1225"/>
              <a:gd name="T98" fmla="*/ 2147483647 w 1372"/>
              <a:gd name="T99" fmla="*/ 2147483647 h 1225"/>
              <a:gd name="T100" fmla="*/ 2147483647 w 1372"/>
              <a:gd name="T101" fmla="*/ 2147483647 h 1225"/>
              <a:gd name="T102" fmla="*/ 2147483647 w 1372"/>
              <a:gd name="T103" fmla="*/ 2147483647 h 1225"/>
              <a:gd name="T104" fmla="*/ 2147483647 w 1372"/>
              <a:gd name="T105" fmla="*/ 2147483647 h 1225"/>
              <a:gd name="T106" fmla="*/ 2147483647 w 1372"/>
              <a:gd name="T107" fmla="*/ 2147483647 h 1225"/>
              <a:gd name="T108" fmla="*/ 2147483647 w 1372"/>
              <a:gd name="T109" fmla="*/ 2147483647 h 1225"/>
              <a:gd name="T110" fmla="*/ 2147483647 w 1372"/>
              <a:gd name="T111" fmla="*/ 2147483647 h 1225"/>
              <a:gd name="T112" fmla="*/ 2147483647 w 1372"/>
              <a:gd name="T113" fmla="*/ 2147483647 h 1225"/>
              <a:gd name="T114" fmla="*/ 2147483647 w 1372"/>
              <a:gd name="T115" fmla="*/ 2147483647 h 1225"/>
              <a:gd name="T116" fmla="*/ 2147483647 w 1372"/>
              <a:gd name="T117" fmla="*/ 2147483647 h 1225"/>
              <a:gd name="T118" fmla="*/ 2147483647 w 1372"/>
              <a:gd name="T119" fmla="*/ 2147483647 h 1225"/>
              <a:gd name="T120" fmla="*/ 2147483647 w 1372"/>
              <a:gd name="T121" fmla="*/ 2147483647 h 1225"/>
              <a:gd name="T122" fmla="*/ 2147483647 w 1372"/>
              <a:gd name="T123" fmla="*/ 2147483647 h 12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72"/>
              <a:gd name="T187" fmla="*/ 0 h 1225"/>
              <a:gd name="T188" fmla="*/ 1372 w 1372"/>
              <a:gd name="T189" fmla="*/ 1225 h 12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72" h="1225">
                <a:moveTo>
                  <a:pt x="1337" y="679"/>
                </a:moveTo>
                <a:lnTo>
                  <a:pt x="1309" y="694"/>
                </a:lnTo>
                <a:lnTo>
                  <a:pt x="1326" y="722"/>
                </a:lnTo>
                <a:lnTo>
                  <a:pt x="1326" y="753"/>
                </a:lnTo>
                <a:lnTo>
                  <a:pt x="1306" y="771"/>
                </a:lnTo>
                <a:lnTo>
                  <a:pt x="1283" y="795"/>
                </a:lnTo>
                <a:lnTo>
                  <a:pt x="1268" y="845"/>
                </a:lnTo>
                <a:lnTo>
                  <a:pt x="1251" y="869"/>
                </a:lnTo>
                <a:lnTo>
                  <a:pt x="1212" y="885"/>
                </a:lnTo>
                <a:lnTo>
                  <a:pt x="1131" y="900"/>
                </a:lnTo>
                <a:lnTo>
                  <a:pt x="1054" y="900"/>
                </a:lnTo>
                <a:lnTo>
                  <a:pt x="992" y="880"/>
                </a:lnTo>
                <a:lnTo>
                  <a:pt x="988" y="896"/>
                </a:lnTo>
                <a:lnTo>
                  <a:pt x="996" y="930"/>
                </a:lnTo>
                <a:lnTo>
                  <a:pt x="1027" y="954"/>
                </a:lnTo>
                <a:lnTo>
                  <a:pt x="1062" y="962"/>
                </a:lnTo>
                <a:lnTo>
                  <a:pt x="1088" y="982"/>
                </a:lnTo>
                <a:lnTo>
                  <a:pt x="1096" y="1009"/>
                </a:lnTo>
                <a:lnTo>
                  <a:pt x="1077" y="1047"/>
                </a:lnTo>
                <a:lnTo>
                  <a:pt x="1024" y="1066"/>
                </a:lnTo>
                <a:lnTo>
                  <a:pt x="1004" y="1086"/>
                </a:lnTo>
                <a:lnTo>
                  <a:pt x="981" y="1117"/>
                </a:lnTo>
                <a:lnTo>
                  <a:pt x="953" y="1160"/>
                </a:lnTo>
                <a:lnTo>
                  <a:pt x="930" y="1180"/>
                </a:lnTo>
                <a:lnTo>
                  <a:pt x="884" y="1187"/>
                </a:lnTo>
                <a:lnTo>
                  <a:pt x="845" y="1202"/>
                </a:lnTo>
                <a:lnTo>
                  <a:pt x="813" y="1221"/>
                </a:lnTo>
                <a:lnTo>
                  <a:pt x="783" y="1225"/>
                </a:lnTo>
                <a:lnTo>
                  <a:pt x="752" y="1206"/>
                </a:lnTo>
                <a:lnTo>
                  <a:pt x="744" y="1164"/>
                </a:lnTo>
                <a:lnTo>
                  <a:pt x="735" y="1101"/>
                </a:lnTo>
                <a:lnTo>
                  <a:pt x="709" y="1050"/>
                </a:lnTo>
                <a:lnTo>
                  <a:pt x="673" y="1009"/>
                </a:lnTo>
                <a:lnTo>
                  <a:pt x="663" y="950"/>
                </a:lnTo>
                <a:lnTo>
                  <a:pt x="697" y="923"/>
                </a:lnTo>
                <a:lnTo>
                  <a:pt x="681" y="896"/>
                </a:lnTo>
                <a:lnTo>
                  <a:pt x="654" y="888"/>
                </a:lnTo>
                <a:lnTo>
                  <a:pt x="628" y="869"/>
                </a:lnTo>
                <a:lnTo>
                  <a:pt x="620" y="826"/>
                </a:lnTo>
                <a:lnTo>
                  <a:pt x="638" y="771"/>
                </a:lnTo>
                <a:lnTo>
                  <a:pt x="638" y="730"/>
                </a:lnTo>
                <a:lnTo>
                  <a:pt x="620" y="690"/>
                </a:lnTo>
                <a:lnTo>
                  <a:pt x="542" y="671"/>
                </a:lnTo>
                <a:lnTo>
                  <a:pt x="488" y="694"/>
                </a:lnTo>
                <a:lnTo>
                  <a:pt x="440" y="679"/>
                </a:lnTo>
                <a:lnTo>
                  <a:pt x="410" y="636"/>
                </a:lnTo>
                <a:lnTo>
                  <a:pt x="372" y="598"/>
                </a:lnTo>
                <a:lnTo>
                  <a:pt x="329" y="567"/>
                </a:lnTo>
                <a:lnTo>
                  <a:pt x="297" y="567"/>
                </a:lnTo>
                <a:lnTo>
                  <a:pt x="239" y="583"/>
                </a:lnTo>
                <a:lnTo>
                  <a:pt x="185" y="574"/>
                </a:lnTo>
                <a:lnTo>
                  <a:pt x="132" y="547"/>
                </a:lnTo>
                <a:lnTo>
                  <a:pt x="100" y="509"/>
                </a:lnTo>
                <a:lnTo>
                  <a:pt x="84" y="415"/>
                </a:lnTo>
                <a:lnTo>
                  <a:pt x="68" y="395"/>
                </a:lnTo>
                <a:lnTo>
                  <a:pt x="18" y="412"/>
                </a:lnTo>
                <a:lnTo>
                  <a:pt x="0" y="408"/>
                </a:lnTo>
                <a:lnTo>
                  <a:pt x="0" y="392"/>
                </a:lnTo>
                <a:lnTo>
                  <a:pt x="46" y="318"/>
                </a:lnTo>
                <a:lnTo>
                  <a:pt x="64" y="214"/>
                </a:lnTo>
                <a:lnTo>
                  <a:pt x="100" y="164"/>
                </a:lnTo>
                <a:lnTo>
                  <a:pt x="150" y="136"/>
                </a:lnTo>
                <a:lnTo>
                  <a:pt x="178" y="108"/>
                </a:lnTo>
                <a:lnTo>
                  <a:pt x="185" y="136"/>
                </a:lnTo>
                <a:lnTo>
                  <a:pt x="213" y="155"/>
                </a:lnTo>
                <a:lnTo>
                  <a:pt x="239" y="144"/>
                </a:lnTo>
                <a:lnTo>
                  <a:pt x="255" y="121"/>
                </a:lnTo>
                <a:lnTo>
                  <a:pt x="285" y="58"/>
                </a:lnTo>
                <a:lnTo>
                  <a:pt x="313" y="16"/>
                </a:lnTo>
                <a:lnTo>
                  <a:pt x="325" y="4"/>
                </a:lnTo>
                <a:lnTo>
                  <a:pt x="348" y="0"/>
                </a:lnTo>
                <a:lnTo>
                  <a:pt x="359" y="8"/>
                </a:lnTo>
                <a:lnTo>
                  <a:pt x="368" y="8"/>
                </a:lnTo>
                <a:lnTo>
                  <a:pt x="379" y="19"/>
                </a:lnTo>
                <a:lnTo>
                  <a:pt x="387" y="34"/>
                </a:lnTo>
                <a:lnTo>
                  <a:pt x="391" y="54"/>
                </a:lnTo>
                <a:lnTo>
                  <a:pt x="410" y="58"/>
                </a:lnTo>
                <a:lnTo>
                  <a:pt x="450" y="58"/>
                </a:lnTo>
                <a:lnTo>
                  <a:pt x="473" y="77"/>
                </a:lnTo>
                <a:lnTo>
                  <a:pt x="515" y="113"/>
                </a:lnTo>
                <a:lnTo>
                  <a:pt x="557" y="151"/>
                </a:lnTo>
                <a:lnTo>
                  <a:pt x="577" y="155"/>
                </a:lnTo>
                <a:lnTo>
                  <a:pt x="678" y="128"/>
                </a:lnTo>
                <a:lnTo>
                  <a:pt x="705" y="125"/>
                </a:lnTo>
                <a:lnTo>
                  <a:pt x="732" y="136"/>
                </a:lnTo>
                <a:lnTo>
                  <a:pt x="739" y="151"/>
                </a:lnTo>
                <a:lnTo>
                  <a:pt x="783" y="167"/>
                </a:lnTo>
                <a:lnTo>
                  <a:pt x="801" y="184"/>
                </a:lnTo>
                <a:lnTo>
                  <a:pt x="821" y="187"/>
                </a:lnTo>
                <a:lnTo>
                  <a:pt x="879" y="184"/>
                </a:lnTo>
                <a:lnTo>
                  <a:pt x="907" y="167"/>
                </a:lnTo>
                <a:lnTo>
                  <a:pt x="923" y="159"/>
                </a:lnTo>
                <a:lnTo>
                  <a:pt x="968" y="101"/>
                </a:lnTo>
                <a:lnTo>
                  <a:pt x="984" y="97"/>
                </a:lnTo>
                <a:lnTo>
                  <a:pt x="1085" y="97"/>
                </a:lnTo>
                <a:lnTo>
                  <a:pt x="1105" y="97"/>
                </a:lnTo>
                <a:lnTo>
                  <a:pt x="1121" y="117"/>
                </a:lnTo>
                <a:lnTo>
                  <a:pt x="1128" y="136"/>
                </a:lnTo>
                <a:lnTo>
                  <a:pt x="1124" y="155"/>
                </a:lnTo>
                <a:lnTo>
                  <a:pt x="1135" y="187"/>
                </a:lnTo>
                <a:lnTo>
                  <a:pt x="1169" y="194"/>
                </a:lnTo>
                <a:lnTo>
                  <a:pt x="1189" y="198"/>
                </a:lnTo>
                <a:lnTo>
                  <a:pt x="1228" y="198"/>
                </a:lnTo>
                <a:lnTo>
                  <a:pt x="1268" y="214"/>
                </a:lnTo>
                <a:lnTo>
                  <a:pt x="1290" y="233"/>
                </a:lnTo>
                <a:lnTo>
                  <a:pt x="1294" y="253"/>
                </a:lnTo>
                <a:lnTo>
                  <a:pt x="1306" y="272"/>
                </a:lnTo>
                <a:lnTo>
                  <a:pt x="1319" y="291"/>
                </a:lnTo>
                <a:lnTo>
                  <a:pt x="1372" y="299"/>
                </a:lnTo>
                <a:lnTo>
                  <a:pt x="1368" y="314"/>
                </a:lnTo>
                <a:lnTo>
                  <a:pt x="1368" y="357"/>
                </a:lnTo>
                <a:lnTo>
                  <a:pt x="1349" y="372"/>
                </a:lnTo>
                <a:lnTo>
                  <a:pt x="1322" y="384"/>
                </a:lnTo>
                <a:lnTo>
                  <a:pt x="1294" y="395"/>
                </a:lnTo>
                <a:lnTo>
                  <a:pt x="1286" y="420"/>
                </a:lnTo>
                <a:lnTo>
                  <a:pt x="1294" y="450"/>
                </a:lnTo>
                <a:lnTo>
                  <a:pt x="1352" y="469"/>
                </a:lnTo>
                <a:lnTo>
                  <a:pt x="1332" y="489"/>
                </a:lnTo>
                <a:lnTo>
                  <a:pt x="1275" y="489"/>
                </a:lnTo>
                <a:lnTo>
                  <a:pt x="1260" y="509"/>
                </a:lnTo>
                <a:lnTo>
                  <a:pt x="1279" y="527"/>
                </a:lnTo>
                <a:lnTo>
                  <a:pt x="1286" y="559"/>
                </a:lnTo>
                <a:lnTo>
                  <a:pt x="1279" y="605"/>
                </a:lnTo>
                <a:lnTo>
                  <a:pt x="1299" y="660"/>
                </a:lnTo>
                <a:lnTo>
                  <a:pt x="1337" y="6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6" name="Freeform 76"/>
          <p:cNvSpPr>
            <a:spLocks/>
          </p:cNvSpPr>
          <p:nvPr/>
        </p:nvSpPr>
        <p:spPr bwMode="auto">
          <a:xfrm>
            <a:off x="1633459" y="2949030"/>
            <a:ext cx="273938" cy="319289"/>
          </a:xfrm>
          <a:custGeom>
            <a:avLst/>
            <a:gdLst>
              <a:gd name="T0" fmla="*/ 2147483647 w 567"/>
              <a:gd name="T1" fmla="*/ 2147483647 h 707"/>
              <a:gd name="T2" fmla="*/ 2147483647 w 567"/>
              <a:gd name="T3" fmla="*/ 2147483647 h 707"/>
              <a:gd name="T4" fmla="*/ 2147483647 w 567"/>
              <a:gd name="T5" fmla="*/ 2147483647 h 707"/>
              <a:gd name="T6" fmla="*/ 2147483647 w 567"/>
              <a:gd name="T7" fmla="*/ 2147483647 h 707"/>
              <a:gd name="T8" fmla="*/ 2147483647 w 567"/>
              <a:gd name="T9" fmla="*/ 2147483647 h 707"/>
              <a:gd name="T10" fmla="*/ 2147483647 w 567"/>
              <a:gd name="T11" fmla="*/ 2147483647 h 707"/>
              <a:gd name="T12" fmla="*/ 0 w 567"/>
              <a:gd name="T13" fmla="*/ 2147483647 h 707"/>
              <a:gd name="T14" fmla="*/ 2147483647 w 567"/>
              <a:gd name="T15" fmla="*/ 2147483647 h 707"/>
              <a:gd name="T16" fmla="*/ 2147483647 w 567"/>
              <a:gd name="T17" fmla="*/ 2147483647 h 707"/>
              <a:gd name="T18" fmla="*/ 2147483647 w 567"/>
              <a:gd name="T19" fmla="*/ 2147483647 h 707"/>
              <a:gd name="T20" fmla="*/ 2147483647 w 567"/>
              <a:gd name="T21" fmla="*/ 2147483647 h 707"/>
              <a:gd name="T22" fmla="*/ 2147483647 w 567"/>
              <a:gd name="T23" fmla="*/ 2147483647 h 707"/>
              <a:gd name="T24" fmla="*/ 2147483647 w 567"/>
              <a:gd name="T25" fmla="*/ 2147483647 h 707"/>
              <a:gd name="T26" fmla="*/ 2147483647 w 567"/>
              <a:gd name="T27" fmla="*/ 2147483647 h 707"/>
              <a:gd name="T28" fmla="*/ 2147483647 w 567"/>
              <a:gd name="T29" fmla="*/ 2147483647 h 707"/>
              <a:gd name="T30" fmla="*/ 2147483647 w 567"/>
              <a:gd name="T31" fmla="*/ 2147483647 h 707"/>
              <a:gd name="T32" fmla="*/ 2147483647 w 567"/>
              <a:gd name="T33" fmla="*/ 2147483647 h 707"/>
              <a:gd name="T34" fmla="*/ 2147483647 w 567"/>
              <a:gd name="T35" fmla="*/ 2147483647 h 707"/>
              <a:gd name="T36" fmla="*/ 2147483647 w 567"/>
              <a:gd name="T37" fmla="*/ 2147483647 h 707"/>
              <a:gd name="T38" fmla="*/ 2147483647 w 567"/>
              <a:gd name="T39" fmla="*/ 2147483647 h 707"/>
              <a:gd name="T40" fmla="*/ 2147483647 w 567"/>
              <a:gd name="T41" fmla="*/ 2147483647 h 707"/>
              <a:gd name="T42" fmla="*/ 2147483647 w 567"/>
              <a:gd name="T43" fmla="*/ 2147483647 h 707"/>
              <a:gd name="T44" fmla="*/ 2147483647 w 567"/>
              <a:gd name="T45" fmla="*/ 2147483647 h 707"/>
              <a:gd name="T46" fmla="*/ 2147483647 w 567"/>
              <a:gd name="T47" fmla="*/ 2147483647 h 707"/>
              <a:gd name="T48" fmla="*/ 2147483647 w 567"/>
              <a:gd name="T49" fmla="*/ 2147483647 h 707"/>
              <a:gd name="T50" fmla="*/ 2147483647 w 567"/>
              <a:gd name="T51" fmla="*/ 2147483647 h 707"/>
              <a:gd name="T52" fmla="*/ 2147483647 w 567"/>
              <a:gd name="T53" fmla="*/ 2147483647 h 707"/>
              <a:gd name="T54" fmla="*/ 2147483647 w 567"/>
              <a:gd name="T55" fmla="*/ 2147483647 h 707"/>
              <a:gd name="T56" fmla="*/ 2147483647 w 567"/>
              <a:gd name="T57" fmla="*/ 2147483647 h 707"/>
              <a:gd name="T58" fmla="*/ 2147483647 w 567"/>
              <a:gd name="T59" fmla="*/ 2147483647 h 707"/>
              <a:gd name="T60" fmla="*/ 2147483647 w 567"/>
              <a:gd name="T61" fmla="*/ 2147483647 h 707"/>
              <a:gd name="T62" fmla="*/ 2147483647 w 567"/>
              <a:gd name="T63" fmla="*/ 2147483647 h 70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67"/>
              <a:gd name="T97" fmla="*/ 0 h 707"/>
              <a:gd name="T98" fmla="*/ 567 w 567"/>
              <a:gd name="T99" fmla="*/ 707 h 70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67" h="707">
                <a:moveTo>
                  <a:pt x="13" y="520"/>
                </a:moveTo>
                <a:lnTo>
                  <a:pt x="47" y="475"/>
                </a:lnTo>
                <a:lnTo>
                  <a:pt x="71" y="454"/>
                </a:lnTo>
                <a:lnTo>
                  <a:pt x="90" y="431"/>
                </a:lnTo>
                <a:lnTo>
                  <a:pt x="94" y="412"/>
                </a:lnTo>
                <a:lnTo>
                  <a:pt x="86" y="393"/>
                </a:lnTo>
                <a:lnTo>
                  <a:pt x="71" y="393"/>
                </a:lnTo>
                <a:lnTo>
                  <a:pt x="51" y="409"/>
                </a:lnTo>
                <a:lnTo>
                  <a:pt x="40" y="416"/>
                </a:lnTo>
                <a:lnTo>
                  <a:pt x="24" y="412"/>
                </a:lnTo>
                <a:lnTo>
                  <a:pt x="17" y="404"/>
                </a:lnTo>
                <a:lnTo>
                  <a:pt x="9" y="396"/>
                </a:lnTo>
                <a:lnTo>
                  <a:pt x="0" y="374"/>
                </a:lnTo>
                <a:lnTo>
                  <a:pt x="0" y="355"/>
                </a:lnTo>
                <a:lnTo>
                  <a:pt x="4" y="335"/>
                </a:lnTo>
                <a:lnTo>
                  <a:pt x="17" y="272"/>
                </a:lnTo>
                <a:lnTo>
                  <a:pt x="35" y="206"/>
                </a:lnTo>
                <a:lnTo>
                  <a:pt x="66" y="124"/>
                </a:lnTo>
                <a:lnTo>
                  <a:pt x="78" y="83"/>
                </a:lnTo>
                <a:lnTo>
                  <a:pt x="90" y="55"/>
                </a:lnTo>
                <a:lnTo>
                  <a:pt x="101" y="43"/>
                </a:lnTo>
                <a:lnTo>
                  <a:pt x="129" y="20"/>
                </a:lnTo>
                <a:lnTo>
                  <a:pt x="155" y="0"/>
                </a:lnTo>
                <a:lnTo>
                  <a:pt x="164" y="20"/>
                </a:lnTo>
                <a:lnTo>
                  <a:pt x="202" y="55"/>
                </a:lnTo>
                <a:lnTo>
                  <a:pt x="241" y="78"/>
                </a:lnTo>
                <a:lnTo>
                  <a:pt x="279" y="86"/>
                </a:lnTo>
                <a:lnTo>
                  <a:pt x="330" y="83"/>
                </a:lnTo>
                <a:lnTo>
                  <a:pt x="346" y="91"/>
                </a:lnTo>
                <a:lnTo>
                  <a:pt x="338" y="117"/>
                </a:lnTo>
                <a:lnTo>
                  <a:pt x="335" y="152"/>
                </a:lnTo>
                <a:lnTo>
                  <a:pt x="350" y="172"/>
                </a:lnTo>
                <a:lnTo>
                  <a:pt x="380" y="175"/>
                </a:lnTo>
                <a:lnTo>
                  <a:pt x="419" y="172"/>
                </a:lnTo>
                <a:lnTo>
                  <a:pt x="467" y="175"/>
                </a:lnTo>
                <a:lnTo>
                  <a:pt x="540" y="198"/>
                </a:lnTo>
                <a:lnTo>
                  <a:pt x="531" y="230"/>
                </a:lnTo>
                <a:lnTo>
                  <a:pt x="555" y="264"/>
                </a:lnTo>
                <a:lnTo>
                  <a:pt x="567" y="304"/>
                </a:lnTo>
                <a:lnTo>
                  <a:pt x="564" y="331"/>
                </a:lnTo>
                <a:lnTo>
                  <a:pt x="548" y="361"/>
                </a:lnTo>
                <a:lnTo>
                  <a:pt x="516" y="385"/>
                </a:lnTo>
                <a:lnTo>
                  <a:pt x="497" y="400"/>
                </a:lnTo>
                <a:lnTo>
                  <a:pt x="485" y="431"/>
                </a:lnTo>
                <a:lnTo>
                  <a:pt x="462" y="451"/>
                </a:lnTo>
                <a:lnTo>
                  <a:pt x="380" y="467"/>
                </a:lnTo>
                <a:lnTo>
                  <a:pt x="302" y="497"/>
                </a:lnTo>
                <a:lnTo>
                  <a:pt x="284" y="510"/>
                </a:lnTo>
                <a:lnTo>
                  <a:pt x="269" y="536"/>
                </a:lnTo>
                <a:lnTo>
                  <a:pt x="260" y="597"/>
                </a:lnTo>
                <a:lnTo>
                  <a:pt x="241" y="656"/>
                </a:lnTo>
                <a:lnTo>
                  <a:pt x="214" y="688"/>
                </a:lnTo>
                <a:lnTo>
                  <a:pt x="175" y="707"/>
                </a:lnTo>
                <a:lnTo>
                  <a:pt x="152" y="703"/>
                </a:lnTo>
                <a:lnTo>
                  <a:pt x="139" y="675"/>
                </a:lnTo>
                <a:lnTo>
                  <a:pt x="124" y="660"/>
                </a:lnTo>
                <a:lnTo>
                  <a:pt x="101" y="653"/>
                </a:lnTo>
                <a:lnTo>
                  <a:pt x="78" y="665"/>
                </a:lnTo>
                <a:lnTo>
                  <a:pt x="63" y="656"/>
                </a:lnTo>
                <a:lnTo>
                  <a:pt x="59" y="633"/>
                </a:lnTo>
                <a:lnTo>
                  <a:pt x="66" y="587"/>
                </a:lnTo>
                <a:lnTo>
                  <a:pt x="51" y="544"/>
                </a:lnTo>
                <a:lnTo>
                  <a:pt x="24" y="520"/>
                </a:lnTo>
                <a:lnTo>
                  <a:pt x="13" y="520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7" name="Freeform 77"/>
          <p:cNvSpPr>
            <a:spLocks/>
          </p:cNvSpPr>
          <p:nvPr/>
        </p:nvSpPr>
        <p:spPr bwMode="auto">
          <a:xfrm>
            <a:off x="2574179" y="2564673"/>
            <a:ext cx="227279" cy="352580"/>
          </a:xfrm>
          <a:custGeom>
            <a:avLst/>
            <a:gdLst>
              <a:gd name="T0" fmla="*/ 2147483647 w 473"/>
              <a:gd name="T1" fmla="*/ 0 h 775"/>
              <a:gd name="T2" fmla="*/ 2147483647 w 473"/>
              <a:gd name="T3" fmla="*/ 2147483647 h 775"/>
              <a:gd name="T4" fmla="*/ 2147483647 w 473"/>
              <a:gd name="T5" fmla="*/ 2147483647 h 775"/>
              <a:gd name="T6" fmla="*/ 2147483647 w 473"/>
              <a:gd name="T7" fmla="*/ 2147483647 h 775"/>
              <a:gd name="T8" fmla="*/ 2147483647 w 473"/>
              <a:gd name="T9" fmla="*/ 2147483647 h 775"/>
              <a:gd name="T10" fmla="*/ 2147483647 w 473"/>
              <a:gd name="T11" fmla="*/ 2147483647 h 775"/>
              <a:gd name="T12" fmla="*/ 2147483647 w 473"/>
              <a:gd name="T13" fmla="*/ 2147483647 h 775"/>
              <a:gd name="T14" fmla="*/ 2147483647 w 473"/>
              <a:gd name="T15" fmla="*/ 2147483647 h 775"/>
              <a:gd name="T16" fmla="*/ 2147483647 w 473"/>
              <a:gd name="T17" fmla="*/ 2147483647 h 775"/>
              <a:gd name="T18" fmla="*/ 2147483647 w 473"/>
              <a:gd name="T19" fmla="*/ 2147483647 h 775"/>
              <a:gd name="T20" fmla="*/ 2147483647 w 473"/>
              <a:gd name="T21" fmla="*/ 2147483647 h 775"/>
              <a:gd name="T22" fmla="*/ 2147483647 w 473"/>
              <a:gd name="T23" fmla="*/ 2147483647 h 775"/>
              <a:gd name="T24" fmla="*/ 2147483647 w 473"/>
              <a:gd name="T25" fmla="*/ 2147483647 h 775"/>
              <a:gd name="T26" fmla="*/ 2147483647 w 473"/>
              <a:gd name="T27" fmla="*/ 2147483647 h 775"/>
              <a:gd name="T28" fmla="*/ 2147483647 w 473"/>
              <a:gd name="T29" fmla="*/ 2147483647 h 775"/>
              <a:gd name="T30" fmla="*/ 2147483647 w 473"/>
              <a:gd name="T31" fmla="*/ 2147483647 h 775"/>
              <a:gd name="T32" fmla="*/ 2147483647 w 473"/>
              <a:gd name="T33" fmla="*/ 2147483647 h 775"/>
              <a:gd name="T34" fmla="*/ 2147483647 w 473"/>
              <a:gd name="T35" fmla="*/ 2147483647 h 775"/>
              <a:gd name="T36" fmla="*/ 2147483647 w 473"/>
              <a:gd name="T37" fmla="*/ 2147483647 h 775"/>
              <a:gd name="T38" fmla="*/ 2147483647 w 473"/>
              <a:gd name="T39" fmla="*/ 2147483647 h 775"/>
              <a:gd name="T40" fmla="*/ 2147483647 w 473"/>
              <a:gd name="T41" fmla="*/ 2147483647 h 775"/>
              <a:gd name="T42" fmla="*/ 2147483647 w 473"/>
              <a:gd name="T43" fmla="*/ 2147483647 h 775"/>
              <a:gd name="T44" fmla="*/ 2147483647 w 473"/>
              <a:gd name="T45" fmla="*/ 2147483647 h 775"/>
              <a:gd name="T46" fmla="*/ 2147483647 w 473"/>
              <a:gd name="T47" fmla="*/ 2147483647 h 775"/>
              <a:gd name="T48" fmla="*/ 2147483647 w 473"/>
              <a:gd name="T49" fmla="*/ 2147483647 h 775"/>
              <a:gd name="T50" fmla="*/ 2147483647 w 473"/>
              <a:gd name="T51" fmla="*/ 2147483647 h 775"/>
              <a:gd name="T52" fmla="*/ 2147483647 w 473"/>
              <a:gd name="T53" fmla="*/ 2147483647 h 775"/>
              <a:gd name="T54" fmla="*/ 2147483647 w 473"/>
              <a:gd name="T55" fmla="*/ 2147483647 h 775"/>
              <a:gd name="T56" fmla="*/ 2147483647 w 473"/>
              <a:gd name="T57" fmla="*/ 2147483647 h 775"/>
              <a:gd name="T58" fmla="*/ 2147483647 w 473"/>
              <a:gd name="T59" fmla="*/ 2147483647 h 775"/>
              <a:gd name="T60" fmla="*/ 2147483647 w 473"/>
              <a:gd name="T61" fmla="*/ 2147483647 h 775"/>
              <a:gd name="T62" fmla="*/ 2147483647 w 473"/>
              <a:gd name="T63" fmla="*/ 2147483647 h 775"/>
              <a:gd name="T64" fmla="*/ 2147483647 w 473"/>
              <a:gd name="T65" fmla="*/ 2147483647 h 775"/>
              <a:gd name="T66" fmla="*/ 2147483647 w 473"/>
              <a:gd name="T67" fmla="*/ 2147483647 h 775"/>
              <a:gd name="T68" fmla="*/ 2147483647 w 473"/>
              <a:gd name="T69" fmla="*/ 2147483647 h 775"/>
              <a:gd name="T70" fmla="*/ 2147483647 w 473"/>
              <a:gd name="T71" fmla="*/ 2147483647 h 775"/>
              <a:gd name="T72" fmla="*/ 2147483647 w 473"/>
              <a:gd name="T73" fmla="*/ 2147483647 h 775"/>
              <a:gd name="T74" fmla="*/ 2147483647 w 473"/>
              <a:gd name="T75" fmla="*/ 2147483647 h 775"/>
              <a:gd name="T76" fmla="*/ 2147483647 w 473"/>
              <a:gd name="T77" fmla="*/ 2147483647 h 775"/>
              <a:gd name="T78" fmla="*/ 2147483647 w 473"/>
              <a:gd name="T79" fmla="*/ 2147483647 h 775"/>
              <a:gd name="T80" fmla="*/ 2147483647 w 473"/>
              <a:gd name="T81" fmla="*/ 2147483647 h 775"/>
              <a:gd name="T82" fmla="*/ 2147483647 w 473"/>
              <a:gd name="T83" fmla="*/ 2147483647 h 775"/>
              <a:gd name="T84" fmla="*/ 2147483647 w 473"/>
              <a:gd name="T85" fmla="*/ 2147483647 h 775"/>
              <a:gd name="T86" fmla="*/ 2147483647 w 473"/>
              <a:gd name="T87" fmla="*/ 2147483647 h 775"/>
              <a:gd name="T88" fmla="*/ 2147483647 w 473"/>
              <a:gd name="T89" fmla="*/ 2147483647 h 775"/>
              <a:gd name="T90" fmla="*/ 2147483647 w 473"/>
              <a:gd name="T91" fmla="*/ 2147483647 h 775"/>
              <a:gd name="T92" fmla="*/ 2147483647 w 473"/>
              <a:gd name="T93" fmla="*/ 2147483647 h 775"/>
              <a:gd name="T94" fmla="*/ 2147483647 w 473"/>
              <a:gd name="T95" fmla="*/ 2147483647 h 775"/>
              <a:gd name="T96" fmla="*/ 2147483647 w 473"/>
              <a:gd name="T97" fmla="*/ 2147483647 h 775"/>
              <a:gd name="T98" fmla="*/ 0 w 473"/>
              <a:gd name="T99" fmla="*/ 2147483647 h 775"/>
              <a:gd name="T100" fmla="*/ 2147483647 w 473"/>
              <a:gd name="T101" fmla="*/ 2147483647 h 775"/>
              <a:gd name="T102" fmla="*/ 2147483647 w 473"/>
              <a:gd name="T103" fmla="*/ 2147483647 h 775"/>
              <a:gd name="T104" fmla="*/ 2147483647 w 473"/>
              <a:gd name="T105" fmla="*/ 2147483647 h 775"/>
              <a:gd name="T106" fmla="*/ 2147483647 w 473"/>
              <a:gd name="T107" fmla="*/ 2147483647 h 775"/>
              <a:gd name="T108" fmla="*/ 2147483647 w 473"/>
              <a:gd name="T109" fmla="*/ 2147483647 h 775"/>
              <a:gd name="T110" fmla="*/ 2147483647 w 473"/>
              <a:gd name="T111" fmla="*/ 2147483647 h 775"/>
              <a:gd name="T112" fmla="*/ 2147483647 w 473"/>
              <a:gd name="T113" fmla="*/ 2147483647 h 775"/>
              <a:gd name="T114" fmla="*/ 2147483647 w 473"/>
              <a:gd name="T115" fmla="*/ 2147483647 h 775"/>
              <a:gd name="T116" fmla="*/ 2147483647 w 473"/>
              <a:gd name="T117" fmla="*/ 2147483647 h 775"/>
              <a:gd name="T118" fmla="*/ 2147483647 w 473"/>
              <a:gd name="T119" fmla="*/ 2147483647 h 775"/>
              <a:gd name="T120" fmla="*/ 2147483647 w 473"/>
              <a:gd name="T121" fmla="*/ 0 h 77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3"/>
              <a:gd name="T184" fmla="*/ 0 h 775"/>
              <a:gd name="T185" fmla="*/ 473 w 473"/>
              <a:gd name="T186" fmla="*/ 775 h 77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3" h="775">
                <a:moveTo>
                  <a:pt x="116" y="0"/>
                </a:moveTo>
                <a:lnTo>
                  <a:pt x="181" y="3"/>
                </a:lnTo>
                <a:lnTo>
                  <a:pt x="201" y="7"/>
                </a:lnTo>
                <a:lnTo>
                  <a:pt x="229" y="15"/>
                </a:lnTo>
                <a:lnTo>
                  <a:pt x="240" y="26"/>
                </a:lnTo>
                <a:lnTo>
                  <a:pt x="286" y="89"/>
                </a:lnTo>
                <a:lnTo>
                  <a:pt x="305" y="109"/>
                </a:lnTo>
                <a:lnTo>
                  <a:pt x="328" y="131"/>
                </a:lnTo>
                <a:lnTo>
                  <a:pt x="341" y="155"/>
                </a:lnTo>
                <a:lnTo>
                  <a:pt x="352" y="183"/>
                </a:lnTo>
                <a:lnTo>
                  <a:pt x="372" y="209"/>
                </a:lnTo>
                <a:lnTo>
                  <a:pt x="379" y="217"/>
                </a:lnTo>
                <a:lnTo>
                  <a:pt x="392" y="228"/>
                </a:lnTo>
                <a:lnTo>
                  <a:pt x="415" y="244"/>
                </a:lnTo>
                <a:lnTo>
                  <a:pt x="402" y="251"/>
                </a:lnTo>
                <a:lnTo>
                  <a:pt x="387" y="313"/>
                </a:lnTo>
                <a:lnTo>
                  <a:pt x="379" y="338"/>
                </a:lnTo>
                <a:lnTo>
                  <a:pt x="361" y="357"/>
                </a:lnTo>
                <a:lnTo>
                  <a:pt x="344" y="368"/>
                </a:lnTo>
                <a:lnTo>
                  <a:pt x="325" y="371"/>
                </a:lnTo>
                <a:lnTo>
                  <a:pt x="314" y="391"/>
                </a:lnTo>
                <a:lnTo>
                  <a:pt x="325" y="415"/>
                </a:lnTo>
                <a:lnTo>
                  <a:pt x="334" y="442"/>
                </a:lnTo>
                <a:lnTo>
                  <a:pt x="334" y="481"/>
                </a:lnTo>
                <a:lnTo>
                  <a:pt x="364" y="523"/>
                </a:lnTo>
                <a:lnTo>
                  <a:pt x="410" y="559"/>
                </a:lnTo>
                <a:lnTo>
                  <a:pt x="435" y="593"/>
                </a:lnTo>
                <a:lnTo>
                  <a:pt x="442" y="640"/>
                </a:lnTo>
                <a:lnTo>
                  <a:pt x="473" y="659"/>
                </a:lnTo>
                <a:lnTo>
                  <a:pt x="406" y="698"/>
                </a:lnTo>
                <a:lnTo>
                  <a:pt x="352" y="757"/>
                </a:lnTo>
                <a:lnTo>
                  <a:pt x="321" y="775"/>
                </a:lnTo>
                <a:lnTo>
                  <a:pt x="255" y="775"/>
                </a:lnTo>
                <a:lnTo>
                  <a:pt x="197" y="760"/>
                </a:lnTo>
                <a:lnTo>
                  <a:pt x="178" y="732"/>
                </a:lnTo>
                <a:lnTo>
                  <a:pt x="159" y="663"/>
                </a:lnTo>
                <a:lnTo>
                  <a:pt x="143" y="627"/>
                </a:lnTo>
                <a:lnTo>
                  <a:pt x="120" y="608"/>
                </a:lnTo>
                <a:lnTo>
                  <a:pt x="123" y="582"/>
                </a:lnTo>
                <a:lnTo>
                  <a:pt x="138" y="542"/>
                </a:lnTo>
                <a:lnTo>
                  <a:pt x="146" y="496"/>
                </a:lnTo>
                <a:lnTo>
                  <a:pt x="131" y="450"/>
                </a:lnTo>
                <a:lnTo>
                  <a:pt x="128" y="407"/>
                </a:lnTo>
                <a:lnTo>
                  <a:pt x="108" y="380"/>
                </a:lnTo>
                <a:lnTo>
                  <a:pt x="77" y="380"/>
                </a:lnTo>
                <a:lnTo>
                  <a:pt x="42" y="361"/>
                </a:lnTo>
                <a:lnTo>
                  <a:pt x="23" y="302"/>
                </a:lnTo>
                <a:lnTo>
                  <a:pt x="26" y="260"/>
                </a:lnTo>
                <a:lnTo>
                  <a:pt x="19" y="228"/>
                </a:lnTo>
                <a:lnTo>
                  <a:pt x="0" y="209"/>
                </a:lnTo>
                <a:lnTo>
                  <a:pt x="19" y="190"/>
                </a:lnTo>
                <a:lnTo>
                  <a:pt x="77" y="186"/>
                </a:lnTo>
                <a:lnTo>
                  <a:pt x="97" y="166"/>
                </a:lnTo>
                <a:lnTo>
                  <a:pt x="39" y="150"/>
                </a:lnTo>
                <a:lnTo>
                  <a:pt x="26" y="117"/>
                </a:lnTo>
                <a:lnTo>
                  <a:pt x="34" y="92"/>
                </a:lnTo>
                <a:lnTo>
                  <a:pt x="62" y="81"/>
                </a:lnTo>
                <a:lnTo>
                  <a:pt x="92" y="73"/>
                </a:lnTo>
                <a:lnTo>
                  <a:pt x="108" y="59"/>
                </a:lnTo>
                <a:lnTo>
                  <a:pt x="112" y="15"/>
                </a:lnTo>
                <a:lnTo>
                  <a:pt x="11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8" name="Freeform 78"/>
          <p:cNvSpPr>
            <a:spLocks/>
          </p:cNvSpPr>
          <p:nvPr/>
        </p:nvSpPr>
        <p:spPr bwMode="auto">
          <a:xfrm>
            <a:off x="2723189" y="2658492"/>
            <a:ext cx="206205" cy="204284"/>
          </a:xfrm>
          <a:custGeom>
            <a:avLst/>
            <a:gdLst>
              <a:gd name="T0" fmla="*/ 2147483647 w 427"/>
              <a:gd name="T1" fmla="*/ 2147483647 h 450"/>
              <a:gd name="T2" fmla="*/ 2147483647 w 427"/>
              <a:gd name="T3" fmla="*/ 2147483647 h 450"/>
              <a:gd name="T4" fmla="*/ 2147483647 w 427"/>
              <a:gd name="T5" fmla="*/ 2147483647 h 450"/>
              <a:gd name="T6" fmla="*/ 2147483647 w 427"/>
              <a:gd name="T7" fmla="*/ 2147483647 h 450"/>
              <a:gd name="T8" fmla="*/ 2147483647 w 427"/>
              <a:gd name="T9" fmla="*/ 2147483647 h 450"/>
              <a:gd name="T10" fmla="*/ 2147483647 w 427"/>
              <a:gd name="T11" fmla="*/ 0 h 450"/>
              <a:gd name="T12" fmla="*/ 2147483647 w 427"/>
              <a:gd name="T13" fmla="*/ 0 h 450"/>
              <a:gd name="T14" fmla="*/ 2147483647 w 427"/>
              <a:gd name="T15" fmla="*/ 0 h 450"/>
              <a:gd name="T16" fmla="*/ 2147483647 w 427"/>
              <a:gd name="T17" fmla="*/ 2147483647 h 450"/>
              <a:gd name="T18" fmla="*/ 2147483647 w 427"/>
              <a:gd name="T19" fmla="*/ 2147483647 h 450"/>
              <a:gd name="T20" fmla="*/ 2147483647 w 427"/>
              <a:gd name="T21" fmla="*/ 2147483647 h 450"/>
              <a:gd name="T22" fmla="*/ 2147483647 w 427"/>
              <a:gd name="T23" fmla="*/ 2147483647 h 450"/>
              <a:gd name="T24" fmla="*/ 2147483647 w 427"/>
              <a:gd name="T25" fmla="*/ 2147483647 h 450"/>
              <a:gd name="T26" fmla="*/ 2147483647 w 427"/>
              <a:gd name="T27" fmla="*/ 2147483647 h 450"/>
              <a:gd name="T28" fmla="*/ 2147483647 w 427"/>
              <a:gd name="T29" fmla="*/ 2147483647 h 450"/>
              <a:gd name="T30" fmla="*/ 2147483647 w 427"/>
              <a:gd name="T31" fmla="*/ 2147483647 h 450"/>
              <a:gd name="T32" fmla="*/ 2147483647 w 427"/>
              <a:gd name="T33" fmla="*/ 2147483647 h 450"/>
              <a:gd name="T34" fmla="*/ 2147483647 w 427"/>
              <a:gd name="T35" fmla="*/ 2147483647 h 450"/>
              <a:gd name="T36" fmla="*/ 2147483647 w 427"/>
              <a:gd name="T37" fmla="*/ 2147483647 h 450"/>
              <a:gd name="T38" fmla="*/ 2147483647 w 427"/>
              <a:gd name="T39" fmla="*/ 2147483647 h 450"/>
              <a:gd name="T40" fmla="*/ 2147483647 w 427"/>
              <a:gd name="T41" fmla="*/ 2147483647 h 450"/>
              <a:gd name="T42" fmla="*/ 2147483647 w 427"/>
              <a:gd name="T43" fmla="*/ 2147483647 h 450"/>
              <a:gd name="T44" fmla="*/ 2147483647 w 427"/>
              <a:gd name="T45" fmla="*/ 2147483647 h 450"/>
              <a:gd name="T46" fmla="*/ 2147483647 w 427"/>
              <a:gd name="T47" fmla="*/ 2147483647 h 450"/>
              <a:gd name="T48" fmla="*/ 2147483647 w 427"/>
              <a:gd name="T49" fmla="*/ 2147483647 h 450"/>
              <a:gd name="T50" fmla="*/ 2147483647 w 427"/>
              <a:gd name="T51" fmla="*/ 2147483647 h 450"/>
              <a:gd name="T52" fmla="*/ 2147483647 w 427"/>
              <a:gd name="T53" fmla="*/ 2147483647 h 450"/>
              <a:gd name="T54" fmla="*/ 2147483647 w 427"/>
              <a:gd name="T55" fmla="*/ 2147483647 h 450"/>
              <a:gd name="T56" fmla="*/ 2147483647 w 427"/>
              <a:gd name="T57" fmla="*/ 2147483647 h 450"/>
              <a:gd name="T58" fmla="*/ 2147483647 w 427"/>
              <a:gd name="T59" fmla="*/ 2147483647 h 450"/>
              <a:gd name="T60" fmla="*/ 2147483647 w 427"/>
              <a:gd name="T61" fmla="*/ 2147483647 h 450"/>
              <a:gd name="T62" fmla="*/ 2147483647 w 427"/>
              <a:gd name="T63" fmla="*/ 2147483647 h 450"/>
              <a:gd name="T64" fmla="*/ 2147483647 w 427"/>
              <a:gd name="T65" fmla="*/ 2147483647 h 450"/>
              <a:gd name="T66" fmla="*/ 2147483647 w 427"/>
              <a:gd name="T67" fmla="*/ 2147483647 h 450"/>
              <a:gd name="T68" fmla="*/ 2147483647 w 427"/>
              <a:gd name="T69" fmla="*/ 2147483647 h 450"/>
              <a:gd name="T70" fmla="*/ 2147483647 w 427"/>
              <a:gd name="T71" fmla="*/ 2147483647 h 450"/>
              <a:gd name="T72" fmla="*/ 0 w 427"/>
              <a:gd name="T73" fmla="*/ 2147483647 h 450"/>
              <a:gd name="T74" fmla="*/ 2147483647 w 427"/>
              <a:gd name="T75" fmla="*/ 2147483647 h 450"/>
              <a:gd name="T76" fmla="*/ 2147483647 w 427"/>
              <a:gd name="T77" fmla="*/ 2147483647 h 450"/>
              <a:gd name="T78" fmla="*/ 2147483647 w 427"/>
              <a:gd name="T79" fmla="*/ 2147483647 h 450"/>
              <a:gd name="T80" fmla="*/ 2147483647 w 427"/>
              <a:gd name="T81" fmla="*/ 2147483647 h 450"/>
              <a:gd name="T82" fmla="*/ 2147483647 w 427"/>
              <a:gd name="T83" fmla="*/ 2147483647 h 450"/>
              <a:gd name="T84" fmla="*/ 2147483647 w 427"/>
              <a:gd name="T85" fmla="*/ 2147483647 h 450"/>
              <a:gd name="T86" fmla="*/ 2147483647 w 427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7"/>
              <a:gd name="T133" fmla="*/ 0 h 450"/>
              <a:gd name="T134" fmla="*/ 427 w 427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7" h="450">
                <a:moveTo>
                  <a:pt x="100" y="34"/>
                </a:moveTo>
                <a:lnTo>
                  <a:pt x="143" y="41"/>
                </a:lnTo>
                <a:lnTo>
                  <a:pt x="202" y="22"/>
                </a:lnTo>
                <a:lnTo>
                  <a:pt x="224" y="22"/>
                </a:lnTo>
                <a:lnTo>
                  <a:pt x="283" y="15"/>
                </a:lnTo>
                <a:lnTo>
                  <a:pt x="344" y="0"/>
                </a:lnTo>
                <a:lnTo>
                  <a:pt x="427" y="0"/>
                </a:lnTo>
                <a:lnTo>
                  <a:pt x="414" y="0"/>
                </a:lnTo>
                <a:lnTo>
                  <a:pt x="395" y="22"/>
                </a:lnTo>
                <a:lnTo>
                  <a:pt x="368" y="77"/>
                </a:lnTo>
                <a:lnTo>
                  <a:pt x="361" y="96"/>
                </a:lnTo>
                <a:lnTo>
                  <a:pt x="361" y="115"/>
                </a:lnTo>
                <a:lnTo>
                  <a:pt x="361" y="135"/>
                </a:lnTo>
                <a:lnTo>
                  <a:pt x="372" y="158"/>
                </a:lnTo>
                <a:lnTo>
                  <a:pt x="395" y="201"/>
                </a:lnTo>
                <a:lnTo>
                  <a:pt x="410" y="236"/>
                </a:lnTo>
                <a:lnTo>
                  <a:pt x="407" y="271"/>
                </a:lnTo>
                <a:lnTo>
                  <a:pt x="387" y="305"/>
                </a:lnTo>
                <a:lnTo>
                  <a:pt x="344" y="363"/>
                </a:lnTo>
                <a:lnTo>
                  <a:pt x="337" y="348"/>
                </a:lnTo>
                <a:lnTo>
                  <a:pt x="318" y="353"/>
                </a:lnTo>
                <a:lnTo>
                  <a:pt x="298" y="353"/>
                </a:lnTo>
                <a:lnTo>
                  <a:pt x="293" y="383"/>
                </a:lnTo>
                <a:lnTo>
                  <a:pt x="271" y="395"/>
                </a:lnTo>
                <a:lnTo>
                  <a:pt x="252" y="371"/>
                </a:lnTo>
                <a:lnTo>
                  <a:pt x="224" y="371"/>
                </a:lnTo>
                <a:lnTo>
                  <a:pt x="206" y="411"/>
                </a:lnTo>
                <a:lnTo>
                  <a:pt x="189" y="437"/>
                </a:lnTo>
                <a:lnTo>
                  <a:pt x="163" y="450"/>
                </a:lnTo>
                <a:lnTo>
                  <a:pt x="132" y="430"/>
                </a:lnTo>
                <a:lnTo>
                  <a:pt x="125" y="383"/>
                </a:lnTo>
                <a:lnTo>
                  <a:pt x="100" y="348"/>
                </a:lnTo>
                <a:lnTo>
                  <a:pt x="54" y="317"/>
                </a:lnTo>
                <a:lnTo>
                  <a:pt x="24" y="271"/>
                </a:lnTo>
                <a:lnTo>
                  <a:pt x="24" y="236"/>
                </a:lnTo>
                <a:lnTo>
                  <a:pt x="11" y="205"/>
                </a:lnTo>
                <a:lnTo>
                  <a:pt x="0" y="185"/>
                </a:lnTo>
                <a:lnTo>
                  <a:pt x="11" y="165"/>
                </a:lnTo>
                <a:lnTo>
                  <a:pt x="34" y="158"/>
                </a:lnTo>
                <a:lnTo>
                  <a:pt x="51" y="151"/>
                </a:lnTo>
                <a:lnTo>
                  <a:pt x="69" y="127"/>
                </a:lnTo>
                <a:lnTo>
                  <a:pt x="74" y="104"/>
                </a:lnTo>
                <a:lnTo>
                  <a:pt x="92" y="41"/>
                </a:lnTo>
                <a:lnTo>
                  <a:pt x="100" y="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39" name="Freeform 79"/>
          <p:cNvSpPr>
            <a:spLocks/>
          </p:cNvSpPr>
          <p:nvPr/>
        </p:nvSpPr>
        <p:spPr bwMode="auto">
          <a:xfrm>
            <a:off x="2723189" y="2658492"/>
            <a:ext cx="206205" cy="204284"/>
          </a:xfrm>
          <a:custGeom>
            <a:avLst/>
            <a:gdLst>
              <a:gd name="T0" fmla="*/ 2147483647 w 427"/>
              <a:gd name="T1" fmla="*/ 2147483647 h 450"/>
              <a:gd name="T2" fmla="*/ 2147483647 w 427"/>
              <a:gd name="T3" fmla="*/ 2147483647 h 450"/>
              <a:gd name="T4" fmla="*/ 2147483647 w 427"/>
              <a:gd name="T5" fmla="*/ 2147483647 h 450"/>
              <a:gd name="T6" fmla="*/ 2147483647 w 427"/>
              <a:gd name="T7" fmla="*/ 2147483647 h 450"/>
              <a:gd name="T8" fmla="*/ 2147483647 w 427"/>
              <a:gd name="T9" fmla="*/ 2147483647 h 450"/>
              <a:gd name="T10" fmla="*/ 2147483647 w 427"/>
              <a:gd name="T11" fmla="*/ 0 h 450"/>
              <a:gd name="T12" fmla="*/ 2147483647 w 427"/>
              <a:gd name="T13" fmla="*/ 0 h 450"/>
              <a:gd name="T14" fmla="*/ 2147483647 w 427"/>
              <a:gd name="T15" fmla="*/ 0 h 450"/>
              <a:gd name="T16" fmla="*/ 2147483647 w 427"/>
              <a:gd name="T17" fmla="*/ 2147483647 h 450"/>
              <a:gd name="T18" fmla="*/ 2147483647 w 427"/>
              <a:gd name="T19" fmla="*/ 2147483647 h 450"/>
              <a:gd name="T20" fmla="*/ 2147483647 w 427"/>
              <a:gd name="T21" fmla="*/ 2147483647 h 450"/>
              <a:gd name="T22" fmla="*/ 2147483647 w 427"/>
              <a:gd name="T23" fmla="*/ 2147483647 h 450"/>
              <a:gd name="T24" fmla="*/ 2147483647 w 427"/>
              <a:gd name="T25" fmla="*/ 2147483647 h 450"/>
              <a:gd name="T26" fmla="*/ 2147483647 w 427"/>
              <a:gd name="T27" fmla="*/ 2147483647 h 450"/>
              <a:gd name="T28" fmla="*/ 2147483647 w 427"/>
              <a:gd name="T29" fmla="*/ 2147483647 h 450"/>
              <a:gd name="T30" fmla="*/ 2147483647 w 427"/>
              <a:gd name="T31" fmla="*/ 2147483647 h 450"/>
              <a:gd name="T32" fmla="*/ 2147483647 w 427"/>
              <a:gd name="T33" fmla="*/ 2147483647 h 450"/>
              <a:gd name="T34" fmla="*/ 2147483647 w 427"/>
              <a:gd name="T35" fmla="*/ 2147483647 h 450"/>
              <a:gd name="T36" fmla="*/ 2147483647 w 427"/>
              <a:gd name="T37" fmla="*/ 2147483647 h 450"/>
              <a:gd name="T38" fmla="*/ 2147483647 w 427"/>
              <a:gd name="T39" fmla="*/ 2147483647 h 450"/>
              <a:gd name="T40" fmla="*/ 2147483647 w 427"/>
              <a:gd name="T41" fmla="*/ 2147483647 h 450"/>
              <a:gd name="T42" fmla="*/ 2147483647 w 427"/>
              <a:gd name="T43" fmla="*/ 2147483647 h 450"/>
              <a:gd name="T44" fmla="*/ 2147483647 w 427"/>
              <a:gd name="T45" fmla="*/ 2147483647 h 450"/>
              <a:gd name="T46" fmla="*/ 2147483647 w 427"/>
              <a:gd name="T47" fmla="*/ 2147483647 h 450"/>
              <a:gd name="T48" fmla="*/ 2147483647 w 427"/>
              <a:gd name="T49" fmla="*/ 2147483647 h 450"/>
              <a:gd name="T50" fmla="*/ 2147483647 w 427"/>
              <a:gd name="T51" fmla="*/ 2147483647 h 450"/>
              <a:gd name="T52" fmla="*/ 2147483647 w 427"/>
              <a:gd name="T53" fmla="*/ 2147483647 h 450"/>
              <a:gd name="T54" fmla="*/ 2147483647 w 427"/>
              <a:gd name="T55" fmla="*/ 2147483647 h 450"/>
              <a:gd name="T56" fmla="*/ 2147483647 w 427"/>
              <a:gd name="T57" fmla="*/ 2147483647 h 450"/>
              <a:gd name="T58" fmla="*/ 2147483647 w 427"/>
              <a:gd name="T59" fmla="*/ 2147483647 h 450"/>
              <a:gd name="T60" fmla="*/ 2147483647 w 427"/>
              <a:gd name="T61" fmla="*/ 2147483647 h 450"/>
              <a:gd name="T62" fmla="*/ 2147483647 w 427"/>
              <a:gd name="T63" fmla="*/ 2147483647 h 450"/>
              <a:gd name="T64" fmla="*/ 2147483647 w 427"/>
              <a:gd name="T65" fmla="*/ 2147483647 h 450"/>
              <a:gd name="T66" fmla="*/ 2147483647 w 427"/>
              <a:gd name="T67" fmla="*/ 2147483647 h 450"/>
              <a:gd name="T68" fmla="*/ 2147483647 w 427"/>
              <a:gd name="T69" fmla="*/ 2147483647 h 450"/>
              <a:gd name="T70" fmla="*/ 2147483647 w 427"/>
              <a:gd name="T71" fmla="*/ 2147483647 h 450"/>
              <a:gd name="T72" fmla="*/ 0 w 427"/>
              <a:gd name="T73" fmla="*/ 2147483647 h 450"/>
              <a:gd name="T74" fmla="*/ 2147483647 w 427"/>
              <a:gd name="T75" fmla="*/ 2147483647 h 450"/>
              <a:gd name="T76" fmla="*/ 2147483647 w 427"/>
              <a:gd name="T77" fmla="*/ 2147483647 h 450"/>
              <a:gd name="T78" fmla="*/ 2147483647 w 427"/>
              <a:gd name="T79" fmla="*/ 2147483647 h 450"/>
              <a:gd name="T80" fmla="*/ 2147483647 w 427"/>
              <a:gd name="T81" fmla="*/ 2147483647 h 450"/>
              <a:gd name="T82" fmla="*/ 2147483647 w 427"/>
              <a:gd name="T83" fmla="*/ 2147483647 h 450"/>
              <a:gd name="T84" fmla="*/ 2147483647 w 427"/>
              <a:gd name="T85" fmla="*/ 2147483647 h 450"/>
              <a:gd name="T86" fmla="*/ 2147483647 w 427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7"/>
              <a:gd name="T133" fmla="*/ 0 h 450"/>
              <a:gd name="T134" fmla="*/ 427 w 427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7" h="450">
                <a:moveTo>
                  <a:pt x="100" y="34"/>
                </a:moveTo>
                <a:lnTo>
                  <a:pt x="143" y="41"/>
                </a:lnTo>
                <a:lnTo>
                  <a:pt x="202" y="22"/>
                </a:lnTo>
                <a:lnTo>
                  <a:pt x="224" y="22"/>
                </a:lnTo>
                <a:lnTo>
                  <a:pt x="283" y="15"/>
                </a:lnTo>
                <a:lnTo>
                  <a:pt x="344" y="0"/>
                </a:lnTo>
                <a:lnTo>
                  <a:pt x="427" y="0"/>
                </a:lnTo>
                <a:lnTo>
                  <a:pt x="414" y="0"/>
                </a:lnTo>
                <a:lnTo>
                  <a:pt x="395" y="22"/>
                </a:lnTo>
                <a:lnTo>
                  <a:pt x="368" y="77"/>
                </a:lnTo>
                <a:lnTo>
                  <a:pt x="361" y="96"/>
                </a:lnTo>
                <a:lnTo>
                  <a:pt x="361" y="115"/>
                </a:lnTo>
                <a:lnTo>
                  <a:pt x="361" y="135"/>
                </a:lnTo>
                <a:lnTo>
                  <a:pt x="372" y="158"/>
                </a:lnTo>
                <a:lnTo>
                  <a:pt x="395" y="201"/>
                </a:lnTo>
                <a:lnTo>
                  <a:pt x="410" y="236"/>
                </a:lnTo>
                <a:lnTo>
                  <a:pt x="407" y="271"/>
                </a:lnTo>
                <a:lnTo>
                  <a:pt x="387" y="305"/>
                </a:lnTo>
                <a:lnTo>
                  <a:pt x="344" y="363"/>
                </a:lnTo>
                <a:lnTo>
                  <a:pt x="337" y="348"/>
                </a:lnTo>
                <a:lnTo>
                  <a:pt x="318" y="353"/>
                </a:lnTo>
                <a:lnTo>
                  <a:pt x="298" y="353"/>
                </a:lnTo>
                <a:lnTo>
                  <a:pt x="293" y="383"/>
                </a:lnTo>
                <a:lnTo>
                  <a:pt x="271" y="395"/>
                </a:lnTo>
                <a:lnTo>
                  <a:pt x="252" y="371"/>
                </a:lnTo>
                <a:lnTo>
                  <a:pt x="224" y="371"/>
                </a:lnTo>
                <a:lnTo>
                  <a:pt x="206" y="411"/>
                </a:lnTo>
                <a:lnTo>
                  <a:pt x="189" y="437"/>
                </a:lnTo>
                <a:lnTo>
                  <a:pt x="163" y="450"/>
                </a:lnTo>
                <a:lnTo>
                  <a:pt x="132" y="430"/>
                </a:lnTo>
                <a:lnTo>
                  <a:pt x="125" y="383"/>
                </a:lnTo>
                <a:lnTo>
                  <a:pt x="100" y="348"/>
                </a:lnTo>
                <a:lnTo>
                  <a:pt x="54" y="317"/>
                </a:lnTo>
                <a:lnTo>
                  <a:pt x="24" y="271"/>
                </a:lnTo>
                <a:lnTo>
                  <a:pt x="24" y="236"/>
                </a:lnTo>
                <a:lnTo>
                  <a:pt x="11" y="205"/>
                </a:lnTo>
                <a:lnTo>
                  <a:pt x="0" y="185"/>
                </a:lnTo>
                <a:lnTo>
                  <a:pt x="11" y="165"/>
                </a:lnTo>
                <a:lnTo>
                  <a:pt x="34" y="158"/>
                </a:lnTo>
                <a:lnTo>
                  <a:pt x="51" y="151"/>
                </a:lnTo>
                <a:lnTo>
                  <a:pt x="69" y="127"/>
                </a:lnTo>
                <a:lnTo>
                  <a:pt x="74" y="104"/>
                </a:lnTo>
                <a:lnTo>
                  <a:pt x="92" y="41"/>
                </a:lnTo>
                <a:lnTo>
                  <a:pt x="100" y="34"/>
                </a:lnTo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0" name="Freeform 80"/>
          <p:cNvSpPr>
            <a:spLocks/>
          </p:cNvSpPr>
          <p:nvPr/>
        </p:nvSpPr>
        <p:spPr bwMode="auto">
          <a:xfrm>
            <a:off x="2882734" y="2658492"/>
            <a:ext cx="167072" cy="199745"/>
          </a:xfrm>
          <a:custGeom>
            <a:avLst/>
            <a:gdLst>
              <a:gd name="T0" fmla="*/ 2147483647 w 342"/>
              <a:gd name="T1" fmla="*/ 0 h 441"/>
              <a:gd name="T2" fmla="*/ 2147483647 w 342"/>
              <a:gd name="T3" fmla="*/ 2147483647 h 441"/>
              <a:gd name="T4" fmla="*/ 2147483647 w 342"/>
              <a:gd name="T5" fmla="*/ 2147483647 h 441"/>
              <a:gd name="T6" fmla="*/ 2147483647 w 342"/>
              <a:gd name="T7" fmla="*/ 2147483647 h 441"/>
              <a:gd name="T8" fmla="*/ 2147483647 w 342"/>
              <a:gd name="T9" fmla="*/ 2147483647 h 441"/>
              <a:gd name="T10" fmla="*/ 2147483647 w 342"/>
              <a:gd name="T11" fmla="*/ 2147483647 h 441"/>
              <a:gd name="T12" fmla="*/ 2147483647 w 342"/>
              <a:gd name="T13" fmla="*/ 2147483647 h 441"/>
              <a:gd name="T14" fmla="*/ 2147483647 w 342"/>
              <a:gd name="T15" fmla="*/ 2147483647 h 441"/>
              <a:gd name="T16" fmla="*/ 2147483647 w 342"/>
              <a:gd name="T17" fmla="*/ 2147483647 h 441"/>
              <a:gd name="T18" fmla="*/ 2147483647 w 342"/>
              <a:gd name="T19" fmla="*/ 2147483647 h 441"/>
              <a:gd name="T20" fmla="*/ 2147483647 w 342"/>
              <a:gd name="T21" fmla="*/ 2147483647 h 441"/>
              <a:gd name="T22" fmla="*/ 2147483647 w 342"/>
              <a:gd name="T23" fmla="*/ 2147483647 h 441"/>
              <a:gd name="T24" fmla="*/ 2147483647 w 342"/>
              <a:gd name="T25" fmla="*/ 2147483647 h 441"/>
              <a:gd name="T26" fmla="*/ 2147483647 w 342"/>
              <a:gd name="T27" fmla="*/ 2147483647 h 441"/>
              <a:gd name="T28" fmla="*/ 2147483647 w 342"/>
              <a:gd name="T29" fmla="*/ 2147483647 h 441"/>
              <a:gd name="T30" fmla="*/ 2147483647 w 342"/>
              <a:gd name="T31" fmla="*/ 2147483647 h 441"/>
              <a:gd name="T32" fmla="*/ 2147483647 w 342"/>
              <a:gd name="T33" fmla="*/ 2147483647 h 441"/>
              <a:gd name="T34" fmla="*/ 2147483647 w 342"/>
              <a:gd name="T35" fmla="*/ 2147483647 h 441"/>
              <a:gd name="T36" fmla="*/ 2147483647 w 342"/>
              <a:gd name="T37" fmla="*/ 2147483647 h 441"/>
              <a:gd name="T38" fmla="*/ 2147483647 w 342"/>
              <a:gd name="T39" fmla="*/ 2147483647 h 441"/>
              <a:gd name="T40" fmla="*/ 0 w 342"/>
              <a:gd name="T41" fmla="*/ 2147483647 h 441"/>
              <a:gd name="T42" fmla="*/ 2147483647 w 342"/>
              <a:gd name="T43" fmla="*/ 2147483647 h 441"/>
              <a:gd name="T44" fmla="*/ 2147483647 w 342"/>
              <a:gd name="T45" fmla="*/ 2147483647 h 441"/>
              <a:gd name="T46" fmla="*/ 2147483647 w 342"/>
              <a:gd name="T47" fmla="*/ 2147483647 h 441"/>
              <a:gd name="T48" fmla="*/ 2147483647 w 342"/>
              <a:gd name="T49" fmla="*/ 2147483647 h 441"/>
              <a:gd name="T50" fmla="*/ 2147483647 w 342"/>
              <a:gd name="T51" fmla="*/ 2147483647 h 441"/>
              <a:gd name="T52" fmla="*/ 2147483647 w 342"/>
              <a:gd name="T53" fmla="*/ 2147483647 h 441"/>
              <a:gd name="T54" fmla="*/ 2147483647 w 342"/>
              <a:gd name="T55" fmla="*/ 2147483647 h 441"/>
              <a:gd name="T56" fmla="*/ 2147483647 w 342"/>
              <a:gd name="T57" fmla="*/ 2147483647 h 441"/>
              <a:gd name="T58" fmla="*/ 2147483647 w 342"/>
              <a:gd name="T59" fmla="*/ 2147483647 h 441"/>
              <a:gd name="T60" fmla="*/ 2147483647 w 342"/>
              <a:gd name="T61" fmla="*/ 2147483647 h 441"/>
              <a:gd name="T62" fmla="*/ 2147483647 w 342"/>
              <a:gd name="T63" fmla="*/ 2147483647 h 441"/>
              <a:gd name="T64" fmla="*/ 2147483647 w 342"/>
              <a:gd name="T65" fmla="*/ 0 h 441"/>
              <a:gd name="T66" fmla="*/ 2147483647 w 342"/>
              <a:gd name="T67" fmla="*/ 0 h 4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"/>
              <a:gd name="T103" fmla="*/ 0 h 441"/>
              <a:gd name="T104" fmla="*/ 342 w 342"/>
              <a:gd name="T105" fmla="*/ 441 h 44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" h="441">
                <a:moveTo>
                  <a:pt x="94" y="0"/>
                </a:moveTo>
                <a:lnTo>
                  <a:pt x="214" y="7"/>
                </a:lnTo>
                <a:lnTo>
                  <a:pt x="236" y="7"/>
                </a:lnTo>
                <a:lnTo>
                  <a:pt x="255" y="22"/>
                </a:lnTo>
                <a:lnTo>
                  <a:pt x="298" y="58"/>
                </a:lnTo>
                <a:lnTo>
                  <a:pt x="318" y="65"/>
                </a:lnTo>
                <a:lnTo>
                  <a:pt x="336" y="81"/>
                </a:lnTo>
                <a:lnTo>
                  <a:pt x="342" y="96"/>
                </a:lnTo>
                <a:lnTo>
                  <a:pt x="314" y="142"/>
                </a:lnTo>
                <a:lnTo>
                  <a:pt x="268" y="193"/>
                </a:lnTo>
                <a:lnTo>
                  <a:pt x="255" y="236"/>
                </a:lnTo>
                <a:lnTo>
                  <a:pt x="255" y="305"/>
                </a:lnTo>
                <a:lnTo>
                  <a:pt x="236" y="371"/>
                </a:lnTo>
                <a:lnTo>
                  <a:pt x="194" y="441"/>
                </a:lnTo>
                <a:lnTo>
                  <a:pt x="171" y="441"/>
                </a:lnTo>
                <a:lnTo>
                  <a:pt x="148" y="411"/>
                </a:lnTo>
                <a:lnTo>
                  <a:pt x="116" y="387"/>
                </a:lnTo>
                <a:lnTo>
                  <a:pt x="94" y="395"/>
                </a:lnTo>
                <a:lnTo>
                  <a:pt x="54" y="417"/>
                </a:lnTo>
                <a:lnTo>
                  <a:pt x="23" y="430"/>
                </a:lnTo>
                <a:lnTo>
                  <a:pt x="0" y="414"/>
                </a:lnTo>
                <a:lnTo>
                  <a:pt x="16" y="368"/>
                </a:lnTo>
                <a:lnTo>
                  <a:pt x="54" y="305"/>
                </a:lnTo>
                <a:lnTo>
                  <a:pt x="77" y="275"/>
                </a:lnTo>
                <a:lnTo>
                  <a:pt x="81" y="236"/>
                </a:lnTo>
                <a:lnTo>
                  <a:pt x="62" y="205"/>
                </a:lnTo>
                <a:lnTo>
                  <a:pt x="39" y="162"/>
                </a:lnTo>
                <a:lnTo>
                  <a:pt x="31" y="139"/>
                </a:lnTo>
                <a:lnTo>
                  <a:pt x="28" y="120"/>
                </a:lnTo>
                <a:lnTo>
                  <a:pt x="28" y="100"/>
                </a:lnTo>
                <a:lnTo>
                  <a:pt x="35" y="81"/>
                </a:lnTo>
                <a:lnTo>
                  <a:pt x="62" y="26"/>
                </a:lnTo>
                <a:lnTo>
                  <a:pt x="81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1" name="Freeform 81"/>
          <p:cNvSpPr>
            <a:spLocks/>
          </p:cNvSpPr>
          <p:nvPr/>
        </p:nvSpPr>
        <p:spPr bwMode="auto">
          <a:xfrm>
            <a:off x="2882734" y="2658492"/>
            <a:ext cx="167072" cy="199745"/>
          </a:xfrm>
          <a:custGeom>
            <a:avLst/>
            <a:gdLst>
              <a:gd name="T0" fmla="*/ 2147483647 w 342"/>
              <a:gd name="T1" fmla="*/ 0 h 441"/>
              <a:gd name="T2" fmla="*/ 2147483647 w 342"/>
              <a:gd name="T3" fmla="*/ 2147483647 h 441"/>
              <a:gd name="T4" fmla="*/ 2147483647 w 342"/>
              <a:gd name="T5" fmla="*/ 2147483647 h 441"/>
              <a:gd name="T6" fmla="*/ 2147483647 w 342"/>
              <a:gd name="T7" fmla="*/ 2147483647 h 441"/>
              <a:gd name="T8" fmla="*/ 2147483647 w 342"/>
              <a:gd name="T9" fmla="*/ 2147483647 h 441"/>
              <a:gd name="T10" fmla="*/ 2147483647 w 342"/>
              <a:gd name="T11" fmla="*/ 2147483647 h 441"/>
              <a:gd name="T12" fmla="*/ 2147483647 w 342"/>
              <a:gd name="T13" fmla="*/ 2147483647 h 441"/>
              <a:gd name="T14" fmla="*/ 2147483647 w 342"/>
              <a:gd name="T15" fmla="*/ 2147483647 h 441"/>
              <a:gd name="T16" fmla="*/ 2147483647 w 342"/>
              <a:gd name="T17" fmla="*/ 2147483647 h 441"/>
              <a:gd name="T18" fmla="*/ 2147483647 w 342"/>
              <a:gd name="T19" fmla="*/ 2147483647 h 441"/>
              <a:gd name="T20" fmla="*/ 2147483647 w 342"/>
              <a:gd name="T21" fmla="*/ 2147483647 h 441"/>
              <a:gd name="T22" fmla="*/ 2147483647 w 342"/>
              <a:gd name="T23" fmla="*/ 2147483647 h 441"/>
              <a:gd name="T24" fmla="*/ 2147483647 w 342"/>
              <a:gd name="T25" fmla="*/ 2147483647 h 441"/>
              <a:gd name="T26" fmla="*/ 2147483647 w 342"/>
              <a:gd name="T27" fmla="*/ 2147483647 h 441"/>
              <a:gd name="T28" fmla="*/ 2147483647 w 342"/>
              <a:gd name="T29" fmla="*/ 2147483647 h 441"/>
              <a:gd name="T30" fmla="*/ 2147483647 w 342"/>
              <a:gd name="T31" fmla="*/ 2147483647 h 441"/>
              <a:gd name="T32" fmla="*/ 2147483647 w 342"/>
              <a:gd name="T33" fmla="*/ 2147483647 h 441"/>
              <a:gd name="T34" fmla="*/ 2147483647 w 342"/>
              <a:gd name="T35" fmla="*/ 2147483647 h 441"/>
              <a:gd name="T36" fmla="*/ 2147483647 w 342"/>
              <a:gd name="T37" fmla="*/ 2147483647 h 441"/>
              <a:gd name="T38" fmla="*/ 2147483647 w 342"/>
              <a:gd name="T39" fmla="*/ 2147483647 h 441"/>
              <a:gd name="T40" fmla="*/ 0 w 342"/>
              <a:gd name="T41" fmla="*/ 2147483647 h 441"/>
              <a:gd name="T42" fmla="*/ 2147483647 w 342"/>
              <a:gd name="T43" fmla="*/ 2147483647 h 441"/>
              <a:gd name="T44" fmla="*/ 2147483647 w 342"/>
              <a:gd name="T45" fmla="*/ 2147483647 h 441"/>
              <a:gd name="T46" fmla="*/ 2147483647 w 342"/>
              <a:gd name="T47" fmla="*/ 2147483647 h 441"/>
              <a:gd name="T48" fmla="*/ 2147483647 w 342"/>
              <a:gd name="T49" fmla="*/ 2147483647 h 441"/>
              <a:gd name="T50" fmla="*/ 2147483647 w 342"/>
              <a:gd name="T51" fmla="*/ 2147483647 h 441"/>
              <a:gd name="T52" fmla="*/ 2147483647 w 342"/>
              <a:gd name="T53" fmla="*/ 2147483647 h 441"/>
              <a:gd name="T54" fmla="*/ 2147483647 w 342"/>
              <a:gd name="T55" fmla="*/ 2147483647 h 441"/>
              <a:gd name="T56" fmla="*/ 2147483647 w 342"/>
              <a:gd name="T57" fmla="*/ 2147483647 h 441"/>
              <a:gd name="T58" fmla="*/ 2147483647 w 342"/>
              <a:gd name="T59" fmla="*/ 2147483647 h 441"/>
              <a:gd name="T60" fmla="*/ 2147483647 w 342"/>
              <a:gd name="T61" fmla="*/ 2147483647 h 441"/>
              <a:gd name="T62" fmla="*/ 2147483647 w 342"/>
              <a:gd name="T63" fmla="*/ 2147483647 h 441"/>
              <a:gd name="T64" fmla="*/ 2147483647 w 342"/>
              <a:gd name="T65" fmla="*/ 0 h 441"/>
              <a:gd name="T66" fmla="*/ 2147483647 w 342"/>
              <a:gd name="T67" fmla="*/ 0 h 4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"/>
              <a:gd name="T103" fmla="*/ 0 h 441"/>
              <a:gd name="T104" fmla="*/ 342 w 342"/>
              <a:gd name="T105" fmla="*/ 441 h 44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" h="441">
                <a:moveTo>
                  <a:pt x="94" y="0"/>
                </a:moveTo>
                <a:lnTo>
                  <a:pt x="214" y="7"/>
                </a:lnTo>
                <a:lnTo>
                  <a:pt x="236" y="7"/>
                </a:lnTo>
                <a:lnTo>
                  <a:pt x="255" y="22"/>
                </a:lnTo>
                <a:lnTo>
                  <a:pt x="298" y="58"/>
                </a:lnTo>
                <a:lnTo>
                  <a:pt x="318" y="65"/>
                </a:lnTo>
                <a:lnTo>
                  <a:pt x="336" y="81"/>
                </a:lnTo>
                <a:lnTo>
                  <a:pt x="342" y="96"/>
                </a:lnTo>
                <a:lnTo>
                  <a:pt x="314" y="142"/>
                </a:lnTo>
                <a:lnTo>
                  <a:pt x="268" y="193"/>
                </a:lnTo>
                <a:lnTo>
                  <a:pt x="255" y="236"/>
                </a:lnTo>
                <a:lnTo>
                  <a:pt x="255" y="305"/>
                </a:lnTo>
                <a:lnTo>
                  <a:pt x="236" y="371"/>
                </a:lnTo>
                <a:lnTo>
                  <a:pt x="194" y="441"/>
                </a:lnTo>
                <a:lnTo>
                  <a:pt x="171" y="441"/>
                </a:lnTo>
                <a:lnTo>
                  <a:pt x="148" y="411"/>
                </a:lnTo>
                <a:lnTo>
                  <a:pt x="116" y="387"/>
                </a:lnTo>
                <a:lnTo>
                  <a:pt x="94" y="395"/>
                </a:lnTo>
                <a:lnTo>
                  <a:pt x="54" y="417"/>
                </a:lnTo>
                <a:lnTo>
                  <a:pt x="23" y="430"/>
                </a:lnTo>
                <a:lnTo>
                  <a:pt x="0" y="414"/>
                </a:lnTo>
                <a:lnTo>
                  <a:pt x="16" y="368"/>
                </a:lnTo>
                <a:lnTo>
                  <a:pt x="54" y="305"/>
                </a:lnTo>
                <a:lnTo>
                  <a:pt x="77" y="275"/>
                </a:lnTo>
                <a:lnTo>
                  <a:pt x="81" y="236"/>
                </a:lnTo>
                <a:lnTo>
                  <a:pt x="62" y="205"/>
                </a:lnTo>
                <a:lnTo>
                  <a:pt x="39" y="162"/>
                </a:lnTo>
                <a:lnTo>
                  <a:pt x="31" y="139"/>
                </a:lnTo>
                <a:lnTo>
                  <a:pt x="28" y="120"/>
                </a:lnTo>
                <a:lnTo>
                  <a:pt x="28" y="100"/>
                </a:lnTo>
                <a:lnTo>
                  <a:pt x="35" y="81"/>
                </a:lnTo>
                <a:lnTo>
                  <a:pt x="62" y="26"/>
                </a:lnTo>
                <a:lnTo>
                  <a:pt x="81" y="0"/>
                </a:lnTo>
                <a:lnTo>
                  <a:pt x="94" y="0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2" name="Freeform 82"/>
          <p:cNvSpPr>
            <a:spLocks/>
          </p:cNvSpPr>
          <p:nvPr/>
        </p:nvSpPr>
        <p:spPr bwMode="auto">
          <a:xfrm>
            <a:off x="2771353" y="4295797"/>
            <a:ext cx="246845" cy="196719"/>
          </a:xfrm>
          <a:custGeom>
            <a:avLst/>
            <a:gdLst>
              <a:gd name="T0" fmla="*/ 0 w 512"/>
              <a:gd name="T1" fmla="*/ 2147483647 h 433"/>
              <a:gd name="T2" fmla="*/ 2147483647 w 512"/>
              <a:gd name="T3" fmla="*/ 2147483647 h 433"/>
              <a:gd name="T4" fmla="*/ 2147483647 w 512"/>
              <a:gd name="T5" fmla="*/ 2147483647 h 433"/>
              <a:gd name="T6" fmla="*/ 2147483647 w 512"/>
              <a:gd name="T7" fmla="*/ 2147483647 h 433"/>
              <a:gd name="T8" fmla="*/ 2147483647 w 512"/>
              <a:gd name="T9" fmla="*/ 2147483647 h 433"/>
              <a:gd name="T10" fmla="*/ 2147483647 w 512"/>
              <a:gd name="T11" fmla="*/ 2147483647 h 433"/>
              <a:gd name="T12" fmla="*/ 2147483647 w 512"/>
              <a:gd name="T13" fmla="*/ 2147483647 h 433"/>
              <a:gd name="T14" fmla="*/ 2147483647 w 512"/>
              <a:gd name="T15" fmla="*/ 2147483647 h 433"/>
              <a:gd name="T16" fmla="*/ 2147483647 w 512"/>
              <a:gd name="T17" fmla="*/ 2147483647 h 433"/>
              <a:gd name="T18" fmla="*/ 2147483647 w 512"/>
              <a:gd name="T19" fmla="*/ 2147483647 h 433"/>
              <a:gd name="T20" fmla="*/ 2147483647 w 512"/>
              <a:gd name="T21" fmla="*/ 2147483647 h 433"/>
              <a:gd name="T22" fmla="*/ 2147483647 w 512"/>
              <a:gd name="T23" fmla="*/ 2147483647 h 433"/>
              <a:gd name="T24" fmla="*/ 2147483647 w 512"/>
              <a:gd name="T25" fmla="*/ 2147483647 h 433"/>
              <a:gd name="T26" fmla="*/ 2147483647 w 512"/>
              <a:gd name="T27" fmla="*/ 2147483647 h 433"/>
              <a:gd name="T28" fmla="*/ 2147483647 w 512"/>
              <a:gd name="T29" fmla="*/ 2147483647 h 433"/>
              <a:gd name="T30" fmla="*/ 2147483647 w 512"/>
              <a:gd name="T31" fmla="*/ 2147483647 h 433"/>
              <a:gd name="T32" fmla="*/ 2147483647 w 512"/>
              <a:gd name="T33" fmla="*/ 2147483647 h 433"/>
              <a:gd name="T34" fmla="*/ 2147483647 w 512"/>
              <a:gd name="T35" fmla="*/ 2147483647 h 433"/>
              <a:gd name="T36" fmla="*/ 2147483647 w 512"/>
              <a:gd name="T37" fmla="*/ 2147483647 h 433"/>
              <a:gd name="T38" fmla="*/ 2147483647 w 512"/>
              <a:gd name="T39" fmla="*/ 2147483647 h 433"/>
              <a:gd name="T40" fmla="*/ 2147483647 w 512"/>
              <a:gd name="T41" fmla="*/ 2147483647 h 433"/>
              <a:gd name="T42" fmla="*/ 2147483647 w 512"/>
              <a:gd name="T43" fmla="*/ 2147483647 h 433"/>
              <a:gd name="T44" fmla="*/ 2147483647 w 512"/>
              <a:gd name="T45" fmla="*/ 2147483647 h 433"/>
              <a:gd name="T46" fmla="*/ 2147483647 w 512"/>
              <a:gd name="T47" fmla="*/ 2147483647 h 433"/>
              <a:gd name="T48" fmla="*/ 2147483647 w 512"/>
              <a:gd name="T49" fmla="*/ 0 h 433"/>
              <a:gd name="T50" fmla="*/ 2147483647 w 512"/>
              <a:gd name="T51" fmla="*/ 2147483647 h 433"/>
              <a:gd name="T52" fmla="*/ 2147483647 w 512"/>
              <a:gd name="T53" fmla="*/ 2147483647 h 433"/>
              <a:gd name="T54" fmla="*/ 2147483647 w 512"/>
              <a:gd name="T55" fmla="*/ 2147483647 h 433"/>
              <a:gd name="T56" fmla="*/ 2147483647 w 512"/>
              <a:gd name="T57" fmla="*/ 2147483647 h 433"/>
              <a:gd name="T58" fmla="*/ 2147483647 w 512"/>
              <a:gd name="T59" fmla="*/ 2147483647 h 433"/>
              <a:gd name="T60" fmla="*/ 2147483647 w 512"/>
              <a:gd name="T61" fmla="*/ 2147483647 h 433"/>
              <a:gd name="T62" fmla="*/ 0 w 512"/>
              <a:gd name="T63" fmla="*/ 2147483647 h 433"/>
              <a:gd name="T64" fmla="*/ 2147483647 w 512"/>
              <a:gd name="T65" fmla="*/ 2147483647 h 433"/>
              <a:gd name="T66" fmla="*/ 2147483647 w 512"/>
              <a:gd name="T67" fmla="*/ 2147483647 h 433"/>
              <a:gd name="T68" fmla="*/ 2147483647 w 512"/>
              <a:gd name="T69" fmla="*/ 2147483647 h 433"/>
              <a:gd name="T70" fmla="*/ 0 w 512"/>
              <a:gd name="T71" fmla="*/ 2147483647 h 4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12"/>
              <a:gd name="T109" fmla="*/ 0 h 433"/>
              <a:gd name="T110" fmla="*/ 512 w 512"/>
              <a:gd name="T111" fmla="*/ 433 h 43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12" h="433">
                <a:moveTo>
                  <a:pt x="0" y="403"/>
                </a:moveTo>
                <a:lnTo>
                  <a:pt x="8" y="400"/>
                </a:lnTo>
                <a:lnTo>
                  <a:pt x="32" y="400"/>
                </a:lnTo>
                <a:lnTo>
                  <a:pt x="70" y="410"/>
                </a:lnTo>
                <a:lnTo>
                  <a:pt x="112" y="414"/>
                </a:lnTo>
                <a:lnTo>
                  <a:pt x="152" y="423"/>
                </a:lnTo>
                <a:lnTo>
                  <a:pt x="233" y="430"/>
                </a:lnTo>
                <a:lnTo>
                  <a:pt x="280" y="433"/>
                </a:lnTo>
                <a:lnTo>
                  <a:pt x="338" y="430"/>
                </a:lnTo>
                <a:lnTo>
                  <a:pt x="396" y="410"/>
                </a:lnTo>
                <a:lnTo>
                  <a:pt x="443" y="387"/>
                </a:lnTo>
                <a:lnTo>
                  <a:pt x="482" y="364"/>
                </a:lnTo>
                <a:lnTo>
                  <a:pt x="512" y="344"/>
                </a:lnTo>
                <a:lnTo>
                  <a:pt x="482" y="265"/>
                </a:lnTo>
                <a:lnTo>
                  <a:pt x="488" y="206"/>
                </a:lnTo>
                <a:lnTo>
                  <a:pt x="478" y="179"/>
                </a:lnTo>
                <a:lnTo>
                  <a:pt x="440" y="179"/>
                </a:lnTo>
                <a:lnTo>
                  <a:pt x="424" y="159"/>
                </a:lnTo>
                <a:lnTo>
                  <a:pt x="416" y="128"/>
                </a:lnTo>
                <a:lnTo>
                  <a:pt x="388" y="93"/>
                </a:lnTo>
                <a:lnTo>
                  <a:pt x="345" y="72"/>
                </a:lnTo>
                <a:lnTo>
                  <a:pt x="284" y="72"/>
                </a:lnTo>
                <a:lnTo>
                  <a:pt x="256" y="57"/>
                </a:lnTo>
                <a:lnTo>
                  <a:pt x="222" y="11"/>
                </a:lnTo>
                <a:lnTo>
                  <a:pt x="187" y="0"/>
                </a:lnTo>
                <a:lnTo>
                  <a:pt x="97" y="4"/>
                </a:lnTo>
                <a:lnTo>
                  <a:pt x="109" y="4"/>
                </a:lnTo>
                <a:lnTo>
                  <a:pt x="58" y="97"/>
                </a:lnTo>
                <a:lnTo>
                  <a:pt x="43" y="179"/>
                </a:lnTo>
                <a:lnTo>
                  <a:pt x="55" y="252"/>
                </a:lnTo>
                <a:lnTo>
                  <a:pt x="35" y="272"/>
                </a:lnTo>
                <a:lnTo>
                  <a:pt x="0" y="272"/>
                </a:lnTo>
                <a:lnTo>
                  <a:pt x="15" y="299"/>
                </a:lnTo>
                <a:lnTo>
                  <a:pt x="20" y="353"/>
                </a:lnTo>
                <a:lnTo>
                  <a:pt x="5" y="403"/>
                </a:lnTo>
                <a:lnTo>
                  <a:pt x="0" y="4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3" name="Freeform 83"/>
          <p:cNvSpPr>
            <a:spLocks/>
          </p:cNvSpPr>
          <p:nvPr/>
        </p:nvSpPr>
        <p:spPr bwMode="auto">
          <a:xfrm>
            <a:off x="2771353" y="4295797"/>
            <a:ext cx="246845" cy="196719"/>
          </a:xfrm>
          <a:custGeom>
            <a:avLst/>
            <a:gdLst>
              <a:gd name="T0" fmla="*/ 0 w 512"/>
              <a:gd name="T1" fmla="*/ 2147483647 h 433"/>
              <a:gd name="T2" fmla="*/ 2147483647 w 512"/>
              <a:gd name="T3" fmla="*/ 2147483647 h 433"/>
              <a:gd name="T4" fmla="*/ 2147483647 w 512"/>
              <a:gd name="T5" fmla="*/ 2147483647 h 433"/>
              <a:gd name="T6" fmla="*/ 2147483647 w 512"/>
              <a:gd name="T7" fmla="*/ 2147483647 h 433"/>
              <a:gd name="T8" fmla="*/ 2147483647 w 512"/>
              <a:gd name="T9" fmla="*/ 2147483647 h 433"/>
              <a:gd name="T10" fmla="*/ 2147483647 w 512"/>
              <a:gd name="T11" fmla="*/ 2147483647 h 433"/>
              <a:gd name="T12" fmla="*/ 2147483647 w 512"/>
              <a:gd name="T13" fmla="*/ 2147483647 h 433"/>
              <a:gd name="T14" fmla="*/ 2147483647 w 512"/>
              <a:gd name="T15" fmla="*/ 2147483647 h 433"/>
              <a:gd name="T16" fmla="*/ 2147483647 w 512"/>
              <a:gd name="T17" fmla="*/ 2147483647 h 433"/>
              <a:gd name="T18" fmla="*/ 2147483647 w 512"/>
              <a:gd name="T19" fmla="*/ 2147483647 h 433"/>
              <a:gd name="T20" fmla="*/ 2147483647 w 512"/>
              <a:gd name="T21" fmla="*/ 2147483647 h 433"/>
              <a:gd name="T22" fmla="*/ 2147483647 w 512"/>
              <a:gd name="T23" fmla="*/ 2147483647 h 433"/>
              <a:gd name="T24" fmla="*/ 2147483647 w 512"/>
              <a:gd name="T25" fmla="*/ 2147483647 h 433"/>
              <a:gd name="T26" fmla="*/ 2147483647 w 512"/>
              <a:gd name="T27" fmla="*/ 2147483647 h 433"/>
              <a:gd name="T28" fmla="*/ 2147483647 w 512"/>
              <a:gd name="T29" fmla="*/ 2147483647 h 433"/>
              <a:gd name="T30" fmla="*/ 2147483647 w 512"/>
              <a:gd name="T31" fmla="*/ 2147483647 h 433"/>
              <a:gd name="T32" fmla="*/ 2147483647 w 512"/>
              <a:gd name="T33" fmla="*/ 2147483647 h 433"/>
              <a:gd name="T34" fmla="*/ 2147483647 w 512"/>
              <a:gd name="T35" fmla="*/ 2147483647 h 433"/>
              <a:gd name="T36" fmla="*/ 2147483647 w 512"/>
              <a:gd name="T37" fmla="*/ 2147483647 h 433"/>
              <a:gd name="T38" fmla="*/ 2147483647 w 512"/>
              <a:gd name="T39" fmla="*/ 2147483647 h 433"/>
              <a:gd name="T40" fmla="*/ 2147483647 w 512"/>
              <a:gd name="T41" fmla="*/ 2147483647 h 433"/>
              <a:gd name="T42" fmla="*/ 2147483647 w 512"/>
              <a:gd name="T43" fmla="*/ 2147483647 h 433"/>
              <a:gd name="T44" fmla="*/ 2147483647 w 512"/>
              <a:gd name="T45" fmla="*/ 2147483647 h 433"/>
              <a:gd name="T46" fmla="*/ 2147483647 w 512"/>
              <a:gd name="T47" fmla="*/ 2147483647 h 433"/>
              <a:gd name="T48" fmla="*/ 2147483647 w 512"/>
              <a:gd name="T49" fmla="*/ 0 h 433"/>
              <a:gd name="T50" fmla="*/ 2147483647 w 512"/>
              <a:gd name="T51" fmla="*/ 2147483647 h 433"/>
              <a:gd name="T52" fmla="*/ 2147483647 w 512"/>
              <a:gd name="T53" fmla="*/ 2147483647 h 433"/>
              <a:gd name="T54" fmla="*/ 2147483647 w 512"/>
              <a:gd name="T55" fmla="*/ 2147483647 h 433"/>
              <a:gd name="T56" fmla="*/ 2147483647 w 512"/>
              <a:gd name="T57" fmla="*/ 2147483647 h 433"/>
              <a:gd name="T58" fmla="*/ 2147483647 w 512"/>
              <a:gd name="T59" fmla="*/ 2147483647 h 433"/>
              <a:gd name="T60" fmla="*/ 2147483647 w 512"/>
              <a:gd name="T61" fmla="*/ 2147483647 h 433"/>
              <a:gd name="T62" fmla="*/ 0 w 512"/>
              <a:gd name="T63" fmla="*/ 2147483647 h 433"/>
              <a:gd name="T64" fmla="*/ 2147483647 w 512"/>
              <a:gd name="T65" fmla="*/ 2147483647 h 433"/>
              <a:gd name="T66" fmla="*/ 2147483647 w 512"/>
              <a:gd name="T67" fmla="*/ 2147483647 h 433"/>
              <a:gd name="T68" fmla="*/ 2147483647 w 512"/>
              <a:gd name="T69" fmla="*/ 2147483647 h 433"/>
              <a:gd name="T70" fmla="*/ 0 w 512"/>
              <a:gd name="T71" fmla="*/ 2147483647 h 4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12"/>
              <a:gd name="T109" fmla="*/ 0 h 433"/>
              <a:gd name="T110" fmla="*/ 512 w 512"/>
              <a:gd name="T111" fmla="*/ 433 h 43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12" h="433">
                <a:moveTo>
                  <a:pt x="0" y="403"/>
                </a:moveTo>
                <a:lnTo>
                  <a:pt x="8" y="400"/>
                </a:lnTo>
                <a:lnTo>
                  <a:pt x="32" y="400"/>
                </a:lnTo>
                <a:lnTo>
                  <a:pt x="70" y="410"/>
                </a:lnTo>
                <a:lnTo>
                  <a:pt x="112" y="414"/>
                </a:lnTo>
                <a:lnTo>
                  <a:pt x="152" y="423"/>
                </a:lnTo>
                <a:lnTo>
                  <a:pt x="233" y="430"/>
                </a:lnTo>
                <a:lnTo>
                  <a:pt x="280" y="433"/>
                </a:lnTo>
                <a:lnTo>
                  <a:pt x="338" y="430"/>
                </a:lnTo>
                <a:lnTo>
                  <a:pt x="396" y="410"/>
                </a:lnTo>
                <a:lnTo>
                  <a:pt x="443" y="387"/>
                </a:lnTo>
                <a:lnTo>
                  <a:pt x="482" y="364"/>
                </a:lnTo>
                <a:lnTo>
                  <a:pt x="512" y="344"/>
                </a:lnTo>
                <a:lnTo>
                  <a:pt x="482" y="265"/>
                </a:lnTo>
                <a:lnTo>
                  <a:pt x="488" y="206"/>
                </a:lnTo>
                <a:lnTo>
                  <a:pt x="478" y="179"/>
                </a:lnTo>
                <a:lnTo>
                  <a:pt x="440" y="179"/>
                </a:lnTo>
                <a:lnTo>
                  <a:pt x="424" y="159"/>
                </a:lnTo>
                <a:lnTo>
                  <a:pt x="416" y="128"/>
                </a:lnTo>
                <a:lnTo>
                  <a:pt x="388" y="93"/>
                </a:lnTo>
                <a:lnTo>
                  <a:pt x="345" y="72"/>
                </a:lnTo>
                <a:lnTo>
                  <a:pt x="284" y="72"/>
                </a:lnTo>
                <a:lnTo>
                  <a:pt x="256" y="57"/>
                </a:lnTo>
                <a:lnTo>
                  <a:pt x="222" y="11"/>
                </a:lnTo>
                <a:lnTo>
                  <a:pt x="187" y="0"/>
                </a:lnTo>
                <a:lnTo>
                  <a:pt x="97" y="4"/>
                </a:lnTo>
                <a:lnTo>
                  <a:pt x="109" y="4"/>
                </a:lnTo>
                <a:lnTo>
                  <a:pt x="58" y="97"/>
                </a:lnTo>
                <a:lnTo>
                  <a:pt x="43" y="179"/>
                </a:lnTo>
                <a:lnTo>
                  <a:pt x="55" y="252"/>
                </a:lnTo>
                <a:lnTo>
                  <a:pt x="35" y="272"/>
                </a:lnTo>
                <a:lnTo>
                  <a:pt x="0" y="272"/>
                </a:lnTo>
                <a:lnTo>
                  <a:pt x="15" y="299"/>
                </a:lnTo>
                <a:lnTo>
                  <a:pt x="20" y="353"/>
                </a:lnTo>
                <a:lnTo>
                  <a:pt x="5" y="403"/>
                </a:lnTo>
                <a:lnTo>
                  <a:pt x="0" y="403"/>
                </a:lnTo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4" name="Freeform 84"/>
          <p:cNvSpPr>
            <a:spLocks/>
          </p:cNvSpPr>
          <p:nvPr/>
        </p:nvSpPr>
        <p:spPr bwMode="auto">
          <a:xfrm>
            <a:off x="2605788" y="3826698"/>
            <a:ext cx="364247" cy="345014"/>
          </a:xfrm>
          <a:custGeom>
            <a:avLst/>
            <a:gdLst>
              <a:gd name="T0" fmla="*/ 2147483647 w 755"/>
              <a:gd name="T1" fmla="*/ 2147483647 h 760"/>
              <a:gd name="T2" fmla="*/ 2147483647 w 755"/>
              <a:gd name="T3" fmla="*/ 2147483647 h 760"/>
              <a:gd name="T4" fmla="*/ 2147483647 w 755"/>
              <a:gd name="T5" fmla="*/ 2147483647 h 760"/>
              <a:gd name="T6" fmla="*/ 2147483647 w 755"/>
              <a:gd name="T7" fmla="*/ 2147483647 h 760"/>
              <a:gd name="T8" fmla="*/ 2147483647 w 755"/>
              <a:gd name="T9" fmla="*/ 2147483647 h 760"/>
              <a:gd name="T10" fmla="*/ 2147483647 w 755"/>
              <a:gd name="T11" fmla="*/ 2147483647 h 760"/>
              <a:gd name="T12" fmla="*/ 2147483647 w 755"/>
              <a:gd name="T13" fmla="*/ 2147483647 h 760"/>
              <a:gd name="T14" fmla="*/ 2147483647 w 755"/>
              <a:gd name="T15" fmla="*/ 2147483647 h 760"/>
              <a:gd name="T16" fmla="*/ 2147483647 w 755"/>
              <a:gd name="T17" fmla="*/ 2147483647 h 760"/>
              <a:gd name="T18" fmla="*/ 2147483647 w 755"/>
              <a:gd name="T19" fmla="*/ 2147483647 h 760"/>
              <a:gd name="T20" fmla="*/ 2147483647 w 755"/>
              <a:gd name="T21" fmla="*/ 2147483647 h 760"/>
              <a:gd name="T22" fmla="*/ 2147483647 w 755"/>
              <a:gd name="T23" fmla="*/ 2147483647 h 760"/>
              <a:gd name="T24" fmla="*/ 2147483647 w 755"/>
              <a:gd name="T25" fmla="*/ 2147483647 h 760"/>
              <a:gd name="T26" fmla="*/ 2147483647 w 755"/>
              <a:gd name="T27" fmla="*/ 2147483647 h 760"/>
              <a:gd name="T28" fmla="*/ 2147483647 w 755"/>
              <a:gd name="T29" fmla="*/ 2147483647 h 760"/>
              <a:gd name="T30" fmla="*/ 2147483647 w 755"/>
              <a:gd name="T31" fmla="*/ 2147483647 h 760"/>
              <a:gd name="T32" fmla="*/ 2147483647 w 755"/>
              <a:gd name="T33" fmla="*/ 2147483647 h 760"/>
              <a:gd name="T34" fmla="*/ 2147483647 w 755"/>
              <a:gd name="T35" fmla="*/ 2147483647 h 760"/>
              <a:gd name="T36" fmla="*/ 2147483647 w 755"/>
              <a:gd name="T37" fmla="*/ 2147483647 h 760"/>
              <a:gd name="T38" fmla="*/ 2147483647 w 755"/>
              <a:gd name="T39" fmla="*/ 2147483647 h 760"/>
              <a:gd name="T40" fmla="*/ 2147483647 w 755"/>
              <a:gd name="T41" fmla="*/ 2147483647 h 760"/>
              <a:gd name="T42" fmla="*/ 2147483647 w 755"/>
              <a:gd name="T43" fmla="*/ 2147483647 h 760"/>
              <a:gd name="T44" fmla="*/ 2147483647 w 755"/>
              <a:gd name="T45" fmla="*/ 2147483647 h 760"/>
              <a:gd name="T46" fmla="*/ 2147483647 w 755"/>
              <a:gd name="T47" fmla="*/ 2147483647 h 760"/>
              <a:gd name="T48" fmla="*/ 0 w 755"/>
              <a:gd name="T49" fmla="*/ 2147483647 h 760"/>
              <a:gd name="T50" fmla="*/ 0 w 755"/>
              <a:gd name="T51" fmla="*/ 2147483647 h 760"/>
              <a:gd name="T52" fmla="*/ 2147483647 w 755"/>
              <a:gd name="T53" fmla="*/ 2147483647 h 760"/>
              <a:gd name="T54" fmla="*/ 2147483647 w 755"/>
              <a:gd name="T55" fmla="*/ 2147483647 h 760"/>
              <a:gd name="T56" fmla="*/ 2147483647 w 755"/>
              <a:gd name="T57" fmla="*/ 2147483647 h 760"/>
              <a:gd name="T58" fmla="*/ 2147483647 w 755"/>
              <a:gd name="T59" fmla="*/ 2147483647 h 760"/>
              <a:gd name="T60" fmla="*/ 2147483647 w 755"/>
              <a:gd name="T61" fmla="*/ 2147483647 h 760"/>
              <a:gd name="T62" fmla="*/ 2147483647 w 755"/>
              <a:gd name="T63" fmla="*/ 0 h 760"/>
              <a:gd name="T64" fmla="*/ 2147483647 w 755"/>
              <a:gd name="T65" fmla="*/ 2147483647 h 760"/>
              <a:gd name="T66" fmla="*/ 2147483647 w 755"/>
              <a:gd name="T67" fmla="*/ 2147483647 h 760"/>
              <a:gd name="T68" fmla="*/ 2147483647 w 755"/>
              <a:gd name="T69" fmla="*/ 2147483647 h 760"/>
              <a:gd name="T70" fmla="*/ 2147483647 w 755"/>
              <a:gd name="T71" fmla="*/ 2147483647 h 760"/>
              <a:gd name="T72" fmla="*/ 2147483647 w 755"/>
              <a:gd name="T73" fmla="*/ 2147483647 h 760"/>
              <a:gd name="T74" fmla="*/ 2147483647 w 755"/>
              <a:gd name="T75" fmla="*/ 2147483647 h 760"/>
              <a:gd name="T76" fmla="*/ 2147483647 w 755"/>
              <a:gd name="T77" fmla="*/ 2147483647 h 760"/>
              <a:gd name="T78" fmla="*/ 2147483647 w 755"/>
              <a:gd name="T79" fmla="*/ 2147483647 h 760"/>
              <a:gd name="T80" fmla="*/ 2147483647 w 755"/>
              <a:gd name="T81" fmla="*/ 2147483647 h 760"/>
              <a:gd name="T82" fmla="*/ 2147483647 w 755"/>
              <a:gd name="T83" fmla="*/ 2147483647 h 760"/>
              <a:gd name="T84" fmla="*/ 2147483647 w 755"/>
              <a:gd name="T85" fmla="*/ 2147483647 h 760"/>
              <a:gd name="T86" fmla="*/ 2147483647 w 755"/>
              <a:gd name="T87" fmla="*/ 2147483647 h 760"/>
              <a:gd name="T88" fmla="*/ 2147483647 w 755"/>
              <a:gd name="T89" fmla="*/ 2147483647 h 760"/>
              <a:gd name="T90" fmla="*/ 2147483647 w 755"/>
              <a:gd name="T91" fmla="*/ 2147483647 h 760"/>
              <a:gd name="T92" fmla="*/ 2147483647 w 755"/>
              <a:gd name="T93" fmla="*/ 2147483647 h 760"/>
              <a:gd name="T94" fmla="*/ 2147483647 w 755"/>
              <a:gd name="T95" fmla="*/ 2147483647 h 760"/>
              <a:gd name="T96" fmla="*/ 2147483647 w 755"/>
              <a:gd name="T97" fmla="*/ 2147483647 h 760"/>
              <a:gd name="T98" fmla="*/ 2147483647 w 755"/>
              <a:gd name="T99" fmla="*/ 2147483647 h 760"/>
              <a:gd name="T100" fmla="*/ 2147483647 w 755"/>
              <a:gd name="T101" fmla="*/ 2147483647 h 760"/>
              <a:gd name="T102" fmla="*/ 2147483647 w 755"/>
              <a:gd name="T103" fmla="*/ 2147483647 h 760"/>
              <a:gd name="T104" fmla="*/ 2147483647 w 755"/>
              <a:gd name="T105" fmla="*/ 2147483647 h 760"/>
              <a:gd name="T106" fmla="*/ 2147483647 w 755"/>
              <a:gd name="T107" fmla="*/ 2147483647 h 760"/>
              <a:gd name="T108" fmla="*/ 2147483647 w 755"/>
              <a:gd name="T109" fmla="*/ 2147483647 h 760"/>
              <a:gd name="T110" fmla="*/ 2147483647 w 755"/>
              <a:gd name="T111" fmla="*/ 2147483647 h 760"/>
              <a:gd name="T112" fmla="*/ 2147483647 w 755"/>
              <a:gd name="T113" fmla="*/ 2147483647 h 760"/>
              <a:gd name="T114" fmla="*/ 2147483647 w 755"/>
              <a:gd name="T115" fmla="*/ 2147483647 h 7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55"/>
              <a:gd name="T175" fmla="*/ 0 h 760"/>
              <a:gd name="T176" fmla="*/ 755 w 755"/>
              <a:gd name="T177" fmla="*/ 760 h 76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55" h="760">
                <a:moveTo>
                  <a:pt x="721" y="578"/>
                </a:moveTo>
                <a:lnTo>
                  <a:pt x="709" y="612"/>
                </a:lnTo>
                <a:lnTo>
                  <a:pt x="713" y="693"/>
                </a:lnTo>
                <a:lnTo>
                  <a:pt x="702" y="709"/>
                </a:lnTo>
                <a:lnTo>
                  <a:pt x="608" y="733"/>
                </a:lnTo>
                <a:lnTo>
                  <a:pt x="566" y="760"/>
                </a:lnTo>
                <a:lnTo>
                  <a:pt x="527" y="760"/>
                </a:lnTo>
                <a:lnTo>
                  <a:pt x="465" y="752"/>
                </a:lnTo>
                <a:lnTo>
                  <a:pt x="364" y="756"/>
                </a:lnTo>
                <a:lnTo>
                  <a:pt x="364" y="718"/>
                </a:lnTo>
                <a:lnTo>
                  <a:pt x="384" y="678"/>
                </a:lnTo>
                <a:lnTo>
                  <a:pt x="438" y="601"/>
                </a:lnTo>
                <a:lnTo>
                  <a:pt x="433" y="563"/>
                </a:lnTo>
                <a:lnTo>
                  <a:pt x="402" y="535"/>
                </a:lnTo>
                <a:lnTo>
                  <a:pt x="306" y="528"/>
                </a:lnTo>
                <a:lnTo>
                  <a:pt x="255" y="504"/>
                </a:lnTo>
                <a:lnTo>
                  <a:pt x="209" y="453"/>
                </a:lnTo>
                <a:lnTo>
                  <a:pt x="174" y="434"/>
                </a:lnTo>
                <a:lnTo>
                  <a:pt x="112" y="446"/>
                </a:lnTo>
                <a:lnTo>
                  <a:pt x="89" y="426"/>
                </a:lnTo>
                <a:lnTo>
                  <a:pt x="69" y="387"/>
                </a:lnTo>
                <a:lnTo>
                  <a:pt x="31" y="365"/>
                </a:lnTo>
                <a:lnTo>
                  <a:pt x="19" y="342"/>
                </a:lnTo>
                <a:lnTo>
                  <a:pt x="19" y="287"/>
                </a:lnTo>
                <a:lnTo>
                  <a:pt x="0" y="202"/>
                </a:lnTo>
                <a:lnTo>
                  <a:pt x="0" y="174"/>
                </a:lnTo>
                <a:lnTo>
                  <a:pt x="34" y="151"/>
                </a:lnTo>
                <a:lnTo>
                  <a:pt x="50" y="116"/>
                </a:lnTo>
                <a:lnTo>
                  <a:pt x="50" y="38"/>
                </a:lnTo>
                <a:lnTo>
                  <a:pt x="69" y="23"/>
                </a:lnTo>
                <a:lnTo>
                  <a:pt x="163" y="15"/>
                </a:lnTo>
                <a:lnTo>
                  <a:pt x="268" y="0"/>
                </a:lnTo>
                <a:lnTo>
                  <a:pt x="349" y="11"/>
                </a:lnTo>
                <a:lnTo>
                  <a:pt x="407" y="53"/>
                </a:lnTo>
                <a:lnTo>
                  <a:pt x="417" y="131"/>
                </a:lnTo>
                <a:lnTo>
                  <a:pt x="414" y="221"/>
                </a:lnTo>
                <a:lnTo>
                  <a:pt x="433" y="279"/>
                </a:lnTo>
                <a:lnTo>
                  <a:pt x="476" y="299"/>
                </a:lnTo>
                <a:lnTo>
                  <a:pt x="511" y="274"/>
                </a:lnTo>
                <a:lnTo>
                  <a:pt x="562" y="259"/>
                </a:lnTo>
                <a:lnTo>
                  <a:pt x="608" y="256"/>
                </a:lnTo>
                <a:lnTo>
                  <a:pt x="620" y="267"/>
                </a:lnTo>
                <a:lnTo>
                  <a:pt x="631" y="283"/>
                </a:lnTo>
                <a:lnTo>
                  <a:pt x="635" y="299"/>
                </a:lnTo>
                <a:lnTo>
                  <a:pt x="631" y="317"/>
                </a:lnTo>
                <a:lnTo>
                  <a:pt x="624" y="352"/>
                </a:lnTo>
                <a:lnTo>
                  <a:pt x="620" y="365"/>
                </a:lnTo>
                <a:lnTo>
                  <a:pt x="620" y="383"/>
                </a:lnTo>
                <a:lnTo>
                  <a:pt x="628" y="399"/>
                </a:lnTo>
                <a:lnTo>
                  <a:pt x="639" y="407"/>
                </a:lnTo>
                <a:lnTo>
                  <a:pt x="686" y="399"/>
                </a:lnTo>
                <a:lnTo>
                  <a:pt x="697" y="399"/>
                </a:lnTo>
                <a:lnTo>
                  <a:pt x="709" y="399"/>
                </a:lnTo>
                <a:lnTo>
                  <a:pt x="732" y="411"/>
                </a:lnTo>
                <a:lnTo>
                  <a:pt x="752" y="446"/>
                </a:lnTo>
                <a:lnTo>
                  <a:pt x="755" y="485"/>
                </a:lnTo>
                <a:lnTo>
                  <a:pt x="745" y="543"/>
                </a:lnTo>
                <a:lnTo>
                  <a:pt x="721" y="5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5" name="Freeform 85"/>
          <p:cNvSpPr>
            <a:spLocks/>
          </p:cNvSpPr>
          <p:nvPr/>
        </p:nvSpPr>
        <p:spPr bwMode="auto">
          <a:xfrm>
            <a:off x="2221974" y="3422668"/>
            <a:ext cx="606577" cy="602262"/>
          </a:xfrm>
          <a:custGeom>
            <a:avLst/>
            <a:gdLst>
              <a:gd name="T0" fmla="*/ 2147483647 w 1257"/>
              <a:gd name="T1" fmla="*/ 2147483647 h 1326"/>
              <a:gd name="T2" fmla="*/ 2147483647 w 1257"/>
              <a:gd name="T3" fmla="*/ 2147483647 h 1326"/>
              <a:gd name="T4" fmla="*/ 2147483647 w 1257"/>
              <a:gd name="T5" fmla="*/ 2147483647 h 1326"/>
              <a:gd name="T6" fmla="*/ 2147483647 w 1257"/>
              <a:gd name="T7" fmla="*/ 2147483647 h 1326"/>
              <a:gd name="T8" fmla="*/ 2147483647 w 1257"/>
              <a:gd name="T9" fmla="*/ 2147483647 h 1326"/>
              <a:gd name="T10" fmla="*/ 2147483647 w 1257"/>
              <a:gd name="T11" fmla="*/ 2147483647 h 1326"/>
              <a:gd name="T12" fmla="*/ 2147483647 w 1257"/>
              <a:gd name="T13" fmla="*/ 2147483647 h 1326"/>
              <a:gd name="T14" fmla="*/ 2147483647 w 1257"/>
              <a:gd name="T15" fmla="*/ 2147483647 h 1326"/>
              <a:gd name="T16" fmla="*/ 2147483647 w 1257"/>
              <a:gd name="T17" fmla="*/ 2147483647 h 1326"/>
              <a:gd name="T18" fmla="*/ 2147483647 w 1257"/>
              <a:gd name="T19" fmla="*/ 2147483647 h 1326"/>
              <a:gd name="T20" fmla="*/ 2147483647 w 1257"/>
              <a:gd name="T21" fmla="*/ 2147483647 h 1326"/>
              <a:gd name="T22" fmla="*/ 2147483647 w 1257"/>
              <a:gd name="T23" fmla="*/ 2147483647 h 1326"/>
              <a:gd name="T24" fmla="*/ 2147483647 w 1257"/>
              <a:gd name="T25" fmla="*/ 2147483647 h 1326"/>
              <a:gd name="T26" fmla="*/ 2147483647 w 1257"/>
              <a:gd name="T27" fmla="*/ 2147483647 h 1326"/>
              <a:gd name="T28" fmla="*/ 2147483647 w 1257"/>
              <a:gd name="T29" fmla="*/ 2147483647 h 1326"/>
              <a:gd name="T30" fmla="*/ 2147483647 w 1257"/>
              <a:gd name="T31" fmla="*/ 2147483647 h 1326"/>
              <a:gd name="T32" fmla="*/ 2147483647 w 1257"/>
              <a:gd name="T33" fmla="*/ 2147483647 h 1326"/>
              <a:gd name="T34" fmla="*/ 2147483647 w 1257"/>
              <a:gd name="T35" fmla="*/ 0 h 1326"/>
              <a:gd name="T36" fmla="*/ 2147483647 w 1257"/>
              <a:gd name="T37" fmla="*/ 2147483647 h 1326"/>
              <a:gd name="T38" fmla="*/ 2147483647 w 1257"/>
              <a:gd name="T39" fmla="*/ 2147483647 h 1326"/>
              <a:gd name="T40" fmla="*/ 2147483647 w 1257"/>
              <a:gd name="T41" fmla="*/ 2147483647 h 1326"/>
              <a:gd name="T42" fmla="*/ 2147483647 w 1257"/>
              <a:gd name="T43" fmla="*/ 2147483647 h 1326"/>
              <a:gd name="T44" fmla="*/ 2147483647 w 1257"/>
              <a:gd name="T45" fmla="*/ 2147483647 h 1326"/>
              <a:gd name="T46" fmla="*/ 2147483647 w 1257"/>
              <a:gd name="T47" fmla="*/ 2147483647 h 1326"/>
              <a:gd name="T48" fmla="*/ 2147483647 w 1257"/>
              <a:gd name="T49" fmla="*/ 2147483647 h 1326"/>
              <a:gd name="T50" fmla="*/ 0 w 1257"/>
              <a:gd name="T51" fmla="*/ 2147483647 h 1326"/>
              <a:gd name="T52" fmla="*/ 2147483647 w 1257"/>
              <a:gd name="T53" fmla="*/ 2147483647 h 1326"/>
              <a:gd name="T54" fmla="*/ 2147483647 w 1257"/>
              <a:gd name="T55" fmla="*/ 2147483647 h 1326"/>
              <a:gd name="T56" fmla="*/ 2147483647 w 1257"/>
              <a:gd name="T57" fmla="*/ 2147483647 h 1326"/>
              <a:gd name="T58" fmla="*/ 2147483647 w 1257"/>
              <a:gd name="T59" fmla="*/ 2147483647 h 1326"/>
              <a:gd name="T60" fmla="*/ 2147483647 w 1257"/>
              <a:gd name="T61" fmla="*/ 2147483647 h 1326"/>
              <a:gd name="T62" fmla="*/ 2147483647 w 1257"/>
              <a:gd name="T63" fmla="*/ 2147483647 h 1326"/>
              <a:gd name="T64" fmla="*/ 2147483647 w 1257"/>
              <a:gd name="T65" fmla="*/ 2147483647 h 1326"/>
              <a:gd name="T66" fmla="*/ 2147483647 w 1257"/>
              <a:gd name="T67" fmla="*/ 2147483647 h 1326"/>
              <a:gd name="T68" fmla="*/ 2147483647 w 1257"/>
              <a:gd name="T69" fmla="*/ 2147483647 h 1326"/>
              <a:gd name="T70" fmla="*/ 2147483647 w 1257"/>
              <a:gd name="T71" fmla="*/ 2147483647 h 1326"/>
              <a:gd name="T72" fmla="*/ 2147483647 w 1257"/>
              <a:gd name="T73" fmla="*/ 2147483647 h 1326"/>
              <a:gd name="T74" fmla="*/ 2147483647 w 1257"/>
              <a:gd name="T75" fmla="*/ 2147483647 h 1326"/>
              <a:gd name="T76" fmla="*/ 2147483647 w 1257"/>
              <a:gd name="T77" fmla="*/ 2147483647 h 1326"/>
              <a:gd name="T78" fmla="*/ 2147483647 w 1257"/>
              <a:gd name="T79" fmla="*/ 2147483647 h 1326"/>
              <a:gd name="T80" fmla="*/ 2147483647 w 1257"/>
              <a:gd name="T81" fmla="*/ 2147483647 h 1326"/>
              <a:gd name="T82" fmla="*/ 2147483647 w 1257"/>
              <a:gd name="T83" fmla="*/ 2147483647 h 1326"/>
              <a:gd name="T84" fmla="*/ 2147483647 w 1257"/>
              <a:gd name="T85" fmla="*/ 2147483647 h 1326"/>
              <a:gd name="T86" fmla="*/ 2147483647 w 1257"/>
              <a:gd name="T87" fmla="*/ 2147483647 h 1326"/>
              <a:gd name="T88" fmla="*/ 2147483647 w 1257"/>
              <a:gd name="T89" fmla="*/ 2147483647 h 1326"/>
              <a:gd name="T90" fmla="*/ 2147483647 w 1257"/>
              <a:gd name="T91" fmla="*/ 2147483647 h 1326"/>
              <a:gd name="T92" fmla="*/ 2147483647 w 1257"/>
              <a:gd name="T93" fmla="*/ 2147483647 h 1326"/>
              <a:gd name="T94" fmla="*/ 2147483647 w 1257"/>
              <a:gd name="T95" fmla="*/ 2147483647 h 1326"/>
              <a:gd name="T96" fmla="*/ 2147483647 w 1257"/>
              <a:gd name="T97" fmla="*/ 2147483647 h 1326"/>
              <a:gd name="T98" fmla="*/ 2147483647 w 1257"/>
              <a:gd name="T99" fmla="*/ 2147483647 h 1326"/>
              <a:gd name="T100" fmla="*/ 2147483647 w 1257"/>
              <a:gd name="T101" fmla="*/ 2147483647 h 1326"/>
              <a:gd name="T102" fmla="*/ 2147483647 w 1257"/>
              <a:gd name="T103" fmla="*/ 2147483647 h 1326"/>
              <a:gd name="T104" fmla="*/ 2147483647 w 1257"/>
              <a:gd name="T105" fmla="*/ 2147483647 h 1326"/>
              <a:gd name="T106" fmla="*/ 2147483647 w 1257"/>
              <a:gd name="T107" fmla="*/ 2147483647 h 1326"/>
              <a:gd name="T108" fmla="*/ 2147483647 w 1257"/>
              <a:gd name="T109" fmla="*/ 2147483647 h 1326"/>
              <a:gd name="T110" fmla="*/ 2147483647 w 1257"/>
              <a:gd name="T111" fmla="*/ 2147483647 h 1326"/>
              <a:gd name="T112" fmla="*/ 2147483647 w 1257"/>
              <a:gd name="T113" fmla="*/ 2147483647 h 1326"/>
              <a:gd name="T114" fmla="*/ 2147483647 w 1257"/>
              <a:gd name="T115" fmla="*/ 2147483647 h 13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57"/>
              <a:gd name="T175" fmla="*/ 0 h 1326"/>
              <a:gd name="T176" fmla="*/ 1257 w 1257"/>
              <a:gd name="T177" fmla="*/ 1326 h 132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57" h="1326">
                <a:moveTo>
                  <a:pt x="1202" y="938"/>
                </a:moveTo>
                <a:lnTo>
                  <a:pt x="1218" y="841"/>
                </a:lnTo>
                <a:lnTo>
                  <a:pt x="1245" y="783"/>
                </a:lnTo>
                <a:lnTo>
                  <a:pt x="1257" y="733"/>
                </a:lnTo>
                <a:lnTo>
                  <a:pt x="1233" y="705"/>
                </a:lnTo>
                <a:lnTo>
                  <a:pt x="1191" y="705"/>
                </a:lnTo>
                <a:lnTo>
                  <a:pt x="1179" y="671"/>
                </a:lnTo>
                <a:lnTo>
                  <a:pt x="1176" y="594"/>
                </a:lnTo>
                <a:lnTo>
                  <a:pt x="1161" y="573"/>
                </a:lnTo>
                <a:lnTo>
                  <a:pt x="1102" y="598"/>
                </a:lnTo>
                <a:lnTo>
                  <a:pt x="1028" y="598"/>
                </a:lnTo>
                <a:lnTo>
                  <a:pt x="989" y="582"/>
                </a:lnTo>
                <a:lnTo>
                  <a:pt x="970" y="524"/>
                </a:lnTo>
                <a:lnTo>
                  <a:pt x="912" y="484"/>
                </a:lnTo>
                <a:lnTo>
                  <a:pt x="915" y="477"/>
                </a:lnTo>
                <a:lnTo>
                  <a:pt x="966" y="465"/>
                </a:lnTo>
                <a:lnTo>
                  <a:pt x="970" y="442"/>
                </a:lnTo>
                <a:lnTo>
                  <a:pt x="943" y="410"/>
                </a:lnTo>
                <a:lnTo>
                  <a:pt x="930" y="348"/>
                </a:lnTo>
                <a:lnTo>
                  <a:pt x="872" y="352"/>
                </a:lnTo>
                <a:lnTo>
                  <a:pt x="854" y="337"/>
                </a:lnTo>
                <a:lnTo>
                  <a:pt x="815" y="334"/>
                </a:lnTo>
                <a:lnTo>
                  <a:pt x="760" y="352"/>
                </a:lnTo>
                <a:lnTo>
                  <a:pt x="745" y="344"/>
                </a:lnTo>
                <a:lnTo>
                  <a:pt x="706" y="287"/>
                </a:lnTo>
                <a:lnTo>
                  <a:pt x="675" y="267"/>
                </a:lnTo>
                <a:lnTo>
                  <a:pt x="613" y="283"/>
                </a:lnTo>
                <a:lnTo>
                  <a:pt x="590" y="275"/>
                </a:lnTo>
                <a:lnTo>
                  <a:pt x="571" y="237"/>
                </a:lnTo>
                <a:lnTo>
                  <a:pt x="551" y="221"/>
                </a:lnTo>
                <a:lnTo>
                  <a:pt x="450" y="214"/>
                </a:lnTo>
                <a:lnTo>
                  <a:pt x="419" y="182"/>
                </a:lnTo>
                <a:lnTo>
                  <a:pt x="416" y="131"/>
                </a:lnTo>
                <a:lnTo>
                  <a:pt x="439" y="46"/>
                </a:lnTo>
                <a:lnTo>
                  <a:pt x="431" y="16"/>
                </a:lnTo>
                <a:lnTo>
                  <a:pt x="396" y="0"/>
                </a:lnTo>
                <a:lnTo>
                  <a:pt x="341" y="16"/>
                </a:lnTo>
                <a:lnTo>
                  <a:pt x="276" y="59"/>
                </a:lnTo>
                <a:lnTo>
                  <a:pt x="264" y="136"/>
                </a:lnTo>
                <a:lnTo>
                  <a:pt x="259" y="159"/>
                </a:lnTo>
                <a:lnTo>
                  <a:pt x="249" y="174"/>
                </a:lnTo>
                <a:lnTo>
                  <a:pt x="234" y="170"/>
                </a:lnTo>
                <a:lnTo>
                  <a:pt x="195" y="156"/>
                </a:lnTo>
                <a:lnTo>
                  <a:pt x="171" y="156"/>
                </a:lnTo>
                <a:lnTo>
                  <a:pt x="163" y="182"/>
                </a:lnTo>
                <a:lnTo>
                  <a:pt x="159" y="199"/>
                </a:lnTo>
                <a:lnTo>
                  <a:pt x="152" y="214"/>
                </a:lnTo>
                <a:lnTo>
                  <a:pt x="136" y="217"/>
                </a:lnTo>
                <a:lnTo>
                  <a:pt x="114" y="217"/>
                </a:lnTo>
                <a:lnTo>
                  <a:pt x="97" y="214"/>
                </a:lnTo>
                <a:lnTo>
                  <a:pt x="59" y="194"/>
                </a:lnTo>
                <a:lnTo>
                  <a:pt x="0" y="199"/>
                </a:lnTo>
                <a:lnTo>
                  <a:pt x="43" y="232"/>
                </a:lnTo>
                <a:lnTo>
                  <a:pt x="78" y="310"/>
                </a:lnTo>
                <a:lnTo>
                  <a:pt x="82" y="344"/>
                </a:lnTo>
                <a:lnTo>
                  <a:pt x="70" y="377"/>
                </a:lnTo>
                <a:lnTo>
                  <a:pt x="51" y="407"/>
                </a:lnTo>
                <a:lnTo>
                  <a:pt x="70" y="474"/>
                </a:lnTo>
                <a:lnTo>
                  <a:pt x="74" y="508"/>
                </a:lnTo>
                <a:lnTo>
                  <a:pt x="46" y="558"/>
                </a:lnTo>
                <a:lnTo>
                  <a:pt x="43" y="598"/>
                </a:lnTo>
                <a:lnTo>
                  <a:pt x="55" y="639"/>
                </a:lnTo>
                <a:lnTo>
                  <a:pt x="74" y="659"/>
                </a:lnTo>
                <a:lnTo>
                  <a:pt x="101" y="694"/>
                </a:lnTo>
                <a:lnTo>
                  <a:pt x="109" y="724"/>
                </a:lnTo>
                <a:lnTo>
                  <a:pt x="104" y="748"/>
                </a:lnTo>
                <a:lnTo>
                  <a:pt x="101" y="756"/>
                </a:lnTo>
                <a:lnTo>
                  <a:pt x="86" y="760"/>
                </a:lnTo>
                <a:lnTo>
                  <a:pt x="31" y="767"/>
                </a:lnTo>
                <a:lnTo>
                  <a:pt x="31" y="826"/>
                </a:lnTo>
                <a:lnTo>
                  <a:pt x="70" y="860"/>
                </a:lnTo>
                <a:lnTo>
                  <a:pt x="89" y="899"/>
                </a:lnTo>
                <a:lnTo>
                  <a:pt x="97" y="954"/>
                </a:lnTo>
                <a:lnTo>
                  <a:pt x="129" y="974"/>
                </a:lnTo>
                <a:lnTo>
                  <a:pt x="163" y="999"/>
                </a:lnTo>
                <a:lnTo>
                  <a:pt x="171" y="1047"/>
                </a:lnTo>
                <a:lnTo>
                  <a:pt x="155" y="1066"/>
                </a:lnTo>
                <a:lnTo>
                  <a:pt x="152" y="1109"/>
                </a:lnTo>
                <a:lnTo>
                  <a:pt x="198" y="1167"/>
                </a:lnTo>
                <a:lnTo>
                  <a:pt x="225" y="1217"/>
                </a:lnTo>
                <a:lnTo>
                  <a:pt x="249" y="1295"/>
                </a:lnTo>
                <a:lnTo>
                  <a:pt x="287" y="1314"/>
                </a:lnTo>
                <a:lnTo>
                  <a:pt x="307" y="1295"/>
                </a:lnTo>
                <a:lnTo>
                  <a:pt x="322" y="1236"/>
                </a:lnTo>
                <a:lnTo>
                  <a:pt x="369" y="1213"/>
                </a:lnTo>
                <a:lnTo>
                  <a:pt x="399" y="1220"/>
                </a:lnTo>
                <a:lnTo>
                  <a:pt x="427" y="1249"/>
                </a:lnTo>
                <a:lnTo>
                  <a:pt x="454" y="1253"/>
                </a:lnTo>
                <a:lnTo>
                  <a:pt x="477" y="1217"/>
                </a:lnTo>
                <a:lnTo>
                  <a:pt x="513" y="1213"/>
                </a:lnTo>
                <a:lnTo>
                  <a:pt x="571" y="1271"/>
                </a:lnTo>
                <a:lnTo>
                  <a:pt x="582" y="1311"/>
                </a:lnTo>
                <a:lnTo>
                  <a:pt x="590" y="1326"/>
                </a:lnTo>
                <a:lnTo>
                  <a:pt x="594" y="1287"/>
                </a:lnTo>
                <a:lnTo>
                  <a:pt x="594" y="1230"/>
                </a:lnTo>
                <a:lnTo>
                  <a:pt x="605" y="1213"/>
                </a:lnTo>
                <a:lnTo>
                  <a:pt x="620" y="1233"/>
                </a:lnTo>
                <a:lnTo>
                  <a:pt x="625" y="1256"/>
                </a:lnTo>
                <a:lnTo>
                  <a:pt x="648" y="1253"/>
                </a:lnTo>
                <a:lnTo>
                  <a:pt x="652" y="1230"/>
                </a:lnTo>
                <a:lnTo>
                  <a:pt x="668" y="1202"/>
                </a:lnTo>
                <a:lnTo>
                  <a:pt x="709" y="1195"/>
                </a:lnTo>
                <a:lnTo>
                  <a:pt x="737" y="1210"/>
                </a:lnTo>
                <a:lnTo>
                  <a:pt x="756" y="1230"/>
                </a:lnTo>
                <a:lnTo>
                  <a:pt x="775" y="1233"/>
                </a:lnTo>
                <a:lnTo>
                  <a:pt x="815" y="1230"/>
                </a:lnTo>
                <a:lnTo>
                  <a:pt x="811" y="1171"/>
                </a:lnTo>
                <a:lnTo>
                  <a:pt x="792" y="1090"/>
                </a:lnTo>
                <a:lnTo>
                  <a:pt x="795" y="1062"/>
                </a:lnTo>
                <a:lnTo>
                  <a:pt x="830" y="1039"/>
                </a:lnTo>
                <a:lnTo>
                  <a:pt x="846" y="1004"/>
                </a:lnTo>
                <a:lnTo>
                  <a:pt x="842" y="926"/>
                </a:lnTo>
                <a:lnTo>
                  <a:pt x="864" y="911"/>
                </a:lnTo>
                <a:lnTo>
                  <a:pt x="958" y="903"/>
                </a:lnTo>
                <a:lnTo>
                  <a:pt x="1063" y="888"/>
                </a:lnTo>
                <a:lnTo>
                  <a:pt x="1144" y="899"/>
                </a:lnTo>
                <a:lnTo>
                  <a:pt x="1202" y="9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6" name="Freeform 86"/>
          <p:cNvSpPr>
            <a:spLocks/>
          </p:cNvSpPr>
          <p:nvPr/>
        </p:nvSpPr>
        <p:spPr bwMode="auto">
          <a:xfrm>
            <a:off x="1708717" y="2413350"/>
            <a:ext cx="618617" cy="727859"/>
          </a:xfrm>
          <a:custGeom>
            <a:avLst/>
            <a:gdLst>
              <a:gd name="T0" fmla="*/ 2147483647 w 1281"/>
              <a:gd name="T1" fmla="*/ 2147483647 h 1604"/>
              <a:gd name="T2" fmla="*/ 2147483647 w 1281"/>
              <a:gd name="T3" fmla="*/ 2147483647 h 1604"/>
              <a:gd name="T4" fmla="*/ 2147483647 w 1281"/>
              <a:gd name="T5" fmla="*/ 2147483647 h 1604"/>
              <a:gd name="T6" fmla="*/ 2147483647 w 1281"/>
              <a:gd name="T7" fmla="*/ 2147483647 h 1604"/>
              <a:gd name="T8" fmla="*/ 2147483647 w 1281"/>
              <a:gd name="T9" fmla="*/ 2147483647 h 1604"/>
              <a:gd name="T10" fmla="*/ 2147483647 w 1281"/>
              <a:gd name="T11" fmla="*/ 2147483647 h 1604"/>
              <a:gd name="T12" fmla="*/ 2147483647 w 1281"/>
              <a:gd name="T13" fmla="*/ 2147483647 h 1604"/>
              <a:gd name="T14" fmla="*/ 2147483647 w 1281"/>
              <a:gd name="T15" fmla="*/ 2147483647 h 1604"/>
              <a:gd name="T16" fmla="*/ 2147483647 w 1281"/>
              <a:gd name="T17" fmla="*/ 2147483647 h 1604"/>
              <a:gd name="T18" fmla="*/ 2147483647 w 1281"/>
              <a:gd name="T19" fmla="*/ 2147483647 h 1604"/>
              <a:gd name="T20" fmla="*/ 2147483647 w 1281"/>
              <a:gd name="T21" fmla="*/ 2147483647 h 1604"/>
              <a:gd name="T22" fmla="*/ 2147483647 w 1281"/>
              <a:gd name="T23" fmla="*/ 2147483647 h 1604"/>
              <a:gd name="T24" fmla="*/ 2147483647 w 1281"/>
              <a:gd name="T25" fmla="*/ 2147483647 h 1604"/>
              <a:gd name="T26" fmla="*/ 2147483647 w 1281"/>
              <a:gd name="T27" fmla="*/ 2147483647 h 1604"/>
              <a:gd name="T28" fmla="*/ 2147483647 w 1281"/>
              <a:gd name="T29" fmla="*/ 2147483647 h 1604"/>
              <a:gd name="T30" fmla="*/ 2147483647 w 1281"/>
              <a:gd name="T31" fmla="*/ 2147483647 h 1604"/>
              <a:gd name="T32" fmla="*/ 2147483647 w 1281"/>
              <a:gd name="T33" fmla="*/ 2147483647 h 1604"/>
              <a:gd name="T34" fmla="*/ 2147483647 w 1281"/>
              <a:gd name="T35" fmla="*/ 2147483647 h 1604"/>
              <a:gd name="T36" fmla="*/ 2147483647 w 1281"/>
              <a:gd name="T37" fmla="*/ 2147483647 h 1604"/>
              <a:gd name="T38" fmla="*/ 2147483647 w 1281"/>
              <a:gd name="T39" fmla="*/ 2147483647 h 1604"/>
              <a:gd name="T40" fmla="*/ 2147483647 w 1281"/>
              <a:gd name="T41" fmla="*/ 2147483647 h 1604"/>
              <a:gd name="T42" fmla="*/ 2147483647 w 1281"/>
              <a:gd name="T43" fmla="*/ 2147483647 h 1604"/>
              <a:gd name="T44" fmla="*/ 2147483647 w 1281"/>
              <a:gd name="T45" fmla="*/ 2147483647 h 1604"/>
              <a:gd name="T46" fmla="*/ 2147483647 w 1281"/>
              <a:gd name="T47" fmla="*/ 2147483647 h 1604"/>
              <a:gd name="T48" fmla="*/ 2147483647 w 1281"/>
              <a:gd name="T49" fmla="*/ 2147483647 h 1604"/>
              <a:gd name="T50" fmla="*/ 2147483647 w 1281"/>
              <a:gd name="T51" fmla="*/ 2147483647 h 1604"/>
              <a:gd name="T52" fmla="*/ 2147483647 w 1281"/>
              <a:gd name="T53" fmla="*/ 2147483647 h 1604"/>
              <a:gd name="T54" fmla="*/ 2147483647 w 1281"/>
              <a:gd name="T55" fmla="*/ 2147483647 h 1604"/>
              <a:gd name="T56" fmla="*/ 2147483647 w 1281"/>
              <a:gd name="T57" fmla="*/ 2147483647 h 1604"/>
              <a:gd name="T58" fmla="*/ 2147483647 w 1281"/>
              <a:gd name="T59" fmla="*/ 2147483647 h 1604"/>
              <a:gd name="T60" fmla="*/ 2147483647 w 1281"/>
              <a:gd name="T61" fmla="*/ 2147483647 h 1604"/>
              <a:gd name="T62" fmla="*/ 2147483647 w 1281"/>
              <a:gd name="T63" fmla="*/ 2147483647 h 1604"/>
              <a:gd name="T64" fmla="*/ 2147483647 w 1281"/>
              <a:gd name="T65" fmla="*/ 2147483647 h 1604"/>
              <a:gd name="T66" fmla="*/ 2147483647 w 1281"/>
              <a:gd name="T67" fmla="*/ 2147483647 h 1604"/>
              <a:gd name="T68" fmla="*/ 2147483647 w 1281"/>
              <a:gd name="T69" fmla="*/ 2147483647 h 1604"/>
              <a:gd name="T70" fmla="*/ 2147483647 w 1281"/>
              <a:gd name="T71" fmla="*/ 2147483647 h 1604"/>
              <a:gd name="T72" fmla="*/ 2147483647 w 1281"/>
              <a:gd name="T73" fmla="*/ 2147483647 h 1604"/>
              <a:gd name="T74" fmla="*/ 2147483647 w 1281"/>
              <a:gd name="T75" fmla="*/ 2147483647 h 1604"/>
              <a:gd name="T76" fmla="*/ 2147483647 w 1281"/>
              <a:gd name="T77" fmla="*/ 2147483647 h 1604"/>
              <a:gd name="T78" fmla="*/ 2147483647 w 1281"/>
              <a:gd name="T79" fmla="*/ 2147483647 h 1604"/>
              <a:gd name="T80" fmla="*/ 2147483647 w 1281"/>
              <a:gd name="T81" fmla="*/ 2147483647 h 1604"/>
              <a:gd name="T82" fmla="*/ 2147483647 w 1281"/>
              <a:gd name="T83" fmla="*/ 2147483647 h 1604"/>
              <a:gd name="T84" fmla="*/ 2147483647 w 1281"/>
              <a:gd name="T85" fmla="*/ 2147483647 h 1604"/>
              <a:gd name="T86" fmla="*/ 2147483647 w 1281"/>
              <a:gd name="T87" fmla="*/ 2147483647 h 1604"/>
              <a:gd name="T88" fmla="*/ 2147483647 w 1281"/>
              <a:gd name="T89" fmla="*/ 2147483647 h 1604"/>
              <a:gd name="T90" fmla="*/ 2147483647 w 1281"/>
              <a:gd name="T91" fmla="*/ 2147483647 h 1604"/>
              <a:gd name="T92" fmla="*/ 2147483647 w 1281"/>
              <a:gd name="T93" fmla="*/ 2147483647 h 1604"/>
              <a:gd name="T94" fmla="*/ 2147483647 w 1281"/>
              <a:gd name="T95" fmla="*/ 2147483647 h 1604"/>
              <a:gd name="T96" fmla="*/ 2147483647 w 1281"/>
              <a:gd name="T97" fmla="*/ 2147483647 h 1604"/>
              <a:gd name="T98" fmla="*/ 2147483647 w 1281"/>
              <a:gd name="T99" fmla="*/ 2147483647 h 1604"/>
              <a:gd name="T100" fmla="*/ 2147483647 w 1281"/>
              <a:gd name="T101" fmla="*/ 2147483647 h 16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81"/>
              <a:gd name="T154" fmla="*/ 0 h 1604"/>
              <a:gd name="T155" fmla="*/ 1281 w 1281"/>
              <a:gd name="T156" fmla="*/ 1604 h 160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81" h="1604">
                <a:moveTo>
                  <a:pt x="0" y="1177"/>
                </a:moveTo>
                <a:lnTo>
                  <a:pt x="9" y="1159"/>
                </a:lnTo>
                <a:lnTo>
                  <a:pt x="13" y="1139"/>
                </a:lnTo>
                <a:lnTo>
                  <a:pt x="24" y="1116"/>
                </a:lnTo>
                <a:lnTo>
                  <a:pt x="40" y="1096"/>
                </a:lnTo>
                <a:lnTo>
                  <a:pt x="79" y="1070"/>
                </a:lnTo>
                <a:lnTo>
                  <a:pt x="121" y="1050"/>
                </a:lnTo>
                <a:lnTo>
                  <a:pt x="147" y="1007"/>
                </a:lnTo>
                <a:lnTo>
                  <a:pt x="160" y="969"/>
                </a:lnTo>
                <a:lnTo>
                  <a:pt x="164" y="945"/>
                </a:lnTo>
                <a:lnTo>
                  <a:pt x="160" y="926"/>
                </a:lnTo>
                <a:lnTo>
                  <a:pt x="156" y="907"/>
                </a:lnTo>
                <a:lnTo>
                  <a:pt x="134" y="825"/>
                </a:lnTo>
                <a:lnTo>
                  <a:pt x="129" y="783"/>
                </a:lnTo>
                <a:lnTo>
                  <a:pt x="137" y="760"/>
                </a:lnTo>
                <a:lnTo>
                  <a:pt x="152" y="740"/>
                </a:lnTo>
                <a:lnTo>
                  <a:pt x="156" y="697"/>
                </a:lnTo>
                <a:lnTo>
                  <a:pt x="147" y="659"/>
                </a:lnTo>
                <a:lnTo>
                  <a:pt x="129" y="639"/>
                </a:lnTo>
                <a:lnTo>
                  <a:pt x="105" y="597"/>
                </a:lnTo>
                <a:lnTo>
                  <a:pt x="98" y="577"/>
                </a:lnTo>
                <a:lnTo>
                  <a:pt x="98" y="565"/>
                </a:lnTo>
                <a:lnTo>
                  <a:pt x="101" y="550"/>
                </a:lnTo>
                <a:lnTo>
                  <a:pt x="109" y="539"/>
                </a:lnTo>
                <a:lnTo>
                  <a:pt x="124" y="534"/>
                </a:lnTo>
                <a:lnTo>
                  <a:pt x="147" y="542"/>
                </a:lnTo>
                <a:lnTo>
                  <a:pt x="164" y="539"/>
                </a:lnTo>
                <a:lnTo>
                  <a:pt x="164" y="512"/>
                </a:lnTo>
                <a:lnTo>
                  <a:pt x="164" y="496"/>
                </a:lnTo>
                <a:lnTo>
                  <a:pt x="172" y="476"/>
                </a:lnTo>
                <a:lnTo>
                  <a:pt x="195" y="473"/>
                </a:lnTo>
                <a:lnTo>
                  <a:pt x="221" y="464"/>
                </a:lnTo>
                <a:lnTo>
                  <a:pt x="225" y="430"/>
                </a:lnTo>
                <a:lnTo>
                  <a:pt x="257" y="364"/>
                </a:lnTo>
                <a:lnTo>
                  <a:pt x="284" y="344"/>
                </a:lnTo>
                <a:lnTo>
                  <a:pt x="304" y="340"/>
                </a:lnTo>
                <a:lnTo>
                  <a:pt x="319" y="325"/>
                </a:lnTo>
                <a:lnTo>
                  <a:pt x="319" y="283"/>
                </a:lnTo>
                <a:lnTo>
                  <a:pt x="322" y="263"/>
                </a:lnTo>
                <a:lnTo>
                  <a:pt x="338" y="240"/>
                </a:lnTo>
                <a:lnTo>
                  <a:pt x="358" y="221"/>
                </a:lnTo>
                <a:lnTo>
                  <a:pt x="365" y="201"/>
                </a:lnTo>
                <a:lnTo>
                  <a:pt x="380" y="194"/>
                </a:lnTo>
                <a:lnTo>
                  <a:pt x="419" y="197"/>
                </a:lnTo>
                <a:lnTo>
                  <a:pt x="442" y="214"/>
                </a:lnTo>
                <a:lnTo>
                  <a:pt x="462" y="197"/>
                </a:lnTo>
                <a:lnTo>
                  <a:pt x="462" y="174"/>
                </a:lnTo>
                <a:lnTo>
                  <a:pt x="470" y="163"/>
                </a:lnTo>
                <a:lnTo>
                  <a:pt x="481" y="155"/>
                </a:lnTo>
                <a:lnTo>
                  <a:pt x="500" y="147"/>
                </a:lnTo>
                <a:lnTo>
                  <a:pt x="579" y="107"/>
                </a:lnTo>
                <a:lnTo>
                  <a:pt x="660" y="64"/>
                </a:lnTo>
                <a:lnTo>
                  <a:pt x="680" y="23"/>
                </a:lnTo>
                <a:lnTo>
                  <a:pt x="706" y="7"/>
                </a:lnTo>
                <a:lnTo>
                  <a:pt x="737" y="0"/>
                </a:lnTo>
                <a:lnTo>
                  <a:pt x="752" y="7"/>
                </a:lnTo>
                <a:lnTo>
                  <a:pt x="761" y="23"/>
                </a:lnTo>
                <a:lnTo>
                  <a:pt x="757" y="42"/>
                </a:lnTo>
                <a:lnTo>
                  <a:pt x="741" y="61"/>
                </a:lnTo>
                <a:lnTo>
                  <a:pt x="722" y="77"/>
                </a:lnTo>
                <a:lnTo>
                  <a:pt x="714" y="104"/>
                </a:lnTo>
                <a:lnTo>
                  <a:pt x="714" y="138"/>
                </a:lnTo>
                <a:lnTo>
                  <a:pt x="688" y="170"/>
                </a:lnTo>
                <a:lnTo>
                  <a:pt x="637" y="197"/>
                </a:lnTo>
                <a:lnTo>
                  <a:pt x="601" y="244"/>
                </a:lnTo>
                <a:lnTo>
                  <a:pt x="582" y="352"/>
                </a:lnTo>
                <a:lnTo>
                  <a:pt x="536" y="425"/>
                </a:lnTo>
                <a:lnTo>
                  <a:pt x="536" y="442"/>
                </a:lnTo>
                <a:lnTo>
                  <a:pt x="555" y="445"/>
                </a:lnTo>
                <a:lnTo>
                  <a:pt x="601" y="430"/>
                </a:lnTo>
                <a:lnTo>
                  <a:pt x="621" y="445"/>
                </a:lnTo>
                <a:lnTo>
                  <a:pt x="633" y="542"/>
                </a:lnTo>
                <a:lnTo>
                  <a:pt x="668" y="580"/>
                </a:lnTo>
                <a:lnTo>
                  <a:pt x="722" y="608"/>
                </a:lnTo>
                <a:lnTo>
                  <a:pt x="776" y="616"/>
                </a:lnTo>
                <a:lnTo>
                  <a:pt x="835" y="597"/>
                </a:lnTo>
                <a:lnTo>
                  <a:pt x="866" y="600"/>
                </a:lnTo>
                <a:lnTo>
                  <a:pt x="909" y="628"/>
                </a:lnTo>
                <a:lnTo>
                  <a:pt x="943" y="671"/>
                </a:lnTo>
                <a:lnTo>
                  <a:pt x="978" y="709"/>
                </a:lnTo>
                <a:lnTo>
                  <a:pt x="1021" y="729"/>
                </a:lnTo>
                <a:lnTo>
                  <a:pt x="1079" y="704"/>
                </a:lnTo>
                <a:lnTo>
                  <a:pt x="1156" y="724"/>
                </a:lnTo>
                <a:lnTo>
                  <a:pt x="1176" y="763"/>
                </a:lnTo>
                <a:lnTo>
                  <a:pt x="1171" y="806"/>
                </a:lnTo>
                <a:lnTo>
                  <a:pt x="1156" y="859"/>
                </a:lnTo>
                <a:lnTo>
                  <a:pt x="1164" y="902"/>
                </a:lnTo>
                <a:lnTo>
                  <a:pt x="1191" y="918"/>
                </a:lnTo>
                <a:lnTo>
                  <a:pt x="1219" y="930"/>
                </a:lnTo>
                <a:lnTo>
                  <a:pt x="1234" y="956"/>
                </a:lnTo>
                <a:lnTo>
                  <a:pt x="1199" y="984"/>
                </a:lnTo>
                <a:lnTo>
                  <a:pt x="1211" y="1042"/>
                </a:lnTo>
                <a:lnTo>
                  <a:pt x="1245" y="1085"/>
                </a:lnTo>
                <a:lnTo>
                  <a:pt x="1268" y="1136"/>
                </a:lnTo>
                <a:lnTo>
                  <a:pt x="1281" y="1197"/>
                </a:lnTo>
                <a:lnTo>
                  <a:pt x="1238" y="1210"/>
                </a:lnTo>
                <a:lnTo>
                  <a:pt x="1226" y="1194"/>
                </a:lnTo>
                <a:lnTo>
                  <a:pt x="1219" y="1151"/>
                </a:lnTo>
                <a:lnTo>
                  <a:pt x="1211" y="1131"/>
                </a:lnTo>
                <a:lnTo>
                  <a:pt x="1187" y="1143"/>
                </a:lnTo>
                <a:lnTo>
                  <a:pt x="1181" y="1162"/>
                </a:lnTo>
                <a:lnTo>
                  <a:pt x="1161" y="1162"/>
                </a:lnTo>
                <a:lnTo>
                  <a:pt x="1141" y="1143"/>
                </a:lnTo>
                <a:lnTo>
                  <a:pt x="1105" y="1155"/>
                </a:lnTo>
                <a:lnTo>
                  <a:pt x="1094" y="1181"/>
                </a:lnTo>
                <a:lnTo>
                  <a:pt x="1075" y="1190"/>
                </a:lnTo>
                <a:lnTo>
                  <a:pt x="1041" y="1174"/>
                </a:lnTo>
                <a:lnTo>
                  <a:pt x="1001" y="1177"/>
                </a:lnTo>
                <a:lnTo>
                  <a:pt x="983" y="1190"/>
                </a:lnTo>
                <a:lnTo>
                  <a:pt x="986" y="1201"/>
                </a:lnTo>
                <a:lnTo>
                  <a:pt x="1009" y="1205"/>
                </a:lnTo>
                <a:lnTo>
                  <a:pt x="1041" y="1213"/>
                </a:lnTo>
                <a:lnTo>
                  <a:pt x="1056" y="1228"/>
                </a:lnTo>
                <a:lnTo>
                  <a:pt x="1051" y="1251"/>
                </a:lnTo>
                <a:lnTo>
                  <a:pt x="993" y="1279"/>
                </a:lnTo>
                <a:lnTo>
                  <a:pt x="970" y="1298"/>
                </a:lnTo>
                <a:lnTo>
                  <a:pt x="963" y="1329"/>
                </a:lnTo>
                <a:lnTo>
                  <a:pt x="970" y="1368"/>
                </a:lnTo>
                <a:lnTo>
                  <a:pt x="998" y="1411"/>
                </a:lnTo>
                <a:lnTo>
                  <a:pt x="1032" y="1453"/>
                </a:lnTo>
                <a:lnTo>
                  <a:pt x="1044" y="1489"/>
                </a:lnTo>
                <a:lnTo>
                  <a:pt x="1041" y="1532"/>
                </a:lnTo>
                <a:lnTo>
                  <a:pt x="1026" y="1558"/>
                </a:lnTo>
                <a:lnTo>
                  <a:pt x="1016" y="1604"/>
                </a:lnTo>
                <a:lnTo>
                  <a:pt x="955" y="1600"/>
                </a:lnTo>
                <a:lnTo>
                  <a:pt x="924" y="1586"/>
                </a:lnTo>
                <a:lnTo>
                  <a:pt x="905" y="1566"/>
                </a:lnTo>
                <a:lnTo>
                  <a:pt x="876" y="1566"/>
                </a:lnTo>
                <a:lnTo>
                  <a:pt x="846" y="1570"/>
                </a:lnTo>
                <a:lnTo>
                  <a:pt x="830" y="1589"/>
                </a:lnTo>
                <a:lnTo>
                  <a:pt x="811" y="1589"/>
                </a:lnTo>
                <a:lnTo>
                  <a:pt x="792" y="1589"/>
                </a:lnTo>
                <a:lnTo>
                  <a:pt x="757" y="1577"/>
                </a:lnTo>
                <a:lnTo>
                  <a:pt x="714" y="1570"/>
                </a:lnTo>
                <a:lnTo>
                  <a:pt x="680" y="1589"/>
                </a:lnTo>
                <a:lnTo>
                  <a:pt x="660" y="1589"/>
                </a:lnTo>
                <a:lnTo>
                  <a:pt x="637" y="1570"/>
                </a:lnTo>
                <a:lnTo>
                  <a:pt x="614" y="1519"/>
                </a:lnTo>
                <a:lnTo>
                  <a:pt x="582" y="1476"/>
                </a:lnTo>
                <a:lnTo>
                  <a:pt x="485" y="1441"/>
                </a:lnTo>
                <a:lnTo>
                  <a:pt x="389" y="1379"/>
                </a:lnTo>
                <a:lnTo>
                  <a:pt x="312" y="1352"/>
                </a:lnTo>
                <a:lnTo>
                  <a:pt x="264" y="1349"/>
                </a:lnTo>
                <a:lnTo>
                  <a:pt x="225" y="1356"/>
                </a:lnTo>
                <a:lnTo>
                  <a:pt x="195" y="1352"/>
                </a:lnTo>
                <a:lnTo>
                  <a:pt x="183" y="1332"/>
                </a:lnTo>
                <a:lnTo>
                  <a:pt x="183" y="1298"/>
                </a:lnTo>
                <a:lnTo>
                  <a:pt x="191" y="1268"/>
                </a:lnTo>
                <a:lnTo>
                  <a:pt x="180" y="1263"/>
                </a:lnTo>
                <a:lnTo>
                  <a:pt x="124" y="1268"/>
                </a:lnTo>
                <a:lnTo>
                  <a:pt x="86" y="1260"/>
                </a:lnTo>
                <a:lnTo>
                  <a:pt x="47" y="1232"/>
                </a:lnTo>
                <a:lnTo>
                  <a:pt x="9" y="1201"/>
                </a:lnTo>
                <a:lnTo>
                  <a:pt x="0" y="11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7" name="Freeform 87"/>
          <p:cNvSpPr>
            <a:spLocks/>
          </p:cNvSpPr>
          <p:nvPr/>
        </p:nvSpPr>
        <p:spPr bwMode="auto">
          <a:xfrm>
            <a:off x="1708717" y="2413350"/>
            <a:ext cx="618617" cy="727859"/>
          </a:xfrm>
          <a:custGeom>
            <a:avLst/>
            <a:gdLst>
              <a:gd name="T0" fmla="*/ 2147483647 w 1281"/>
              <a:gd name="T1" fmla="*/ 2147483647 h 1604"/>
              <a:gd name="T2" fmla="*/ 2147483647 w 1281"/>
              <a:gd name="T3" fmla="*/ 2147483647 h 1604"/>
              <a:gd name="T4" fmla="*/ 2147483647 w 1281"/>
              <a:gd name="T5" fmla="*/ 2147483647 h 1604"/>
              <a:gd name="T6" fmla="*/ 2147483647 w 1281"/>
              <a:gd name="T7" fmla="*/ 2147483647 h 1604"/>
              <a:gd name="T8" fmla="*/ 2147483647 w 1281"/>
              <a:gd name="T9" fmla="*/ 2147483647 h 1604"/>
              <a:gd name="T10" fmla="*/ 2147483647 w 1281"/>
              <a:gd name="T11" fmla="*/ 2147483647 h 1604"/>
              <a:gd name="T12" fmla="*/ 2147483647 w 1281"/>
              <a:gd name="T13" fmla="*/ 2147483647 h 1604"/>
              <a:gd name="T14" fmla="*/ 2147483647 w 1281"/>
              <a:gd name="T15" fmla="*/ 2147483647 h 1604"/>
              <a:gd name="T16" fmla="*/ 2147483647 w 1281"/>
              <a:gd name="T17" fmla="*/ 2147483647 h 1604"/>
              <a:gd name="T18" fmla="*/ 2147483647 w 1281"/>
              <a:gd name="T19" fmla="*/ 2147483647 h 1604"/>
              <a:gd name="T20" fmla="*/ 2147483647 w 1281"/>
              <a:gd name="T21" fmla="*/ 2147483647 h 1604"/>
              <a:gd name="T22" fmla="*/ 2147483647 w 1281"/>
              <a:gd name="T23" fmla="*/ 2147483647 h 1604"/>
              <a:gd name="T24" fmla="*/ 2147483647 w 1281"/>
              <a:gd name="T25" fmla="*/ 2147483647 h 1604"/>
              <a:gd name="T26" fmla="*/ 2147483647 w 1281"/>
              <a:gd name="T27" fmla="*/ 2147483647 h 1604"/>
              <a:gd name="T28" fmla="*/ 2147483647 w 1281"/>
              <a:gd name="T29" fmla="*/ 2147483647 h 1604"/>
              <a:gd name="T30" fmla="*/ 2147483647 w 1281"/>
              <a:gd name="T31" fmla="*/ 2147483647 h 1604"/>
              <a:gd name="T32" fmla="*/ 2147483647 w 1281"/>
              <a:gd name="T33" fmla="*/ 2147483647 h 1604"/>
              <a:gd name="T34" fmla="*/ 2147483647 w 1281"/>
              <a:gd name="T35" fmla="*/ 2147483647 h 1604"/>
              <a:gd name="T36" fmla="*/ 2147483647 w 1281"/>
              <a:gd name="T37" fmla="*/ 2147483647 h 1604"/>
              <a:gd name="T38" fmla="*/ 2147483647 w 1281"/>
              <a:gd name="T39" fmla="*/ 2147483647 h 1604"/>
              <a:gd name="T40" fmla="*/ 2147483647 w 1281"/>
              <a:gd name="T41" fmla="*/ 2147483647 h 1604"/>
              <a:gd name="T42" fmla="*/ 2147483647 w 1281"/>
              <a:gd name="T43" fmla="*/ 2147483647 h 1604"/>
              <a:gd name="T44" fmla="*/ 2147483647 w 1281"/>
              <a:gd name="T45" fmla="*/ 2147483647 h 1604"/>
              <a:gd name="T46" fmla="*/ 2147483647 w 1281"/>
              <a:gd name="T47" fmla="*/ 2147483647 h 1604"/>
              <a:gd name="T48" fmla="*/ 2147483647 w 1281"/>
              <a:gd name="T49" fmla="*/ 2147483647 h 1604"/>
              <a:gd name="T50" fmla="*/ 2147483647 w 1281"/>
              <a:gd name="T51" fmla="*/ 2147483647 h 1604"/>
              <a:gd name="T52" fmla="*/ 2147483647 w 1281"/>
              <a:gd name="T53" fmla="*/ 2147483647 h 1604"/>
              <a:gd name="T54" fmla="*/ 2147483647 w 1281"/>
              <a:gd name="T55" fmla="*/ 2147483647 h 1604"/>
              <a:gd name="T56" fmla="*/ 2147483647 w 1281"/>
              <a:gd name="T57" fmla="*/ 2147483647 h 1604"/>
              <a:gd name="T58" fmla="*/ 2147483647 w 1281"/>
              <a:gd name="T59" fmla="*/ 2147483647 h 1604"/>
              <a:gd name="T60" fmla="*/ 2147483647 w 1281"/>
              <a:gd name="T61" fmla="*/ 2147483647 h 1604"/>
              <a:gd name="T62" fmla="*/ 2147483647 w 1281"/>
              <a:gd name="T63" fmla="*/ 2147483647 h 1604"/>
              <a:gd name="T64" fmla="*/ 2147483647 w 1281"/>
              <a:gd name="T65" fmla="*/ 2147483647 h 1604"/>
              <a:gd name="T66" fmla="*/ 2147483647 w 1281"/>
              <a:gd name="T67" fmla="*/ 2147483647 h 1604"/>
              <a:gd name="T68" fmla="*/ 2147483647 w 1281"/>
              <a:gd name="T69" fmla="*/ 2147483647 h 1604"/>
              <a:gd name="T70" fmla="*/ 2147483647 w 1281"/>
              <a:gd name="T71" fmla="*/ 2147483647 h 1604"/>
              <a:gd name="T72" fmla="*/ 2147483647 w 1281"/>
              <a:gd name="T73" fmla="*/ 2147483647 h 1604"/>
              <a:gd name="T74" fmla="*/ 2147483647 w 1281"/>
              <a:gd name="T75" fmla="*/ 2147483647 h 1604"/>
              <a:gd name="T76" fmla="*/ 2147483647 w 1281"/>
              <a:gd name="T77" fmla="*/ 2147483647 h 1604"/>
              <a:gd name="T78" fmla="*/ 2147483647 w 1281"/>
              <a:gd name="T79" fmla="*/ 2147483647 h 1604"/>
              <a:gd name="T80" fmla="*/ 2147483647 w 1281"/>
              <a:gd name="T81" fmla="*/ 2147483647 h 1604"/>
              <a:gd name="T82" fmla="*/ 2147483647 w 1281"/>
              <a:gd name="T83" fmla="*/ 2147483647 h 1604"/>
              <a:gd name="T84" fmla="*/ 2147483647 w 1281"/>
              <a:gd name="T85" fmla="*/ 2147483647 h 1604"/>
              <a:gd name="T86" fmla="*/ 2147483647 w 1281"/>
              <a:gd name="T87" fmla="*/ 2147483647 h 1604"/>
              <a:gd name="T88" fmla="*/ 2147483647 w 1281"/>
              <a:gd name="T89" fmla="*/ 2147483647 h 1604"/>
              <a:gd name="T90" fmla="*/ 2147483647 w 1281"/>
              <a:gd name="T91" fmla="*/ 2147483647 h 1604"/>
              <a:gd name="T92" fmla="*/ 2147483647 w 1281"/>
              <a:gd name="T93" fmla="*/ 2147483647 h 1604"/>
              <a:gd name="T94" fmla="*/ 2147483647 w 1281"/>
              <a:gd name="T95" fmla="*/ 2147483647 h 1604"/>
              <a:gd name="T96" fmla="*/ 2147483647 w 1281"/>
              <a:gd name="T97" fmla="*/ 2147483647 h 1604"/>
              <a:gd name="T98" fmla="*/ 2147483647 w 1281"/>
              <a:gd name="T99" fmla="*/ 2147483647 h 1604"/>
              <a:gd name="T100" fmla="*/ 2147483647 w 1281"/>
              <a:gd name="T101" fmla="*/ 2147483647 h 16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81"/>
              <a:gd name="T154" fmla="*/ 0 h 1604"/>
              <a:gd name="T155" fmla="*/ 1281 w 1281"/>
              <a:gd name="T156" fmla="*/ 1604 h 160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81" h="1604">
                <a:moveTo>
                  <a:pt x="0" y="1177"/>
                </a:moveTo>
                <a:lnTo>
                  <a:pt x="9" y="1159"/>
                </a:lnTo>
                <a:lnTo>
                  <a:pt x="13" y="1139"/>
                </a:lnTo>
                <a:lnTo>
                  <a:pt x="24" y="1116"/>
                </a:lnTo>
                <a:lnTo>
                  <a:pt x="40" y="1096"/>
                </a:lnTo>
                <a:lnTo>
                  <a:pt x="79" y="1070"/>
                </a:lnTo>
                <a:lnTo>
                  <a:pt x="121" y="1050"/>
                </a:lnTo>
                <a:lnTo>
                  <a:pt x="147" y="1007"/>
                </a:lnTo>
                <a:lnTo>
                  <a:pt x="160" y="969"/>
                </a:lnTo>
                <a:lnTo>
                  <a:pt x="164" y="945"/>
                </a:lnTo>
                <a:lnTo>
                  <a:pt x="160" y="926"/>
                </a:lnTo>
                <a:lnTo>
                  <a:pt x="156" y="907"/>
                </a:lnTo>
                <a:lnTo>
                  <a:pt x="134" y="825"/>
                </a:lnTo>
                <a:lnTo>
                  <a:pt x="129" y="783"/>
                </a:lnTo>
                <a:lnTo>
                  <a:pt x="137" y="760"/>
                </a:lnTo>
                <a:lnTo>
                  <a:pt x="152" y="740"/>
                </a:lnTo>
                <a:lnTo>
                  <a:pt x="156" y="697"/>
                </a:lnTo>
                <a:lnTo>
                  <a:pt x="147" y="659"/>
                </a:lnTo>
                <a:lnTo>
                  <a:pt x="129" y="639"/>
                </a:lnTo>
                <a:lnTo>
                  <a:pt x="105" y="597"/>
                </a:lnTo>
                <a:lnTo>
                  <a:pt x="98" y="577"/>
                </a:lnTo>
                <a:lnTo>
                  <a:pt x="98" y="565"/>
                </a:lnTo>
                <a:lnTo>
                  <a:pt x="101" y="550"/>
                </a:lnTo>
                <a:lnTo>
                  <a:pt x="109" y="539"/>
                </a:lnTo>
                <a:lnTo>
                  <a:pt x="124" y="534"/>
                </a:lnTo>
                <a:lnTo>
                  <a:pt x="147" y="542"/>
                </a:lnTo>
                <a:lnTo>
                  <a:pt x="164" y="539"/>
                </a:lnTo>
                <a:lnTo>
                  <a:pt x="164" y="512"/>
                </a:lnTo>
                <a:lnTo>
                  <a:pt x="164" y="496"/>
                </a:lnTo>
                <a:lnTo>
                  <a:pt x="172" y="476"/>
                </a:lnTo>
                <a:lnTo>
                  <a:pt x="195" y="473"/>
                </a:lnTo>
                <a:lnTo>
                  <a:pt x="221" y="464"/>
                </a:lnTo>
                <a:lnTo>
                  <a:pt x="225" y="430"/>
                </a:lnTo>
                <a:lnTo>
                  <a:pt x="257" y="364"/>
                </a:lnTo>
                <a:lnTo>
                  <a:pt x="284" y="344"/>
                </a:lnTo>
                <a:lnTo>
                  <a:pt x="304" y="340"/>
                </a:lnTo>
                <a:lnTo>
                  <a:pt x="319" y="325"/>
                </a:lnTo>
                <a:lnTo>
                  <a:pt x="319" y="283"/>
                </a:lnTo>
                <a:lnTo>
                  <a:pt x="322" y="263"/>
                </a:lnTo>
                <a:lnTo>
                  <a:pt x="338" y="240"/>
                </a:lnTo>
                <a:lnTo>
                  <a:pt x="358" y="221"/>
                </a:lnTo>
                <a:lnTo>
                  <a:pt x="365" y="201"/>
                </a:lnTo>
                <a:lnTo>
                  <a:pt x="380" y="194"/>
                </a:lnTo>
                <a:lnTo>
                  <a:pt x="419" y="197"/>
                </a:lnTo>
                <a:lnTo>
                  <a:pt x="442" y="214"/>
                </a:lnTo>
                <a:lnTo>
                  <a:pt x="462" y="197"/>
                </a:lnTo>
                <a:lnTo>
                  <a:pt x="462" y="174"/>
                </a:lnTo>
                <a:lnTo>
                  <a:pt x="470" y="163"/>
                </a:lnTo>
                <a:lnTo>
                  <a:pt x="481" y="155"/>
                </a:lnTo>
                <a:lnTo>
                  <a:pt x="500" y="147"/>
                </a:lnTo>
                <a:lnTo>
                  <a:pt x="579" y="107"/>
                </a:lnTo>
                <a:lnTo>
                  <a:pt x="660" y="64"/>
                </a:lnTo>
                <a:lnTo>
                  <a:pt x="680" y="23"/>
                </a:lnTo>
                <a:lnTo>
                  <a:pt x="706" y="7"/>
                </a:lnTo>
                <a:lnTo>
                  <a:pt x="737" y="0"/>
                </a:lnTo>
                <a:lnTo>
                  <a:pt x="752" y="7"/>
                </a:lnTo>
                <a:lnTo>
                  <a:pt x="761" y="23"/>
                </a:lnTo>
                <a:lnTo>
                  <a:pt x="757" y="42"/>
                </a:lnTo>
                <a:lnTo>
                  <a:pt x="741" y="61"/>
                </a:lnTo>
                <a:lnTo>
                  <a:pt x="722" y="77"/>
                </a:lnTo>
                <a:lnTo>
                  <a:pt x="714" y="104"/>
                </a:lnTo>
                <a:lnTo>
                  <a:pt x="714" y="138"/>
                </a:lnTo>
                <a:lnTo>
                  <a:pt x="688" y="170"/>
                </a:lnTo>
                <a:lnTo>
                  <a:pt x="637" y="197"/>
                </a:lnTo>
                <a:lnTo>
                  <a:pt x="601" y="244"/>
                </a:lnTo>
                <a:lnTo>
                  <a:pt x="582" y="352"/>
                </a:lnTo>
                <a:lnTo>
                  <a:pt x="536" y="425"/>
                </a:lnTo>
                <a:lnTo>
                  <a:pt x="536" y="442"/>
                </a:lnTo>
                <a:lnTo>
                  <a:pt x="555" y="445"/>
                </a:lnTo>
                <a:lnTo>
                  <a:pt x="601" y="430"/>
                </a:lnTo>
                <a:lnTo>
                  <a:pt x="621" y="445"/>
                </a:lnTo>
                <a:lnTo>
                  <a:pt x="633" y="542"/>
                </a:lnTo>
                <a:lnTo>
                  <a:pt x="668" y="580"/>
                </a:lnTo>
                <a:lnTo>
                  <a:pt x="722" y="608"/>
                </a:lnTo>
                <a:lnTo>
                  <a:pt x="776" y="616"/>
                </a:lnTo>
                <a:lnTo>
                  <a:pt x="835" y="597"/>
                </a:lnTo>
                <a:lnTo>
                  <a:pt x="866" y="600"/>
                </a:lnTo>
                <a:lnTo>
                  <a:pt x="909" y="628"/>
                </a:lnTo>
                <a:lnTo>
                  <a:pt x="943" y="671"/>
                </a:lnTo>
                <a:lnTo>
                  <a:pt x="978" y="709"/>
                </a:lnTo>
                <a:lnTo>
                  <a:pt x="1021" y="729"/>
                </a:lnTo>
                <a:lnTo>
                  <a:pt x="1079" y="704"/>
                </a:lnTo>
                <a:lnTo>
                  <a:pt x="1156" y="724"/>
                </a:lnTo>
                <a:lnTo>
                  <a:pt x="1176" y="763"/>
                </a:lnTo>
                <a:lnTo>
                  <a:pt x="1171" y="806"/>
                </a:lnTo>
                <a:lnTo>
                  <a:pt x="1156" y="859"/>
                </a:lnTo>
                <a:lnTo>
                  <a:pt x="1164" y="902"/>
                </a:lnTo>
                <a:lnTo>
                  <a:pt x="1191" y="918"/>
                </a:lnTo>
                <a:lnTo>
                  <a:pt x="1219" y="930"/>
                </a:lnTo>
                <a:lnTo>
                  <a:pt x="1234" y="956"/>
                </a:lnTo>
                <a:lnTo>
                  <a:pt x="1199" y="984"/>
                </a:lnTo>
                <a:lnTo>
                  <a:pt x="1211" y="1042"/>
                </a:lnTo>
                <a:lnTo>
                  <a:pt x="1245" y="1085"/>
                </a:lnTo>
                <a:lnTo>
                  <a:pt x="1268" y="1136"/>
                </a:lnTo>
                <a:lnTo>
                  <a:pt x="1281" y="1197"/>
                </a:lnTo>
                <a:lnTo>
                  <a:pt x="1238" y="1210"/>
                </a:lnTo>
                <a:lnTo>
                  <a:pt x="1226" y="1194"/>
                </a:lnTo>
                <a:lnTo>
                  <a:pt x="1219" y="1151"/>
                </a:lnTo>
                <a:lnTo>
                  <a:pt x="1211" y="1131"/>
                </a:lnTo>
                <a:lnTo>
                  <a:pt x="1187" y="1143"/>
                </a:lnTo>
                <a:lnTo>
                  <a:pt x="1181" y="1162"/>
                </a:lnTo>
                <a:lnTo>
                  <a:pt x="1161" y="1162"/>
                </a:lnTo>
                <a:lnTo>
                  <a:pt x="1141" y="1143"/>
                </a:lnTo>
                <a:lnTo>
                  <a:pt x="1105" y="1155"/>
                </a:lnTo>
                <a:lnTo>
                  <a:pt x="1094" y="1181"/>
                </a:lnTo>
                <a:lnTo>
                  <a:pt x="1075" y="1190"/>
                </a:lnTo>
                <a:lnTo>
                  <a:pt x="1041" y="1174"/>
                </a:lnTo>
                <a:lnTo>
                  <a:pt x="1001" y="1177"/>
                </a:lnTo>
                <a:lnTo>
                  <a:pt x="983" y="1190"/>
                </a:lnTo>
                <a:lnTo>
                  <a:pt x="986" y="1201"/>
                </a:lnTo>
                <a:lnTo>
                  <a:pt x="1009" y="1205"/>
                </a:lnTo>
                <a:lnTo>
                  <a:pt x="1041" y="1213"/>
                </a:lnTo>
                <a:lnTo>
                  <a:pt x="1056" y="1228"/>
                </a:lnTo>
                <a:lnTo>
                  <a:pt x="1051" y="1251"/>
                </a:lnTo>
                <a:lnTo>
                  <a:pt x="993" y="1279"/>
                </a:lnTo>
                <a:lnTo>
                  <a:pt x="970" y="1298"/>
                </a:lnTo>
                <a:lnTo>
                  <a:pt x="963" y="1329"/>
                </a:lnTo>
                <a:lnTo>
                  <a:pt x="970" y="1368"/>
                </a:lnTo>
                <a:lnTo>
                  <a:pt x="998" y="1411"/>
                </a:lnTo>
                <a:lnTo>
                  <a:pt x="1032" y="1453"/>
                </a:lnTo>
                <a:lnTo>
                  <a:pt x="1044" y="1489"/>
                </a:lnTo>
                <a:lnTo>
                  <a:pt x="1041" y="1532"/>
                </a:lnTo>
                <a:lnTo>
                  <a:pt x="1026" y="1558"/>
                </a:lnTo>
                <a:lnTo>
                  <a:pt x="1016" y="1604"/>
                </a:lnTo>
                <a:lnTo>
                  <a:pt x="955" y="1600"/>
                </a:lnTo>
                <a:lnTo>
                  <a:pt x="924" y="1586"/>
                </a:lnTo>
                <a:lnTo>
                  <a:pt x="905" y="1566"/>
                </a:lnTo>
                <a:lnTo>
                  <a:pt x="876" y="1566"/>
                </a:lnTo>
                <a:lnTo>
                  <a:pt x="846" y="1570"/>
                </a:lnTo>
                <a:lnTo>
                  <a:pt x="830" y="1589"/>
                </a:lnTo>
                <a:lnTo>
                  <a:pt x="811" y="1589"/>
                </a:lnTo>
                <a:lnTo>
                  <a:pt x="792" y="1589"/>
                </a:lnTo>
                <a:lnTo>
                  <a:pt x="757" y="1577"/>
                </a:lnTo>
                <a:lnTo>
                  <a:pt x="714" y="1570"/>
                </a:lnTo>
                <a:lnTo>
                  <a:pt x="680" y="1589"/>
                </a:lnTo>
                <a:lnTo>
                  <a:pt x="660" y="1589"/>
                </a:lnTo>
                <a:lnTo>
                  <a:pt x="637" y="1570"/>
                </a:lnTo>
                <a:lnTo>
                  <a:pt x="614" y="1519"/>
                </a:lnTo>
                <a:lnTo>
                  <a:pt x="582" y="1476"/>
                </a:lnTo>
                <a:lnTo>
                  <a:pt x="485" y="1441"/>
                </a:lnTo>
                <a:lnTo>
                  <a:pt x="389" y="1379"/>
                </a:lnTo>
                <a:lnTo>
                  <a:pt x="312" y="1352"/>
                </a:lnTo>
                <a:lnTo>
                  <a:pt x="264" y="1349"/>
                </a:lnTo>
                <a:lnTo>
                  <a:pt x="225" y="1356"/>
                </a:lnTo>
                <a:lnTo>
                  <a:pt x="195" y="1352"/>
                </a:lnTo>
                <a:lnTo>
                  <a:pt x="183" y="1332"/>
                </a:lnTo>
                <a:lnTo>
                  <a:pt x="183" y="1298"/>
                </a:lnTo>
                <a:lnTo>
                  <a:pt x="191" y="1268"/>
                </a:lnTo>
                <a:lnTo>
                  <a:pt x="180" y="1263"/>
                </a:lnTo>
                <a:lnTo>
                  <a:pt x="124" y="1268"/>
                </a:lnTo>
                <a:lnTo>
                  <a:pt x="86" y="1260"/>
                </a:lnTo>
                <a:lnTo>
                  <a:pt x="47" y="1232"/>
                </a:lnTo>
                <a:lnTo>
                  <a:pt x="9" y="1201"/>
                </a:lnTo>
                <a:lnTo>
                  <a:pt x="0" y="1177"/>
                </a:lnTo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8" name="Freeform 88"/>
          <p:cNvSpPr>
            <a:spLocks/>
          </p:cNvSpPr>
          <p:nvPr/>
        </p:nvSpPr>
        <p:spPr bwMode="auto">
          <a:xfrm>
            <a:off x="2071457" y="1724833"/>
            <a:ext cx="19568" cy="19673"/>
          </a:xfrm>
          <a:custGeom>
            <a:avLst/>
            <a:gdLst>
              <a:gd name="T0" fmla="*/ 2147483647 w 51"/>
              <a:gd name="T1" fmla="*/ 0 h 52"/>
              <a:gd name="T2" fmla="*/ 2147483647 w 51"/>
              <a:gd name="T3" fmla="*/ 2147483647 h 52"/>
              <a:gd name="T4" fmla="*/ 2147483647 w 51"/>
              <a:gd name="T5" fmla="*/ 2147483647 h 52"/>
              <a:gd name="T6" fmla="*/ 2147483647 w 51"/>
              <a:gd name="T7" fmla="*/ 2147483647 h 52"/>
              <a:gd name="T8" fmla="*/ 2147483647 w 51"/>
              <a:gd name="T9" fmla="*/ 2147483647 h 52"/>
              <a:gd name="T10" fmla="*/ 2147483647 w 51"/>
              <a:gd name="T11" fmla="*/ 2147483647 h 52"/>
              <a:gd name="T12" fmla="*/ 2147483647 w 51"/>
              <a:gd name="T13" fmla="*/ 2147483647 h 52"/>
              <a:gd name="T14" fmla="*/ 0 w 51"/>
              <a:gd name="T15" fmla="*/ 2147483647 h 52"/>
              <a:gd name="T16" fmla="*/ 2147483647 w 51"/>
              <a:gd name="T17" fmla="*/ 2147483647 h 52"/>
              <a:gd name="T18" fmla="*/ 2147483647 w 51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52"/>
              <a:gd name="T32" fmla="*/ 51 w 51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52">
                <a:moveTo>
                  <a:pt x="38" y="0"/>
                </a:moveTo>
                <a:lnTo>
                  <a:pt x="48" y="1"/>
                </a:lnTo>
                <a:lnTo>
                  <a:pt x="51" y="15"/>
                </a:lnTo>
                <a:lnTo>
                  <a:pt x="48" y="21"/>
                </a:lnTo>
                <a:lnTo>
                  <a:pt x="23" y="49"/>
                </a:lnTo>
                <a:lnTo>
                  <a:pt x="10" y="52"/>
                </a:lnTo>
                <a:lnTo>
                  <a:pt x="3" y="44"/>
                </a:lnTo>
                <a:lnTo>
                  <a:pt x="0" y="34"/>
                </a:lnTo>
                <a:lnTo>
                  <a:pt x="12" y="12"/>
                </a:lnTo>
                <a:lnTo>
                  <a:pt x="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49" name="Freeform 89"/>
          <p:cNvSpPr>
            <a:spLocks/>
          </p:cNvSpPr>
          <p:nvPr/>
        </p:nvSpPr>
        <p:spPr bwMode="auto">
          <a:xfrm>
            <a:off x="2071457" y="1724833"/>
            <a:ext cx="19568" cy="19673"/>
          </a:xfrm>
          <a:custGeom>
            <a:avLst/>
            <a:gdLst>
              <a:gd name="T0" fmla="*/ 2147483647 w 51"/>
              <a:gd name="T1" fmla="*/ 0 h 52"/>
              <a:gd name="T2" fmla="*/ 2147483647 w 51"/>
              <a:gd name="T3" fmla="*/ 2147483647 h 52"/>
              <a:gd name="T4" fmla="*/ 2147483647 w 51"/>
              <a:gd name="T5" fmla="*/ 2147483647 h 52"/>
              <a:gd name="T6" fmla="*/ 2147483647 w 51"/>
              <a:gd name="T7" fmla="*/ 2147483647 h 52"/>
              <a:gd name="T8" fmla="*/ 2147483647 w 51"/>
              <a:gd name="T9" fmla="*/ 2147483647 h 52"/>
              <a:gd name="T10" fmla="*/ 2147483647 w 51"/>
              <a:gd name="T11" fmla="*/ 2147483647 h 52"/>
              <a:gd name="T12" fmla="*/ 2147483647 w 51"/>
              <a:gd name="T13" fmla="*/ 2147483647 h 52"/>
              <a:gd name="T14" fmla="*/ 0 w 51"/>
              <a:gd name="T15" fmla="*/ 2147483647 h 52"/>
              <a:gd name="T16" fmla="*/ 2147483647 w 51"/>
              <a:gd name="T17" fmla="*/ 2147483647 h 52"/>
              <a:gd name="T18" fmla="*/ 2147483647 w 51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52"/>
              <a:gd name="T32" fmla="*/ 51 w 51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52">
                <a:moveTo>
                  <a:pt x="38" y="0"/>
                </a:moveTo>
                <a:lnTo>
                  <a:pt x="48" y="1"/>
                </a:lnTo>
                <a:lnTo>
                  <a:pt x="51" y="15"/>
                </a:lnTo>
                <a:lnTo>
                  <a:pt x="48" y="21"/>
                </a:lnTo>
                <a:lnTo>
                  <a:pt x="23" y="49"/>
                </a:lnTo>
                <a:lnTo>
                  <a:pt x="10" y="52"/>
                </a:lnTo>
                <a:lnTo>
                  <a:pt x="3" y="44"/>
                </a:lnTo>
                <a:lnTo>
                  <a:pt x="0" y="34"/>
                </a:lnTo>
                <a:lnTo>
                  <a:pt x="12" y="12"/>
                </a:lnTo>
                <a:lnTo>
                  <a:pt x="38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0" name="Freeform 90"/>
          <p:cNvSpPr>
            <a:spLocks/>
          </p:cNvSpPr>
          <p:nvPr/>
        </p:nvSpPr>
        <p:spPr bwMode="auto">
          <a:xfrm>
            <a:off x="2300242" y="2213604"/>
            <a:ext cx="15052" cy="16645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1" name="Freeform 91"/>
          <p:cNvSpPr>
            <a:spLocks/>
          </p:cNvSpPr>
          <p:nvPr/>
        </p:nvSpPr>
        <p:spPr bwMode="auto">
          <a:xfrm>
            <a:off x="2300242" y="2213604"/>
            <a:ext cx="15052" cy="16645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0 w 41"/>
              <a:gd name="T11" fmla="*/ 2147483647 h 42"/>
              <a:gd name="T12" fmla="*/ 0 w 41"/>
              <a:gd name="T13" fmla="*/ 2147483647 h 42"/>
              <a:gd name="T14" fmla="*/ 2147483647 w 41"/>
              <a:gd name="T15" fmla="*/ 0 h 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42"/>
              <a:gd name="T26" fmla="*/ 41 w 41"/>
              <a:gd name="T27" fmla="*/ 42 h 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42">
                <a:moveTo>
                  <a:pt x="4" y="0"/>
                </a:moveTo>
                <a:lnTo>
                  <a:pt x="34" y="4"/>
                </a:lnTo>
                <a:lnTo>
                  <a:pt x="41" y="17"/>
                </a:lnTo>
                <a:lnTo>
                  <a:pt x="29" y="32"/>
                </a:lnTo>
                <a:lnTo>
                  <a:pt x="7" y="42"/>
                </a:lnTo>
                <a:lnTo>
                  <a:pt x="0" y="34"/>
                </a:lnTo>
                <a:lnTo>
                  <a:pt x="0" y="6"/>
                </a:lnTo>
                <a:lnTo>
                  <a:pt x="4" y="0"/>
                </a:lnTo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2" name="Freeform 92"/>
          <p:cNvSpPr>
            <a:spLocks/>
          </p:cNvSpPr>
          <p:nvPr/>
        </p:nvSpPr>
        <p:spPr bwMode="auto">
          <a:xfrm>
            <a:off x="2312283" y="2233277"/>
            <a:ext cx="15052" cy="16646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0 w 42"/>
              <a:gd name="T11" fmla="*/ 2147483647 h 41"/>
              <a:gd name="T12" fmla="*/ 2147483647 w 42"/>
              <a:gd name="T13" fmla="*/ 2147483647 h 41"/>
              <a:gd name="T14" fmla="*/ 2147483647 w 42"/>
              <a:gd name="T15" fmla="*/ 2147483647 h 41"/>
              <a:gd name="T16" fmla="*/ 2147483647 w 42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41"/>
              <a:gd name="T29" fmla="*/ 42 w 42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41">
                <a:moveTo>
                  <a:pt x="24" y="0"/>
                </a:moveTo>
                <a:lnTo>
                  <a:pt x="39" y="6"/>
                </a:lnTo>
                <a:lnTo>
                  <a:pt x="42" y="15"/>
                </a:lnTo>
                <a:lnTo>
                  <a:pt x="27" y="38"/>
                </a:lnTo>
                <a:lnTo>
                  <a:pt x="8" y="41"/>
                </a:lnTo>
                <a:lnTo>
                  <a:pt x="0" y="32"/>
                </a:lnTo>
                <a:lnTo>
                  <a:pt x="3" y="23"/>
                </a:lnTo>
                <a:lnTo>
                  <a:pt x="10" y="6"/>
                </a:lnTo>
                <a:lnTo>
                  <a:pt x="24" y="0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3" name="Freeform 93"/>
          <p:cNvSpPr>
            <a:spLocks/>
          </p:cNvSpPr>
          <p:nvPr/>
        </p:nvSpPr>
        <p:spPr bwMode="auto">
          <a:xfrm>
            <a:off x="2312283" y="2233277"/>
            <a:ext cx="15052" cy="16646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0 w 42"/>
              <a:gd name="T11" fmla="*/ 2147483647 h 41"/>
              <a:gd name="T12" fmla="*/ 2147483647 w 42"/>
              <a:gd name="T13" fmla="*/ 2147483647 h 41"/>
              <a:gd name="T14" fmla="*/ 2147483647 w 42"/>
              <a:gd name="T15" fmla="*/ 2147483647 h 41"/>
              <a:gd name="T16" fmla="*/ 2147483647 w 42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41"/>
              <a:gd name="T29" fmla="*/ 42 w 42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41">
                <a:moveTo>
                  <a:pt x="24" y="0"/>
                </a:moveTo>
                <a:lnTo>
                  <a:pt x="39" y="6"/>
                </a:lnTo>
                <a:lnTo>
                  <a:pt x="42" y="15"/>
                </a:lnTo>
                <a:lnTo>
                  <a:pt x="27" y="38"/>
                </a:lnTo>
                <a:lnTo>
                  <a:pt x="8" y="41"/>
                </a:lnTo>
                <a:lnTo>
                  <a:pt x="0" y="32"/>
                </a:lnTo>
                <a:lnTo>
                  <a:pt x="3" y="23"/>
                </a:lnTo>
                <a:lnTo>
                  <a:pt x="10" y="6"/>
                </a:lnTo>
                <a:lnTo>
                  <a:pt x="24" y="0"/>
                </a:lnTo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4" name="Freeform 94"/>
          <p:cNvSpPr>
            <a:spLocks/>
          </p:cNvSpPr>
          <p:nvPr/>
        </p:nvSpPr>
        <p:spPr bwMode="auto">
          <a:xfrm>
            <a:off x="2328838" y="2255976"/>
            <a:ext cx="18062" cy="19672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0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0 w 47"/>
              <a:gd name="T15" fmla="*/ 2147483647 h 48"/>
              <a:gd name="T16" fmla="*/ 2147483647 w 47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"/>
              <a:gd name="T28" fmla="*/ 0 h 48"/>
              <a:gd name="T29" fmla="*/ 47 w 47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" h="48">
                <a:moveTo>
                  <a:pt x="4" y="7"/>
                </a:moveTo>
                <a:lnTo>
                  <a:pt x="40" y="0"/>
                </a:lnTo>
                <a:lnTo>
                  <a:pt x="47" y="8"/>
                </a:lnTo>
                <a:lnTo>
                  <a:pt x="47" y="12"/>
                </a:lnTo>
                <a:lnTo>
                  <a:pt x="36" y="45"/>
                </a:lnTo>
                <a:lnTo>
                  <a:pt x="12" y="48"/>
                </a:lnTo>
                <a:lnTo>
                  <a:pt x="7" y="45"/>
                </a:lnTo>
                <a:lnTo>
                  <a:pt x="0" y="12"/>
                </a:lnTo>
                <a:lnTo>
                  <a:pt x="4" y="7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5" name="Freeform 95"/>
          <p:cNvSpPr>
            <a:spLocks/>
          </p:cNvSpPr>
          <p:nvPr/>
        </p:nvSpPr>
        <p:spPr bwMode="auto">
          <a:xfrm>
            <a:off x="2328838" y="2255976"/>
            <a:ext cx="18062" cy="19672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0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0 w 47"/>
              <a:gd name="T15" fmla="*/ 2147483647 h 48"/>
              <a:gd name="T16" fmla="*/ 2147483647 w 47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"/>
              <a:gd name="T28" fmla="*/ 0 h 48"/>
              <a:gd name="T29" fmla="*/ 47 w 47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" h="48">
                <a:moveTo>
                  <a:pt x="4" y="7"/>
                </a:moveTo>
                <a:lnTo>
                  <a:pt x="40" y="0"/>
                </a:lnTo>
                <a:lnTo>
                  <a:pt x="47" y="8"/>
                </a:lnTo>
                <a:lnTo>
                  <a:pt x="47" y="12"/>
                </a:lnTo>
                <a:lnTo>
                  <a:pt x="36" y="45"/>
                </a:lnTo>
                <a:lnTo>
                  <a:pt x="12" y="48"/>
                </a:lnTo>
                <a:lnTo>
                  <a:pt x="7" y="45"/>
                </a:lnTo>
                <a:lnTo>
                  <a:pt x="0" y="12"/>
                </a:lnTo>
                <a:lnTo>
                  <a:pt x="4" y="7"/>
                </a:lnTo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6" name="Freeform 96"/>
          <p:cNvSpPr>
            <a:spLocks/>
          </p:cNvSpPr>
          <p:nvPr/>
        </p:nvSpPr>
        <p:spPr bwMode="auto">
          <a:xfrm>
            <a:off x="2337871" y="2283213"/>
            <a:ext cx="13546" cy="13619"/>
          </a:xfrm>
          <a:custGeom>
            <a:avLst/>
            <a:gdLst>
              <a:gd name="T0" fmla="*/ 2147483647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2147483647 w 37"/>
              <a:gd name="T13" fmla="*/ 2147483647 h 38"/>
              <a:gd name="T14" fmla="*/ 0 w 37"/>
              <a:gd name="T15" fmla="*/ 2147483647 h 38"/>
              <a:gd name="T16" fmla="*/ 2147483647 w 37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38"/>
              <a:gd name="T29" fmla="*/ 37 w 37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38">
                <a:moveTo>
                  <a:pt x="6" y="1"/>
                </a:moveTo>
                <a:lnTo>
                  <a:pt x="29" y="0"/>
                </a:lnTo>
                <a:lnTo>
                  <a:pt x="36" y="8"/>
                </a:lnTo>
                <a:lnTo>
                  <a:pt x="37" y="17"/>
                </a:lnTo>
                <a:lnTo>
                  <a:pt x="30" y="34"/>
                </a:lnTo>
                <a:lnTo>
                  <a:pt x="8" y="38"/>
                </a:lnTo>
                <a:lnTo>
                  <a:pt x="2" y="30"/>
                </a:lnTo>
                <a:lnTo>
                  <a:pt x="0" y="15"/>
                </a:lnTo>
                <a:lnTo>
                  <a:pt x="6" y="1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7" name="Freeform 97"/>
          <p:cNvSpPr>
            <a:spLocks/>
          </p:cNvSpPr>
          <p:nvPr/>
        </p:nvSpPr>
        <p:spPr bwMode="auto">
          <a:xfrm>
            <a:off x="2337871" y="2283213"/>
            <a:ext cx="13546" cy="13619"/>
          </a:xfrm>
          <a:custGeom>
            <a:avLst/>
            <a:gdLst>
              <a:gd name="T0" fmla="*/ 2147483647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2147483647 w 37"/>
              <a:gd name="T13" fmla="*/ 2147483647 h 38"/>
              <a:gd name="T14" fmla="*/ 0 w 37"/>
              <a:gd name="T15" fmla="*/ 2147483647 h 38"/>
              <a:gd name="T16" fmla="*/ 2147483647 w 37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38"/>
              <a:gd name="T29" fmla="*/ 37 w 37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38">
                <a:moveTo>
                  <a:pt x="6" y="1"/>
                </a:moveTo>
                <a:lnTo>
                  <a:pt x="29" y="0"/>
                </a:lnTo>
                <a:lnTo>
                  <a:pt x="36" y="8"/>
                </a:lnTo>
                <a:lnTo>
                  <a:pt x="37" y="17"/>
                </a:lnTo>
                <a:lnTo>
                  <a:pt x="30" y="34"/>
                </a:lnTo>
                <a:lnTo>
                  <a:pt x="8" y="38"/>
                </a:lnTo>
                <a:lnTo>
                  <a:pt x="2" y="30"/>
                </a:lnTo>
                <a:lnTo>
                  <a:pt x="0" y="15"/>
                </a:lnTo>
                <a:lnTo>
                  <a:pt x="6" y="1"/>
                </a:lnTo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8" name="Freeform 98"/>
          <p:cNvSpPr>
            <a:spLocks/>
          </p:cNvSpPr>
          <p:nvPr/>
        </p:nvSpPr>
        <p:spPr bwMode="auto">
          <a:xfrm>
            <a:off x="2383026" y="2295319"/>
            <a:ext cx="19567" cy="19672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0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0 w 52"/>
              <a:gd name="T15" fmla="*/ 2147483647 h 49"/>
              <a:gd name="T16" fmla="*/ 2147483647 w 52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"/>
              <a:gd name="T28" fmla="*/ 0 h 49"/>
              <a:gd name="T29" fmla="*/ 52 w 52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" h="49">
                <a:moveTo>
                  <a:pt x="8" y="1"/>
                </a:moveTo>
                <a:lnTo>
                  <a:pt x="38" y="0"/>
                </a:lnTo>
                <a:lnTo>
                  <a:pt x="42" y="3"/>
                </a:lnTo>
                <a:lnTo>
                  <a:pt x="52" y="20"/>
                </a:lnTo>
                <a:lnTo>
                  <a:pt x="41" y="46"/>
                </a:lnTo>
                <a:lnTo>
                  <a:pt x="24" y="49"/>
                </a:lnTo>
                <a:lnTo>
                  <a:pt x="7" y="37"/>
                </a:lnTo>
                <a:lnTo>
                  <a:pt x="0" y="25"/>
                </a:lnTo>
                <a:lnTo>
                  <a:pt x="8" y="1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59" name="Freeform 99"/>
          <p:cNvSpPr>
            <a:spLocks/>
          </p:cNvSpPr>
          <p:nvPr/>
        </p:nvSpPr>
        <p:spPr bwMode="auto">
          <a:xfrm>
            <a:off x="2383026" y="2295319"/>
            <a:ext cx="19567" cy="19672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0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0 w 52"/>
              <a:gd name="T15" fmla="*/ 2147483647 h 49"/>
              <a:gd name="T16" fmla="*/ 2147483647 w 52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"/>
              <a:gd name="T28" fmla="*/ 0 h 49"/>
              <a:gd name="T29" fmla="*/ 52 w 52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" h="49">
                <a:moveTo>
                  <a:pt x="8" y="1"/>
                </a:moveTo>
                <a:lnTo>
                  <a:pt x="38" y="0"/>
                </a:lnTo>
                <a:lnTo>
                  <a:pt x="42" y="3"/>
                </a:lnTo>
                <a:lnTo>
                  <a:pt x="52" y="20"/>
                </a:lnTo>
                <a:lnTo>
                  <a:pt x="41" y="46"/>
                </a:lnTo>
                <a:lnTo>
                  <a:pt x="24" y="49"/>
                </a:lnTo>
                <a:lnTo>
                  <a:pt x="7" y="37"/>
                </a:lnTo>
                <a:lnTo>
                  <a:pt x="0" y="25"/>
                </a:lnTo>
                <a:lnTo>
                  <a:pt x="8" y="1"/>
                </a:lnTo>
              </a:path>
            </a:pathLst>
          </a:custGeom>
          <a:solidFill>
            <a:srgbClr val="92D05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0" name="Freeform 100"/>
          <p:cNvSpPr>
            <a:spLocks/>
          </p:cNvSpPr>
          <p:nvPr/>
        </p:nvSpPr>
        <p:spPr bwMode="auto">
          <a:xfrm>
            <a:off x="1579274" y="2116758"/>
            <a:ext cx="317587" cy="95333"/>
          </a:xfrm>
          <a:custGeom>
            <a:avLst/>
            <a:gdLst>
              <a:gd name="T0" fmla="*/ 2147483647 w 843"/>
              <a:gd name="T1" fmla="*/ 2147483647 h 255"/>
              <a:gd name="T2" fmla="*/ 2147483647 w 843"/>
              <a:gd name="T3" fmla="*/ 2147483647 h 255"/>
              <a:gd name="T4" fmla="*/ 2147483647 w 843"/>
              <a:gd name="T5" fmla="*/ 0 h 255"/>
              <a:gd name="T6" fmla="*/ 2147483647 w 843"/>
              <a:gd name="T7" fmla="*/ 2147483647 h 255"/>
              <a:gd name="T8" fmla="*/ 2147483647 w 843"/>
              <a:gd name="T9" fmla="*/ 2147483647 h 255"/>
              <a:gd name="T10" fmla="*/ 2147483647 w 843"/>
              <a:gd name="T11" fmla="*/ 2147483647 h 255"/>
              <a:gd name="T12" fmla="*/ 2147483647 w 843"/>
              <a:gd name="T13" fmla="*/ 2147483647 h 255"/>
              <a:gd name="T14" fmla="*/ 2147483647 w 843"/>
              <a:gd name="T15" fmla="*/ 2147483647 h 255"/>
              <a:gd name="T16" fmla="*/ 2147483647 w 843"/>
              <a:gd name="T17" fmla="*/ 2147483647 h 255"/>
              <a:gd name="T18" fmla="*/ 2147483647 w 843"/>
              <a:gd name="T19" fmla="*/ 2147483647 h 255"/>
              <a:gd name="T20" fmla="*/ 2147483647 w 843"/>
              <a:gd name="T21" fmla="*/ 2147483647 h 255"/>
              <a:gd name="T22" fmla="*/ 2147483647 w 843"/>
              <a:gd name="T23" fmla="*/ 2147483647 h 255"/>
              <a:gd name="T24" fmla="*/ 2147483647 w 843"/>
              <a:gd name="T25" fmla="*/ 2147483647 h 255"/>
              <a:gd name="T26" fmla="*/ 2147483647 w 843"/>
              <a:gd name="T27" fmla="*/ 2147483647 h 255"/>
              <a:gd name="T28" fmla="*/ 2147483647 w 843"/>
              <a:gd name="T29" fmla="*/ 2147483647 h 255"/>
              <a:gd name="T30" fmla="*/ 2147483647 w 843"/>
              <a:gd name="T31" fmla="*/ 2147483647 h 255"/>
              <a:gd name="T32" fmla="*/ 2147483647 w 843"/>
              <a:gd name="T33" fmla="*/ 2147483647 h 255"/>
              <a:gd name="T34" fmla="*/ 2147483647 w 843"/>
              <a:gd name="T35" fmla="*/ 2147483647 h 255"/>
              <a:gd name="T36" fmla="*/ 2147483647 w 843"/>
              <a:gd name="T37" fmla="*/ 2147483647 h 255"/>
              <a:gd name="T38" fmla="*/ 2147483647 w 843"/>
              <a:gd name="T39" fmla="*/ 2147483647 h 255"/>
              <a:gd name="T40" fmla="*/ 2147483647 w 843"/>
              <a:gd name="T41" fmla="*/ 2147483647 h 255"/>
              <a:gd name="T42" fmla="*/ 2147483647 w 843"/>
              <a:gd name="T43" fmla="*/ 2147483647 h 255"/>
              <a:gd name="T44" fmla="*/ 2147483647 w 843"/>
              <a:gd name="T45" fmla="*/ 2147483647 h 255"/>
              <a:gd name="T46" fmla="*/ 2147483647 w 843"/>
              <a:gd name="T47" fmla="*/ 2147483647 h 255"/>
              <a:gd name="T48" fmla="*/ 2147483647 w 843"/>
              <a:gd name="T49" fmla="*/ 2147483647 h 255"/>
              <a:gd name="T50" fmla="*/ 2147483647 w 843"/>
              <a:gd name="T51" fmla="*/ 2147483647 h 255"/>
              <a:gd name="T52" fmla="*/ 2147483647 w 843"/>
              <a:gd name="T53" fmla="*/ 2147483647 h 255"/>
              <a:gd name="T54" fmla="*/ 2147483647 w 843"/>
              <a:gd name="T55" fmla="*/ 2147483647 h 255"/>
              <a:gd name="T56" fmla="*/ 2147483647 w 843"/>
              <a:gd name="T57" fmla="*/ 2147483647 h 255"/>
              <a:gd name="T58" fmla="*/ 2147483647 w 843"/>
              <a:gd name="T59" fmla="*/ 2147483647 h 255"/>
              <a:gd name="T60" fmla="*/ 2147483647 w 843"/>
              <a:gd name="T61" fmla="*/ 2147483647 h 255"/>
              <a:gd name="T62" fmla="*/ 2147483647 w 843"/>
              <a:gd name="T63" fmla="*/ 2147483647 h 255"/>
              <a:gd name="T64" fmla="*/ 2147483647 w 843"/>
              <a:gd name="T65" fmla="*/ 2147483647 h 255"/>
              <a:gd name="T66" fmla="*/ 2147483647 w 843"/>
              <a:gd name="T67" fmla="*/ 2147483647 h 255"/>
              <a:gd name="T68" fmla="*/ 2147483647 w 843"/>
              <a:gd name="T69" fmla="*/ 2147483647 h 2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43"/>
              <a:gd name="T106" fmla="*/ 0 h 255"/>
              <a:gd name="T107" fmla="*/ 843 w 843"/>
              <a:gd name="T108" fmla="*/ 255 h 2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43" h="255">
                <a:moveTo>
                  <a:pt x="157" y="13"/>
                </a:moveTo>
                <a:lnTo>
                  <a:pt x="179" y="6"/>
                </a:lnTo>
                <a:lnTo>
                  <a:pt x="244" y="0"/>
                </a:lnTo>
                <a:lnTo>
                  <a:pt x="282" y="2"/>
                </a:lnTo>
                <a:lnTo>
                  <a:pt x="311" y="2"/>
                </a:lnTo>
                <a:lnTo>
                  <a:pt x="362" y="0"/>
                </a:lnTo>
                <a:lnTo>
                  <a:pt x="390" y="15"/>
                </a:lnTo>
                <a:lnTo>
                  <a:pt x="401" y="22"/>
                </a:lnTo>
                <a:lnTo>
                  <a:pt x="435" y="31"/>
                </a:lnTo>
                <a:lnTo>
                  <a:pt x="457" y="37"/>
                </a:lnTo>
                <a:lnTo>
                  <a:pt x="487" y="50"/>
                </a:lnTo>
                <a:lnTo>
                  <a:pt x="537" y="83"/>
                </a:lnTo>
                <a:lnTo>
                  <a:pt x="567" y="96"/>
                </a:lnTo>
                <a:lnTo>
                  <a:pt x="616" y="102"/>
                </a:lnTo>
                <a:lnTo>
                  <a:pt x="644" y="102"/>
                </a:lnTo>
                <a:lnTo>
                  <a:pt x="653" y="102"/>
                </a:lnTo>
                <a:lnTo>
                  <a:pt x="687" y="121"/>
                </a:lnTo>
                <a:lnTo>
                  <a:pt x="717" y="135"/>
                </a:lnTo>
                <a:lnTo>
                  <a:pt x="746" y="133"/>
                </a:lnTo>
                <a:lnTo>
                  <a:pt x="837" y="159"/>
                </a:lnTo>
                <a:lnTo>
                  <a:pt x="843" y="167"/>
                </a:lnTo>
                <a:lnTo>
                  <a:pt x="841" y="177"/>
                </a:lnTo>
                <a:lnTo>
                  <a:pt x="829" y="196"/>
                </a:lnTo>
                <a:lnTo>
                  <a:pt x="793" y="208"/>
                </a:lnTo>
                <a:lnTo>
                  <a:pt x="768" y="221"/>
                </a:lnTo>
                <a:lnTo>
                  <a:pt x="714" y="232"/>
                </a:lnTo>
                <a:lnTo>
                  <a:pt x="677" y="243"/>
                </a:lnTo>
                <a:lnTo>
                  <a:pt x="598" y="255"/>
                </a:lnTo>
                <a:lnTo>
                  <a:pt x="588" y="252"/>
                </a:lnTo>
                <a:lnTo>
                  <a:pt x="577" y="239"/>
                </a:lnTo>
                <a:lnTo>
                  <a:pt x="575" y="230"/>
                </a:lnTo>
                <a:lnTo>
                  <a:pt x="582" y="218"/>
                </a:lnTo>
                <a:lnTo>
                  <a:pt x="593" y="181"/>
                </a:lnTo>
                <a:lnTo>
                  <a:pt x="582" y="172"/>
                </a:lnTo>
                <a:lnTo>
                  <a:pt x="549" y="173"/>
                </a:lnTo>
                <a:lnTo>
                  <a:pt x="517" y="159"/>
                </a:lnTo>
                <a:lnTo>
                  <a:pt x="505" y="142"/>
                </a:lnTo>
                <a:lnTo>
                  <a:pt x="476" y="120"/>
                </a:lnTo>
                <a:lnTo>
                  <a:pt x="445" y="121"/>
                </a:lnTo>
                <a:lnTo>
                  <a:pt x="413" y="117"/>
                </a:lnTo>
                <a:lnTo>
                  <a:pt x="387" y="102"/>
                </a:lnTo>
                <a:lnTo>
                  <a:pt x="361" y="98"/>
                </a:lnTo>
                <a:lnTo>
                  <a:pt x="327" y="105"/>
                </a:lnTo>
                <a:lnTo>
                  <a:pt x="305" y="99"/>
                </a:lnTo>
                <a:lnTo>
                  <a:pt x="282" y="84"/>
                </a:lnTo>
                <a:lnTo>
                  <a:pt x="261" y="85"/>
                </a:lnTo>
                <a:lnTo>
                  <a:pt x="235" y="102"/>
                </a:lnTo>
                <a:lnTo>
                  <a:pt x="205" y="99"/>
                </a:lnTo>
                <a:lnTo>
                  <a:pt x="194" y="88"/>
                </a:lnTo>
                <a:lnTo>
                  <a:pt x="193" y="78"/>
                </a:lnTo>
                <a:lnTo>
                  <a:pt x="200" y="71"/>
                </a:lnTo>
                <a:lnTo>
                  <a:pt x="212" y="56"/>
                </a:lnTo>
                <a:lnTo>
                  <a:pt x="201" y="47"/>
                </a:lnTo>
                <a:lnTo>
                  <a:pt x="191" y="49"/>
                </a:lnTo>
                <a:lnTo>
                  <a:pt x="156" y="62"/>
                </a:lnTo>
                <a:lnTo>
                  <a:pt x="128" y="80"/>
                </a:lnTo>
                <a:lnTo>
                  <a:pt x="109" y="99"/>
                </a:lnTo>
                <a:lnTo>
                  <a:pt x="75" y="115"/>
                </a:lnTo>
                <a:lnTo>
                  <a:pt x="45" y="130"/>
                </a:lnTo>
                <a:lnTo>
                  <a:pt x="22" y="165"/>
                </a:lnTo>
                <a:lnTo>
                  <a:pt x="13" y="166"/>
                </a:lnTo>
                <a:lnTo>
                  <a:pt x="3" y="162"/>
                </a:lnTo>
                <a:lnTo>
                  <a:pt x="0" y="145"/>
                </a:lnTo>
                <a:lnTo>
                  <a:pt x="8" y="114"/>
                </a:lnTo>
                <a:lnTo>
                  <a:pt x="31" y="86"/>
                </a:lnTo>
                <a:lnTo>
                  <a:pt x="55" y="65"/>
                </a:lnTo>
                <a:lnTo>
                  <a:pt x="81" y="51"/>
                </a:lnTo>
                <a:lnTo>
                  <a:pt x="112" y="35"/>
                </a:lnTo>
                <a:lnTo>
                  <a:pt x="136" y="21"/>
                </a:lnTo>
                <a:lnTo>
                  <a:pt x="157" y="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1" name="Freeform 101"/>
          <p:cNvSpPr>
            <a:spLocks/>
          </p:cNvSpPr>
          <p:nvPr/>
        </p:nvSpPr>
        <p:spPr bwMode="auto">
          <a:xfrm>
            <a:off x="1579274" y="2116758"/>
            <a:ext cx="317587" cy="95333"/>
          </a:xfrm>
          <a:custGeom>
            <a:avLst/>
            <a:gdLst>
              <a:gd name="T0" fmla="*/ 2147483647 w 843"/>
              <a:gd name="T1" fmla="*/ 2147483647 h 255"/>
              <a:gd name="T2" fmla="*/ 2147483647 w 843"/>
              <a:gd name="T3" fmla="*/ 2147483647 h 255"/>
              <a:gd name="T4" fmla="*/ 2147483647 w 843"/>
              <a:gd name="T5" fmla="*/ 0 h 255"/>
              <a:gd name="T6" fmla="*/ 2147483647 w 843"/>
              <a:gd name="T7" fmla="*/ 2147483647 h 255"/>
              <a:gd name="T8" fmla="*/ 2147483647 w 843"/>
              <a:gd name="T9" fmla="*/ 2147483647 h 255"/>
              <a:gd name="T10" fmla="*/ 2147483647 w 843"/>
              <a:gd name="T11" fmla="*/ 2147483647 h 255"/>
              <a:gd name="T12" fmla="*/ 2147483647 w 843"/>
              <a:gd name="T13" fmla="*/ 2147483647 h 255"/>
              <a:gd name="T14" fmla="*/ 2147483647 w 843"/>
              <a:gd name="T15" fmla="*/ 2147483647 h 255"/>
              <a:gd name="T16" fmla="*/ 2147483647 w 843"/>
              <a:gd name="T17" fmla="*/ 2147483647 h 255"/>
              <a:gd name="T18" fmla="*/ 2147483647 w 843"/>
              <a:gd name="T19" fmla="*/ 2147483647 h 255"/>
              <a:gd name="T20" fmla="*/ 2147483647 w 843"/>
              <a:gd name="T21" fmla="*/ 2147483647 h 255"/>
              <a:gd name="T22" fmla="*/ 2147483647 w 843"/>
              <a:gd name="T23" fmla="*/ 2147483647 h 255"/>
              <a:gd name="T24" fmla="*/ 2147483647 w 843"/>
              <a:gd name="T25" fmla="*/ 2147483647 h 255"/>
              <a:gd name="T26" fmla="*/ 2147483647 w 843"/>
              <a:gd name="T27" fmla="*/ 2147483647 h 255"/>
              <a:gd name="T28" fmla="*/ 2147483647 w 843"/>
              <a:gd name="T29" fmla="*/ 2147483647 h 255"/>
              <a:gd name="T30" fmla="*/ 2147483647 w 843"/>
              <a:gd name="T31" fmla="*/ 2147483647 h 255"/>
              <a:gd name="T32" fmla="*/ 2147483647 w 843"/>
              <a:gd name="T33" fmla="*/ 2147483647 h 255"/>
              <a:gd name="T34" fmla="*/ 2147483647 w 843"/>
              <a:gd name="T35" fmla="*/ 2147483647 h 255"/>
              <a:gd name="T36" fmla="*/ 2147483647 w 843"/>
              <a:gd name="T37" fmla="*/ 2147483647 h 255"/>
              <a:gd name="T38" fmla="*/ 2147483647 w 843"/>
              <a:gd name="T39" fmla="*/ 2147483647 h 255"/>
              <a:gd name="T40" fmla="*/ 2147483647 w 843"/>
              <a:gd name="T41" fmla="*/ 2147483647 h 255"/>
              <a:gd name="T42" fmla="*/ 2147483647 w 843"/>
              <a:gd name="T43" fmla="*/ 2147483647 h 255"/>
              <a:gd name="T44" fmla="*/ 2147483647 w 843"/>
              <a:gd name="T45" fmla="*/ 2147483647 h 255"/>
              <a:gd name="T46" fmla="*/ 2147483647 w 843"/>
              <a:gd name="T47" fmla="*/ 2147483647 h 255"/>
              <a:gd name="T48" fmla="*/ 2147483647 w 843"/>
              <a:gd name="T49" fmla="*/ 2147483647 h 255"/>
              <a:gd name="T50" fmla="*/ 2147483647 w 843"/>
              <a:gd name="T51" fmla="*/ 2147483647 h 255"/>
              <a:gd name="T52" fmla="*/ 2147483647 w 843"/>
              <a:gd name="T53" fmla="*/ 2147483647 h 255"/>
              <a:gd name="T54" fmla="*/ 2147483647 w 843"/>
              <a:gd name="T55" fmla="*/ 2147483647 h 255"/>
              <a:gd name="T56" fmla="*/ 2147483647 w 843"/>
              <a:gd name="T57" fmla="*/ 2147483647 h 255"/>
              <a:gd name="T58" fmla="*/ 2147483647 w 843"/>
              <a:gd name="T59" fmla="*/ 2147483647 h 255"/>
              <a:gd name="T60" fmla="*/ 2147483647 w 843"/>
              <a:gd name="T61" fmla="*/ 2147483647 h 255"/>
              <a:gd name="T62" fmla="*/ 2147483647 w 843"/>
              <a:gd name="T63" fmla="*/ 2147483647 h 255"/>
              <a:gd name="T64" fmla="*/ 2147483647 w 843"/>
              <a:gd name="T65" fmla="*/ 2147483647 h 255"/>
              <a:gd name="T66" fmla="*/ 2147483647 w 843"/>
              <a:gd name="T67" fmla="*/ 2147483647 h 255"/>
              <a:gd name="T68" fmla="*/ 2147483647 w 843"/>
              <a:gd name="T69" fmla="*/ 2147483647 h 2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43"/>
              <a:gd name="T106" fmla="*/ 0 h 255"/>
              <a:gd name="T107" fmla="*/ 843 w 843"/>
              <a:gd name="T108" fmla="*/ 255 h 2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43" h="255">
                <a:moveTo>
                  <a:pt x="157" y="13"/>
                </a:moveTo>
                <a:lnTo>
                  <a:pt x="179" y="6"/>
                </a:lnTo>
                <a:lnTo>
                  <a:pt x="244" y="0"/>
                </a:lnTo>
                <a:lnTo>
                  <a:pt x="282" y="2"/>
                </a:lnTo>
                <a:lnTo>
                  <a:pt x="311" y="2"/>
                </a:lnTo>
                <a:lnTo>
                  <a:pt x="362" y="0"/>
                </a:lnTo>
                <a:lnTo>
                  <a:pt x="390" y="15"/>
                </a:lnTo>
                <a:lnTo>
                  <a:pt x="401" y="22"/>
                </a:lnTo>
                <a:lnTo>
                  <a:pt x="435" y="31"/>
                </a:lnTo>
                <a:lnTo>
                  <a:pt x="457" y="37"/>
                </a:lnTo>
                <a:lnTo>
                  <a:pt x="487" y="50"/>
                </a:lnTo>
                <a:lnTo>
                  <a:pt x="537" y="83"/>
                </a:lnTo>
                <a:lnTo>
                  <a:pt x="567" y="96"/>
                </a:lnTo>
                <a:lnTo>
                  <a:pt x="616" y="102"/>
                </a:lnTo>
                <a:lnTo>
                  <a:pt x="644" y="102"/>
                </a:lnTo>
                <a:lnTo>
                  <a:pt x="653" y="102"/>
                </a:lnTo>
                <a:lnTo>
                  <a:pt x="687" y="121"/>
                </a:lnTo>
                <a:lnTo>
                  <a:pt x="717" y="135"/>
                </a:lnTo>
                <a:lnTo>
                  <a:pt x="746" y="133"/>
                </a:lnTo>
                <a:lnTo>
                  <a:pt x="837" y="159"/>
                </a:lnTo>
                <a:lnTo>
                  <a:pt x="843" y="167"/>
                </a:lnTo>
                <a:lnTo>
                  <a:pt x="841" y="177"/>
                </a:lnTo>
                <a:lnTo>
                  <a:pt x="829" y="196"/>
                </a:lnTo>
                <a:lnTo>
                  <a:pt x="793" y="208"/>
                </a:lnTo>
                <a:lnTo>
                  <a:pt x="768" y="221"/>
                </a:lnTo>
                <a:lnTo>
                  <a:pt x="714" y="232"/>
                </a:lnTo>
                <a:lnTo>
                  <a:pt x="677" y="243"/>
                </a:lnTo>
                <a:lnTo>
                  <a:pt x="598" y="255"/>
                </a:lnTo>
                <a:lnTo>
                  <a:pt x="588" y="252"/>
                </a:lnTo>
                <a:lnTo>
                  <a:pt x="577" y="239"/>
                </a:lnTo>
                <a:lnTo>
                  <a:pt x="575" y="230"/>
                </a:lnTo>
                <a:lnTo>
                  <a:pt x="582" y="218"/>
                </a:lnTo>
                <a:lnTo>
                  <a:pt x="593" y="181"/>
                </a:lnTo>
                <a:lnTo>
                  <a:pt x="582" y="172"/>
                </a:lnTo>
                <a:lnTo>
                  <a:pt x="549" y="173"/>
                </a:lnTo>
                <a:lnTo>
                  <a:pt x="517" y="159"/>
                </a:lnTo>
                <a:lnTo>
                  <a:pt x="505" y="142"/>
                </a:lnTo>
                <a:lnTo>
                  <a:pt x="476" y="120"/>
                </a:lnTo>
                <a:lnTo>
                  <a:pt x="445" y="121"/>
                </a:lnTo>
                <a:lnTo>
                  <a:pt x="413" y="117"/>
                </a:lnTo>
                <a:lnTo>
                  <a:pt x="387" y="102"/>
                </a:lnTo>
                <a:lnTo>
                  <a:pt x="361" y="98"/>
                </a:lnTo>
                <a:lnTo>
                  <a:pt x="327" y="105"/>
                </a:lnTo>
                <a:lnTo>
                  <a:pt x="305" y="99"/>
                </a:lnTo>
                <a:lnTo>
                  <a:pt x="282" y="84"/>
                </a:lnTo>
                <a:lnTo>
                  <a:pt x="261" y="85"/>
                </a:lnTo>
                <a:lnTo>
                  <a:pt x="235" y="102"/>
                </a:lnTo>
                <a:lnTo>
                  <a:pt x="205" y="99"/>
                </a:lnTo>
                <a:lnTo>
                  <a:pt x="194" y="88"/>
                </a:lnTo>
                <a:lnTo>
                  <a:pt x="193" y="78"/>
                </a:lnTo>
                <a:lnTo>
                  <a:pt x="200" y="71"/>
                </a:lnTo>
                <a:lnTo>
                  <a:pt x="212" y="56"/>
                </a:lnTo>
                <a:lnTo>
                  <a:pt x="201" y="47"/>
                </a:lnTo>
                <a:lnTo>
                  <a:pt x="191" y="49"/>
                </a:lnTo>
                <a:lnTo>
                  <a:pt x="156" y="62"/>
                </a:lnTo>
                <a:lnTo>
                  <a:pt x="128" y="80"/>
                </a:lnTo>
                <a:lnTo>
                  <a:pt x="109" y="99"/>
                </a:lnTo>
                <a:lnTo>
                  <a:pt x="75" y="115"/>
                </a:lnTo>
                <a:lnTo>
                  <a:pt x="45" y="130"/>
                </a:lnTo>
                <a:lnTo>
                  <a:pt x="22" y="165"/>
                </a:lnTo>
                <a:lnTo>
                  <a:pt x="13" y="166"/>
                </a:lnTo>
                <a:lnTo>
                  <a:pt x="3" y="162"/>
                </a:lnTo>
                <a:lnTo>
                  <a:pt x="0" y="145"/>
                </a:lnTo>
                <a:lnTo>
                  <a:pt x="8" y="114"/>
                </a:lnTo>
                <a:lnTo>
                  <a:pt x="31" y="86"/>
                </a:lnTo>
                <a:lnTo>
                  <a:pt x="55" y="65"/>
                </a:lnTo>
                <a:lnTo>
                  <a:pt x="81" y="51"/>
                </a:lnTo>
                <a:lnTo>
                  <a:pt x="112" y="35"/>
                </a:lnTo>
                <a:lnTo>
                  <a:pt x="136" y="21"/>
                </a:lnTo>
                <a:lnTo>
                  <a:pt x="157" y="13"/>
                </a:lnTo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2" name="Freeform 102"/>
          <p:cNvSpPr>
            <a:spLocks/>
          </p:cNvSpPr>
          <p:nvPr/>
        </p:nvSpPr>
        <p:spPr bwMode="auto">
          <a:xfrm>
            <a:off x="1634965" y="2163668"/>
            <a:ext cx="10537" cy="13619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0 h 36"/>
              <a:gd name="T4" fmla="*/ 2147483647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0 w 31"/>
              <a:gd name="T13" fmla="*/ 2147483647 h 36"/>
              <a:gd name="T14" fmla="*/ 2147483647 w 31"/>
              <a:gd name="T15" fmla="*/ 2147483647 h 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"/>
              <a:gd name="T25" fmla="*/ 0 h 36"/>
              <a:gd name="T26" fmla="*/ 31 w 31"/>
              <a:gd name="T27" fmla="*/ 36 h 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" h="36">
                <a:moveTo>
                  <a:pt x="8" y="4"/>
                </a:moveTo>
                <a:lnTo>
                  <a:pt x="26" y="0"/>
                </a:lnTo>
                <a:lnTo>
                  <a:pt x="31" y="24"/>
                </a:lnTo>
                <a:lnTo>
                  <a:pt x="23" y="35"/>
                </a:lnTo>
                <a:lnTo>
                  <a:pt x="13" y="36"/>
                </a:lnTo>
                <a:lnTo>
                  <a:pt x="3" y="29"/>
                </a:lnTo>
                <a:lnTo>
                  <a:pt x="0" y="17"/>
                </a:lnTo>
                <a:lnTo>
                  <a:pt x="8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3" name="Freeform 103"/>
          <p:cNvSpPr>
            <a:spLocks/>
          </p:cNvSpPr>
          <p:nvPr/>
        </p:nvSpPr>
        <p:spPr bwMode="auto">
          <a:xfrm>
            <a:off x="1634965" y="2163668"/>
            <a:ext cx="10537" cy="13619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0 h 36"/>
              <a:gd name="T4" fmla="*/ 2147483647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0 w 31"/>
              <a:gd name="T13" fmla="*/ 2147483647 h 36"/>
              <a:gd name="T14" fmla="*/ 2147483647 w 31"/>
              <a:gd name="T15" fmla="*/ 2147483647 h 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"/>
              <a:gd name="T25" fmla="*/ 0 h 36"/>
              <a:gd name="T26" fmla="*/ 31 w 31"/>
              <a:gd name="T27" fmla="*/ 36 h 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" h="36">
                <a:moveTo>
                  <a:pt x="8" y="4"/>
                </a:moveTo>
                <a:lnTo>
                  <a:pt x="26" y="0"/>
                </a:lnTo>
                <a:lnTo>
                  <a:pt x="31" y="24"/>
                </a:lnTo>
                <a:lnTo>
                  <a:pt x="23" y="35"/>
                </a:lnTo>
                <a:lnTo>
                  <a:pt x="13" y="36"/>
                </a:lnTo>
                <a:lnTo>
                  <a:pt x="3" y="29"/>
                </a:lnTo>
                <a:lnTo>
                  <a:pt x="0" y="17"/>
                </a:lnTo>
                <a:lnTo>
                  <a:pt x="8" y="4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4" name="Freeform 104"/>
          <p:cNvSpPr>
            <a:spLocks/>
          </p:cNvSpPr>
          <p:nvPr/>
        </p:nvSpPr>
        <p:spPr bwMode="auto">
          <a:xfrm>
            <a:off x="1789996" y="2252949"/>
            <a:ext cx="55691" cy="27238"/>
          </a:xfrm>
          <a:custGeom>
            <a:avLst/>
            <a:gdLst>
              <a:gd name="T0" fmla="*/ 2147483647 w 146"/>
              <a:gd name="T1" fmla="*/ 2147483647 h 73"/>
              <a:gd name="T2" fmla="*/ 2147483647 w 146"/>
              <a:gd name="T3" fmla="*/ 2147483647 h 73"/>
              <a:gd name="T4" fmla="*/ 2147483647 w 146"/>
              <a:gd name="T5" fmla="*/ 2147483647 h 73"/>
              <a:gd name="T6" fmla="*/ 0 w 146"/>
              <a:gd name="T7" fmla="*/ 2147483647 h 73"/>
              <a:gd name="T8" fmla="*/ 2147483647 w 146"/>
              <a:gd name="T9" fmla="*/ 2147483647 h 73"/>
              <a:gd name="T10" fmla="*/ 2147483647 w 146"/>
              <a:gd name="T11" fmla="*/ 2147483647 h 73"/>
              <a:gd name="T12" fmla="*/ 2147483647 w 146"/>
              <a:gd name="T13" fmla="*/ 0 h 73"/>
              <a:gd name="T14" fmla="*/ 2147483647 w 146"/>
              <a:gd name="T15" fmla="*/ 2147483647 h 73"/>
              <a:gd name="T16" fmla="*/ 2147483647 w 146"/>
              <a:gd name="T17" fmla="*/ 2147483647 h 73"/>
              <a:gd name="T18" fmla="*/ 2147483647 w 146"/>
              <a:gd name="T19" fmla="*/ 2147483647 h 73"/>
              <a:gd name="T20" fmla="*/ 2147483647 w 146"/>
              <a:gd name="T21" fmla="*/ 2147483647 h 73"/>
              <a:gd name="T22" fmla="*/ 2147483647 w 146"/>
              <a:gd name="T23" fmla="*/ 2147483647 h 73"/>
              <a:gd name="T24" fmla="*/ 2147483647 w 146"/>
              <a:gd name="T25" fmla="*/ 2147483647 h 73"/>
              <a:gd name="T26" fmla="*/ 2147483647 w 146"/>
              <a:gd name="T27" fmla="*/ 2147483647 h 7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6"/>
              <a:gd name="T43" fmla="*/ 0 h 73"/>
              <a:gd name="T44" fmla="*/ 146 w 146"/>
              <a:gd name="T45" fmla="*/ 73 h 7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6" h="73">
                <a:moveTo>
                  <a:pt x="37" y="51"/>
                </a:moveTo>
                <a:lnTo>
                  <a:pt x="6" y="37"/>
                </a:lnTo>
                <a:lnTo>
                  <a:pt x="1" y="33"/>
                </a:lnTo>
                <a:lnTo>
                  <a:pt x="0" y="28"/>
                </a:lnTo>
                <a:lnTo>
                  <a:pt x="28" y="7"/>
                </a:lnTo>
                <a:lnTo>
                  <a:pt x="43" y="5"/>
                </a:lnTo>
                <a:lnTo>
                  <a:pt x="102" y="0"/>
                </a:lnTo>
                <a:lnTo>
                  <a:pt x="132" y="7"/>
                </a:lnTo>
                <a:lnTo>
                  <a:pt x="146" y="29"/>
                </a:lnTo>
                <a:lnTo>
                  <a:pt x="130" y="51"/>
                </a:lnTo>
                <a:lnTo>
                  <a:pt x="121" y="58"/>
                </a:lnTo>
                <a:lnTo>
                  <a:pt x="96" y="73"/>
                </a:lnTo>
                <a:lnTo>
                  <a:pt x="81" y="65"/>
                </a:lnTo>
                <a:lnTo>
                  <a:pt x="37" y="51"/>
                </a:lnTo>
                <a:close/>
              </a:path>
            </a:pathLst>
          </a:custGeom>
          <a:solidFill>
            <a:srgbClr val="FFC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5" name="Freeform 105"/>
          <p:cNvSpPr>
            <a:spLocks/>
          </p:cNvSpPr>
          <p:nvPr/>
        </p:nvSpPr>
        <p:spPr bwMode="auto">
          <a:xfrm>
            <a:off x="1764407" y="1979054"/>
            <a:ext cx="22578" cy="18159"/>
          </a:xfrm>
          <a:custGeom>
            <a:avLst/>
            <a:gdLst>
              <a:gd name="T0" fmla="*/ 0 w 61"/>
              <a:gd name="T1" fmla="*/ 2147483647 h 46"/>
              <a:gd name="T2" fmla="*/ 2147483647 w 61"/>
              <a:gd name="T3" fmla="*/ 2147483647 h 46"/>
              <a:gd name="T4" fmla="*/ 2147483647 w 61"/>
              <a:gd name="T5" fmla="*/ 2147483647 h 46"/>
              <a:gd name="T6" fmla="*/ 2147483647 w 61"/>
              <a:gd name="T7" fmla="*/ 0 h 46"/>
              <a:gd name="T8" fmla="*/ 2147483647 w 61"/>
              <a:gd name="T9" fmla="*/ 2147483647 h 46"/>
              <a:gd name="T10" fmla="*/ 2147483647 w 61"/>
              <a:gd name="T11" fmla="*/ 2147483647 h 46"/>
              <a:gd name="T12" fmla="*/ 2147483647 w 61"/>
              <a:gd name="T13" fmla="*/ 2147483647 h 46"/>
              <a:gd name="T14" fmla="*/ 2147483647 w 61"/>
              <a:gd name="T15" fmla="*/ 2147483647 h 46"/>
              <a:gd name="T16" fmla="*/ 2147483647 w 61"/>
              <a:gd name="T17" fmla="*/ 2147483647 h 46"/>
              <a:gd name="T18" fmla="*/ 0 w 61"/>
              <a:gd name="T19" fmla="*/ 2147483647 h 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"/>
              <a:gd name="T31" fmla="*/ 0 h 46"/>
              <a:gd name="T32" fmla="*/ 61 w 61"/>
              <a:gd name="T33" fmla="*/ 46 h 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" h="46">
                <a:moveTo>
                  <a:pt x="0" y="8"/>
                </a:moveTo>
                <a:lnTo>
                  <a:pt x="28" y="7"/>
                </a:lnTo>
                <a:lnTo>
                  <a:pt x="33" y="2"/>
                </a:lnTo>
                <a:lnTo>
                  <a:pt x="41" y="0"/>
                </a:lnTo>
                <a:lnTo>
                  <a:pt x="61" y="26"/>
                </a:lnTo>
                <a:lnTo>
                  <a:pt x="58" y="37"/>
                </a:lnTo>
                <a:lnTo>
                  <a:pt x="50" y="44"/>
                </a:lnTo>
                <a:lnTo>
                  <a:pt x="41" y="46"/>
                </a:lnTo>
                <a:lnTo>
                  <a:pt x="14" y="26"/>
                </a:lnTo>
                <a:lnTo>
                  <a:pt x="0" y="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6" name="Freeform 106"/>
          <p:cNvSpPr>
            <a:spLocks/>
          </p:cNvSpPr>
          <p:nvPr/>
        </p:nvSpPr>
        <p:spPr bwMode="auto">
          <a:xfrm>
            <a:off x="1764407" y="1979054"/>
            <a:ext cx="22578" cy="18159"/>
          </a:xfrm>
          <a:custGeom>
            <a:avLst/>
            <a:gdLst>
              <a:gd name="T0" fmla="*/ 0 w 61"/>
              <a:gd name="T1" fmla="*/ 2147483647 h 46"/>
              <a:gd name="T2" fmla="*/ 2147483647 w 61"/>
              <a:gd name="T3" fmla="*/ 2147483647 h 46"/>
              <a:gd name="T4" fmla="*/ 2147483647 w 61"/>
              <a:gd name="T5" fmla="*/ 2147483647 h 46"/>
              <a:gd name="T6" fmla="*/ 2147483647 w 61"/>
              <a:gd name="T7" fmla="*/ 0 h 46"/>
              <a:gd name="T8" fmla="*/ 2147483647 w 61"/>
              <a:gd name="T9" fmla="*/ 2147483647 h 46"/>
              <a:gd name="T10" fmla="*/ 2147483647 w 61"/>
              <a:gd name="T11" fmla="*/ 2147483647 h 46"/>
              <a:gd name="T12" fmla="*/ 2147483647 w 61"/>
              <a:gd name="T13" fmla="*/ 2147483647 h 46"/>
              <a:gd name="T14" fmla="*/ 2147483647 w 61"/>
              <a:gd name="T15" fmla="*/ 2147483647 h 46"/>
              <a:gd name="T16" fmla="*/ 2147483647 w 61"/>
              <a:gd name="T17" fmla="*/ 2147483647 h 46"/>
              <a:gd name="T18" fmla="*/ 0 w 61"/>
              <a:gd name="T19" fmla="*/ 2147483647 h 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"/>
              <a:gd name="T31" fmla="*/ 0 h 46"/>
              <a:gd name="T32" fmla="*/ 61 w 61"/>
              <a:gd name="T33" fmla="*/ 46 h 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" h="46">
                <a:moveTo>
                  <a:pt x="0" y="8"/>
                </a:moveTo>
                <a:lnTo>
                  <a:pt x="28" y="7"/>
                </a:lnTo>
                <a:lnTo>
                  <a:pt x="33" y="2"/>
                </a:lnTo>
                <a:lnTo>
                  <a:pt x="41" y="0"/>
                </a:lnTo>
                <a:lnTo>
                  <a:pt x="61" y="26"/>
                </a:lnTo>
                <a:lnTo>
                  <a:pt x="58" y="37"/>
                </a:lnTo>
                <a:lnTo>
                  <a:pt x="50" y="44"/>
                </a:lnTo>
                <a:lnTo>
                  <a:pt x="41" y="46"/>
                </a:lnTo>
                <a:lnTo>
                  <a:pt x="14" y="26"/>
                </a:lnTo>
                <a:lnTo>
                  <a:pt x="0" y="8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7" name="Freeform 107"/>
          <p:cNvSpPr>
            <a:spLocks/>
          </p:cNvSpPr>
          <p:nvPr/>
        </p:nvSpPr>
        <p:spPr bwMode="auto">
          <a:xfrm>
            <a:off x="1797520" y="2018398"/>
            <a:ext cx="19568" cy="12106"/>
          </a:xfrm>
          <a:custGeom>
            <a:avLst/>
            <a:gdLst>
              <a:gd name="T0" fmla="*/ 0 w 51"/>
              <a:gd name="T1" fmla="*/ 2147483647 h 33"/>
              <a:gd name="T2" fmla="*/ 2147483647 w 51"/>
              <a:gd name="T3" fmla="*/ 0 h 33"/>
              <a:gd name="T4" fmla="*/ 2147483647 w 51"/>
              <a:gd name="T5" fmla="*/ 0 h 33"/>
              <a:gd name="T6" fmla="*/ 2147483647 w 51"/>
              <a:gd name="T7" fmla="*/ 2147483647 h 33"/>
              <a:gd name="T8" fmla="*/ 2147483647 w 51"/>
              <a:gd name="T9" fmla="*/ 2147483647 h 33"/>
              <a:gd name="T10" fmla="*/ 2147483647 w 51"/>
              <a:gd name="T11" fmla="*/ 2147483647 h 33"/>
              <a:gd name="T12" fmla="*/ 2147483647 w 51"/>
              <a:gd name="T13" fmla="*/ 2147483647 h 33"/>
              <a:gd name="T14" fmla="*/ 2147483647 w 51"/>
              <a:gd name="T15" fmla="*/ 2147483647 h 33"/>
              <a:gd name="T16" fmla="*/ 2147483647 w 51"/>
              <a:gd name="T17" fmla="*/ 2147483647 h 33"/>
              <a:gd name="T18" fmla="*/ 0 w 51"/>
              <a:gd name="T19" fmla="*/ 214748364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33"/>
              <a:gd name="T32" fmla="*/ 51 w 51"/>
              <a:gd name="T33" fmla="*/ 33 h 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33">
                <a:moveTo>
                  <a:pt x="0" y="3"/>
                </a:moveTo>
                <a:lnTo>
                  <a:pt x="26" y="0"/>
                </a:lnTo>
                <a:lnTo>
                  <a:pt x="37" y="0"/>
                </a:lnTo>
                <a:lnTo>
                  <a:pt x="49" y="12"/>
                </a:lnTo>
                <a:lnTo>
                  <a:pt x="51" y="24"/>
                </a:lnTo>
                <a:lnTo>
                  <a:pt x="51" y="29"/>
                </a:lnTo>
                <a:lnTo>
                  <a:pt x="35" y="33"/>
                </a:lnTo>
                <a:lnTo>
                  <a:pt x="26" y="28"/>
                </a:lnTo>
                <a:lnTo>
                  <a:pt x="12" y="13"/>
                </a:lnTo>
                <a:lnTo>
                  <a:pt x="0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8" name="Freeform 108"/>
          <p:cNvSpPr>
            <a:spLocks/>
          </p:cNvSpPr>
          <p:nvPr/>
        </p:nvSpPr>
        <p:spPr bwMode="auto">
          <a:xfrm>
            <a:off x="1797520" y="2018398"/>
            <a:ext cx="19568" cy="12106"/>
          </a:xfrm>
          <a:custGeom>
            <a:avLst/>
            <a:gdLst>
              <a:gd name="T0" fmla="*/ 0 w 51"/>
              <a:gd name="T1" fmla="*/ 2147483647 h 33"/>
              <a:gd name="T2" fmla="*/ 2147483647 w 51"/>
              <a:gd name="T3" fmla="*/ 0 h 33"/>
              <a:gd name="T4" fmla="*/ 2147483647 w 51"/>
              <a:gd name="T5" fmla="*/ 0 h 33"/>
              <a:gd name="T6" fmla="*/ 2147483647 w 51"/>
              <a:gd name="T7" fmla="*/ 2147483647 h 33"/>
              <a:gd name="T8" fmla="*/ 2147483647 w 51"/>
              <a:gd name="T9" fmla="*/ 2147483647 h 33"/>
              <a:gd name="T10" fmla="*/ 2147483647 w 51"/>
              <a:gd name="T11" fmla="*/ 2147483647 h 33"/>
              <a:gd name="T12" fmla="*/ 2147483647 w 51"/>
              <a:gd name="T13" fmla="*/ 2147483647 h 33"/>
              <a:gd name="T14" fmla="*/ 2147483647 w 51"/>
              <a:gd name="T15" fmla="*/ 2147483647 h 33"/>
              <a:gd name="T16" fmla="*/ 2147483647 w 51"/>
              <a:gd name="T17" fmla="*/ 2147483647 h 33"/>
              <a:gd name="T18" fmla="*/ 0 w 51"/>
              <a:gd name="T19" fmla="*/ 214748364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33"/>
              <a:gd name="T32" fmla="*/ 51 w 51"/>
              <a:gd name="T33" fmla="*/ 33 h 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33">
                <a:moveTo>
                  <a:pt x="0" y="3"/>
                </a:moveTo>
                <a:lnTo>
                  <a:pt x="26" y="0"/>
                </a:lnTo>
                <a:lnTo>
                  <a:pt x="37" y="0"/>
                </a:lnTo>
                <a:lnTo>
                  <a:pt x="49" y="12"/>
                </a:lnTo>
                <a:lnTo>
                  <a:pt x="51" y="24"/>
                </a:lnTo>
                <a:lnTo>
                  <a:pt x="51" y="29"/>
                </a:lnTo>
                <a:lnTo>
                  <a:pt x="35" y="33"/>
                </a:lnTo>
                <a:lnTo>
                  <a:pt x="26" y="28"/>
                </a:lnTo>
                <a:lnTo>
                  <a:pt x="12" y="13"/>
                </a:lnTo>
                <a:lnTo>
                  <a:pt x="0" y="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69" name="Freeform 109"/>
          <p:cNvSpPr>
            <a:spLocks/>
          </p:cNvSpPr>
          <p:nvPr/>
        </p:nvSpPr>
        <p:spPr bwMode="auto">
          <a:xfrm>
            <a:off x="1774944" y="2068335"/>
            <a:ext cx="12041" cy="16645"/>
          </a:xfrm>
          <a:custGeom>
            <a:avLst/>
            <a:gdLst>
              <a:gd name="T0" fmla="*/ 2147483647 w 29"/>
              <a:gd name="T1" fmla="*/ 0 h 44"/>
              <a:gd name="T2" fmla="*/ 0 w 29"/>
              <a:gd name="T3" fmla="*/ 2147483647 h 44"/>
              <a:gd name="T4" fmla="*/ 0 w 29"/>
              <a:gd name="T5" fmla="*/ 2147483647 h 44"/>
              <a:gd name="T6" fmla="*/ 2147483647 w 29"/>
              <a:gd name="T7" fmla="*/ 2147483647 h 44"/>
              <a:gd name="T8" fmla="*/ 2147483647 w 29"/>
              <a:gd name="T9" fmla="*/ 2147483647 h 44"/>
              <a:gd name="T10" fmla="*/ 2147483647 w 29"/>
              <a:gd name="T11" fmla="*/ 2147483647 h 44"/>
              <a:gd name="T12" fmla="*/ 2147483647 w 29"/>
              <a:gd name="T13" fmla="*/ 2147483647 h 44"/>
              <a:gd name="T14" fmla="*/ 2147483647 w 29"/>
              <a:gd name="T15" fmla="*/ 2147483647 h 44"/>
              <a:gd name="T16" fmla="*/ 2147483647 w 29"/>
              <a:gd name="T17" fmla="*/ 2147483647 h 44"/>
              <a:gd name="T18" fmla="*/ 2147483647 w 29"/>
              <a:gd name="T19" fmla="*/ 2147483647 h 44"/>
              <a:gd name="T20" fmla="*/ 2147483647 w 29"/>
              <a:gd name="T21" fmla="*/ 0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"/>
              <a:gd name="T34" fmla="*/ 0 h 44"/>
              <a:gd name="T35" fmla="*/ 29 w 29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" h="44">
                <a:moveTo>
                  <a:pt x="5" y="0"/>
                </a:moveTo>
                <a:lnTo>
                  <a:pt x="0" y="10"/>
                </a:lnTo>
                <a:lnTo>
                  <a:pt x="0" y="22"/>
                </a:lnTo>
                <a:lnTo>
                  <a:pt x="6" y="41"/>
                </a:lnTo>
                <a:lnTo>
                  <a:pt x="15" y="44"/>
                </a:lnTo>
                <a:lnTo>
                  <a:pt x="27" y="42"/>
                </a:lnTo>
                <a:lnTo>
                  <a:pt x="29" y="38"/>
                </a:lnTo>
                <a:lnTo>
                  <a:pt x="25" y="15"/>
                </a:lnTo>
                <a:lnTo>
                  <a:pt x="17" y="4"/>
                </a:lnTo>
                <a:lnTo>
                  <a:pt x="13" y="3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0" name="Freeform 110"/>
          <p:cNvSpPr>
            <a:spLocks/>
          </p:cNvSpPr>
          <p:nvPr/>
        </p:nvSpPr>
        <p:spPr bwMode="auto">
          <a:xfrm>
            <a:off x="1774944" y="2068335"/>
            <a:ext cx="12041" cy="16645"/>
          </a:xfrm>
          <a:custGeom>
            <a:avLst/>
            <a:gdLst>
              <a:gd name="T0" fmla="*/ 2147483647 w 29"/>
              <a:gd name="T1" fmla="*/ 0 h 44"/>
              <a:gd name="T2" fmla="*/ 0 w 29"/>
              <a:gd name="T3" fmla="*/ 2147483647 h 44"/>
              <a:gd name="T4" fmla="*/ 0 w 29"/>
              <a:gd name="T5" fmla="*/ 2147483647 h 44"/>
              <a:gd name="T6" fmla="*/ 2147483647 w 29"/>
              <a:gd name="T7" fmla="*/ 2147483647 h 44"/>
              <a:gd name="T8" fmla="*/ 2147483647 w 29"/>
              <a:gd name="T9" fmla="*/ 2147483647 h 44"/>
              <a:gd name="T10" fmla="*/ 2147483647 w 29"/>
              <a:gd name="T11" fmla="*/ 2147483647 h 44"/>
              <a:gd name="T12" fmla="*/ 2147483647 w 29"/>
              <a:gd name="T13" fmla="*/ 2147483647 h 44"/>
              <a:gd name="T14" fmla="*/ 2147483647 w 29"/>
              <a:gd name="T15" fmla="*/ 2147483647 h 44"/>
              <a:gd name="T16" fmla="*/ 2147483647 w 29"/>
              <a:gd name="T17" fmla="*/ 2147483647 h 44"/>
              <a:gd name="T18" fmla="*/ 2147483647 w 29"/>
              <a:gd name="T19" fmla="*/ 2147483647 h 44"/>
              <a:gd name="T20" fmla="*/ 2147483647 w 29"/>
              <a:gd name="T21" fmla="*/ 0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"/>
              <a:gd name="T34" fmla="*/ 0 h 44"/>
              <a:gd name="T35" fmla="*/ 29 w 29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" h="44">
                <a:moveTo>
                  <a:pt x="5" y="0"/>
                </a:moveTo>
                <a:lnTo>
                  <a:pt x="0" y="10"/>
                </a:lnTo>
                <a:lnTo>
                  <a:pt x="0" y="22"/>
                </a:lnTo>
                <a:lnTo>
                  <a:pt x="6" y="41"/>
                </a:lnTo>
                <a:lnTo>
                  <a:pt x="15" y="44"/>
                </a:lnTo>
                <a:lnTo>
                  <a:pt x="27" y="42"/>
                </a:lnTo>
                <a:lnTo>
                  <a:pt x="29" y="38"/>
                </a:lnTo>
                <a:lnTo>
                  <a:pt x="25" y="15"/>
                </a:lnTo>
                <a:lnTo>
                  <a:pt x="17" y="4"/>
                </a:lnTo>
                <a:lnTo>
                  <a:pt x="13" y="3"/>
                </a:lnTo>
                <a:lnTo>
                  <a:pt x="5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1" name="Freeform 111"/>
          <p:cNvSpPr>
            <a:spLocks/>
          </p:cNvSpPr>
          <p:nvPr/>
        </p:nvSpPr>
        <p:spPr bwMode="auto">
          <a:xfrm>
            <a:off x="1753871" y="2041097"/>
            <a:ext cx="18062" cy="28751"/>
          </a:xfrm>
          <a:custGeom>
            <a:avLst/>
            <a:gdLst>
              <a:gd name="T0" fmla="*/ 2147483647 w 50"/>
              <a:gd name="T1" fmla="*/ 0 h 76"/>
              <a:gd name="T2" fmla="*/ 2147483647 w 50"/>
              <a:gd name="T3" fmla="*/ 2147483647 h 76"/>
              <a:gd name="T4" fmla="*/ 2147483647 w 50"/>
              <a:gd name="T5" fmla="*/ 2147483647 h 76"/>
              <a:gd name="T6" fmla="*/ 2147483647 w 50"/>
              <a:gd name="T7" fmla="*/ 2147483647 h 76"/>
              <a:gd name="T8" fmla="*/ 2147483647 w 50"/>
              <a:gd name="T9" fmla="*/ 2147483647 h 76"/>
              <a:gd name="T10" fmla="*/ 2147483647 w 50"/>
              <a:gd name="T11" fmla="*/ 2147483647 h 76"/>
              <a:gd name="T12" fmla="*/ 2147483647 w 50"/>
              <a:gd name="T13" fmla="*/ 2147483647 h 76"/>
              <a:gd name="T14" fmla="*/ 2147483647 w 50"/>
              <a:gd name="T15" fmla="*/ 2147483647 h 76"/>
              <a:gd name="T16" fmla="*/ 2147483647 w 50"/>
              <a:gd name="T17" fmla="*/ 2147483647 h 76"/>
              <a:gd name="T18" fmla="*/ 2147483647 w 50"/>
              <a:gd name="T19" fmla="*/ 2147483647 h 76"/>
              <a:gd name="T20" fmla="*/ 2147483647 w 50"/>
              <a:gd name="T21" fmla="*/ 2147483647 h 76"/>
              <a:gd name="T22" fmla="*/ 2147483647 w 50"/>
              <a:gd name="T23" fmla="*/ 2147483647 h 76"/>
              <a:gd name="T24" fmla="*/ 0 w 50"/>
              <a:gd name="T25" fmla="*/ 2147483647 h 76"/>
              <a:gd name="T26" fmla="*/ 2147483647 w 50"/>
              <a:gd name="T27" fmla="*/ 0 h 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76"/>
              <a:gd name="T44" fmla="*/ 50 w 50"/>
              <a:gd name="T45" fmla="*/ 76 h 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76">
                <a:moveTo>
                  <a:pt x="11" y="0"/>
                </a:moveTo>
                <a:lnTo>
                  <a:pt x="19" y="2"/>
                </a:lnTo>
                <a:lnTo>
                  <a:pt x="26" y="11"/>
                </a:lnTo>
                <a:lnTo>
                  <a:pt x="42" y="22"/>
                </a:lnTo>
                <a:lnTo>
                  <a:pt x="50" y="38"/>
                </a:lnTo>
                <a:lnTo>
                  <a:pt x="40" y="51"/>
                </a:lnTo>
                <a:lnTo>
                  <a:pt x="39" y="68"/>
                </a:lnTo>
                <a:lnTo>
                  <a:pt x="34" y="74"/>
                </a:lnTo>
                <a:lnTo>
                  <a:pt x="28" y="75"/>
                </a:lnTo>
                <a:lnTo>
                  <a:pt x="20" y="76"/>
                </a:lnTo>
                <a:lnTo>
                  <a:pt x="12" y="67"/>
                </a:lnTo>
                <a:lnTo>
                  <a:pt x="4" y="50"/>
                </a:lnTo>
                <a:lnTo>
                  <a:pt x="0" y="27"/>
                </a:lnTo>
                <a:lnTo>
                  <a:pt x="1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2" name="Freeform 112"/>
          <p:cNvSpPr>
            <a:spLocks/>
          </p:cNvSpPr>
          <p:nvPr/>
        </p:nvSpPr>
        <p:spPr bwMode="auto">
          <a:xfrm>
            <a:off x="1753871" y="2041097"/>
            <a:ext cx="18062" cy="28751"/>
          </a:xfrm>
          <a:custGeom>
            <a:avLst/>
            <a:gdLst>
              <a:gd name="T0" fmla="*/ 2147483647 w 50"/>
              <a:gd name="T1" fmla="*/ 0 h 76"/>
              <a:gd name="T2" fmla="*/ 2147483647 w 50"/>
              <a:gd name="T3" fmla="*/ 2147483647 h 76"/>
              <a:gd name="T4" fmla="*/ 2147483647 w 50"/>
              <a:gd name="T5" fmla="*/ 2147483647 h 76"/>
              <a:gd name="T6" fmla="*/ 2147483647 w 50"/>
              <a:gd name="T7" fmla="*/ 2147483647 h 76"/>
              <a:gd name="T8" fmla="*/ 2147483647 w 50"/>
              <a:gd name="T9" fmla="*/ 2147483647 h 76"/>
              <a:gd name="T10" fmla="*/ 2147483647 w 50"/>
              <a:gd name="T11" fmla="*/ 2147483647 h 76"/>
              <a:gd name="T12" fmla="*/ 2147483647 w 50"/>
              <a:gd name="T13" fmla="*/ 2147483647 h 76"/>
              <a:gd name="T14" fmla="*/ 2147483647 w 50"/>
              <a:gd name="T15" fmla="*/ 2147483647 h 76"/>
              <a:gd name="T16" fmla="*/ 2147483647 w 50"/>
              <a:gd name="T17" fmla="*/ 2147483647 h 76"/>
              <a:gd name="T18" fmla="*/ 2147483647 w 50"/>
              <a:gd name="T19" fmla="*/ 2147483647 h 76"/>
              <a:gd name="T20" fmla="*/ 2147483647 w 50"/>
              <a:gd name="T21" fmla="*/ 2147483647 h 76"/>
              <a:gd name="T22" fmla="*/ 2147483647 w 50"/>
              <a:gd name="T23" fmla="*/ 2147483647 h 76"/>
              <a:gd name="T24" fmla="*/ 0 w 50"/>
              <a:gd name="T25" fmla="*/ 2147483647 h 76"/>
              <a:gd name="T26" fmla="*/ 2147483647 w 50"/>
              <a:gd name="T27" fmla="*/ 0 h 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76"/>
              <a:gd name="T44" fmla="*/ 50 w 50"/>
              <a:gd name="T45" fmla="*/ 76 h 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76">
                <a:moveTo>
                  <a:pt x="11" y="0"/>
                </a:moveTo>
                <a:lnTo>
                  <a:pt x="19" y="2"/>
                </a:lnTo>
                <a:lnTo>
                  <a:pt x="26" y="11"/>
                </a:lnTo>
                <a:lnTo>
                  <a:pt x="42" y="22"/>
                </a:lnTo>
                <a:lnTo>
                  <a:pt x="50" y="38"/>
                </a:lnTo>
                <a:lnTo>
                  <a:pt x="40" y="51"/>
                </a:lnTo>
                <a:lnTo>
                  <a:pt x="39" y="68"/>
                </a:lnTo>
                <a:lnTo>
                  <a:pt x="34" y="74"/>
                </a:lnTo>
                <a:lnTo>
                  <a:pt x="28" y="75"/>
                </a:lnTo>
                <a:lnTo>
                  <a:pt x="20" y="76"/>
                </a:lnTo>
                <a:lnTo>
                  <a:pt x="12" y="67"/>
                </a:lnTo>
                <a:lnTo>
                  <a:pt x="4" y="50"/>
                </a:lnTo>
                <a:lnTo>
                  <a:pt x="0" y="27"/>
                </a:lnTo>
                <a:lnTo>
                  <a:pt x="11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3" name="Freeform 113"/>
          <p:cNvSpPr>
            <a:spLocks/>
          </p:cNvSpPr>
          <p:nvPr/>
        </p:nvSpPr>
        <p:spPr bwMode="auto">
          <a:xfrm>
            <a:off x="1914923" y="2143996"/>
            <a:ext cx="21072" cy="18159"/>
          </a:xfrm>
          <a:custGeom>
            <a:avLst/>
            <a:gdLst>
              <a:gd name="T0" fmla="*/ 2147483647 w 58"/>
              <a:gd name="T1" fmla="*/ 2147483647 h 46"/>
              <a:gd name="T2" fmla="*/ 2147483647 w 58"/>
              <a:gd name="T3" fmla="*/ 2147483647 h 46"/>
              <a:gd name="T4" fmla="*/ 2147483647 w 58"/>
              <a:gd name="T5" fmla="*/ 2147483647 h 46"/>
              <a:gd name="T6" fmla="*/ 2147483647 w 58"/>
              <a:gd name="T7" fmla="*/ 0 h 46"/>
              <a:gd name="T8" fmla="*/ 2147483647 w 58"/>
              <a:gd name="T9" fmla="*/ 2147483647 h 46"/>
              <a:gd name="T10" fmla="*/ 2147483647 w 58"/>
              <a:gd name="T11" fmla="*/ 2147483647 h 46"/>
              <a:gd name="T12" fmla="*/ 2147483647 w 58"/>
              <a:gd name="T13" fmla="*/ 2147483647 h 46"/>
              <a:gd name="T14" fmla="*/ 2147483647 w 58"/>
              <a:gd name="T15" fmla="*/ 2147483647 h 46"/>
              <a:gd name="T16" fmla="*/ 2147483647 w 58"/>
              <a:gd name="T17" fmla="*/ 2147483647 h 46"/>
              <a:gd name="T18" fmla="*/ 0 w 58"/>
              <a:gd name="T19" fmla="*/ 2147483647 h 46"/>
              <a:gd name="T20" fmla="*/ 2147483647 w 58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46"/>
              <a:gd name="T35" fmla="*/ 58 w 58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46">
                <a:moveTo>
                  <a:pt x="10" y="20"/>
                </a:moveTo>
                <a:lnTo>
                  <a:pt x="25" y="7"/>
                </a:lnTo>
                <a:lnTo>
                  <a:pt x="46" y="3"/>
                </a:lnTo>
                <a:lnTo>
                  <a:pt x="51" y="0"/>
                </a:lnTo>
                <a:lnTo>
                  <a:pt x="58" y="3"/>
                </a:lnTo>
                <a:lnTo>
                  <a:pt x="54" y="31"/>
                </a:lnTo>
                <a:lnTo>
                  <a:pt x="47" y="38"/>
                </a:lnTo>
                <a:lnTo>
                  <a:pt x="19" y="44"/>
                </a:lnTo>
                <a:lnTo>
                  <a:pt x="3" y="46"/>
                </a:lnTo>
                <a:lnTo>
                  <a:pt x="0" y="29"/>
                </a:lnTo>
                <a:lnTo>
                  <a:pt x="10" y="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4" name="Freeform 114"/>
          <p:cNvSpPr>
            <a:spLocks/>
          </p:cNvSpPr>
          <p:nvPr/>
        </p:nvSpPr>
        <p:spPr bwMode="auto">
          <a:xfrm>
            <a:off x="1914923" y="2143996"/>
            <a:ext cx="21072" cy="18159"/>
          </a:xfrm>
          <a:custGeom>
            <a:avLst/>
            <a:gdLst>
              <a:gd name="T0" fmla="*/ 2147483647 w 58"/>
              <a:gd name="T1" fmla="*/ 2147483647 h 46"/>
              <a:gd name="T2" fmla="*/ 2147483647 w 58"/>
              <a:gd name="T3" fmla="*/ 2147483647 h 46"/>
              <a:gd name="T4" fmla="*/ 2147483647 w 58"/>
              <a:gd name="T5" fmla="*/ 2147483647 h 46"/>
              <a:gd name="T6" fmla="*/ 2147483647 w 58"/>
              <a:gd name="T7" fmla="*/ 0 h 46"/>
              <a:gd name="T8" fmla="*/ 2147483647 w 58"/>
              <a:gd name="T9" fmla="*/ 2147483647 h 46"/>
              <a:gd name="T10" fmla="*/ 2147483647 w 58"/>
              <a:gd name="T11" fmla="*/ 2147483647 h 46"/>
              <a:gd name="T12" fmla="*/ 2147483647 w 58"/>
              <a:gd name="T13" fmla="*/ 2147483647 h 46"/>
              <a:gd name="T14" fmla="*/ 2147483647 w 58"/>
              <a:gd name="T15" fmla="*/ 2147483647 h 46"/>
              <a:gd name="T16" fmla="*/ 2147483647 w 58"/>
              <a:gd name="T17" fmla="*/ 2147483647 h 46"/>
              <a:gd name="T18" fmla="*/ 0 w 58"/>
              <a:gd name="T19" fmla="*/ 2147483647 h 46"/>
              <a:gd name="T20" fmla="*/ 2147483647 w 58"/>
              <a:gd name="T21" fmla="*/ 2147483647 h 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46"/>
              <a:gd name="T35" fmla="*/ 58 w 58"/>
              <a:gd name="T36" fmla="*/ 46 h 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46">
                <a:moveTo>
                  <a:pt x="10" y="20"/>
                </a:moveTo>
                <a:lnTo>
                  <a:pt x="25" y="7"/>
                </a:lnTo>
                <a:lnTo>
                  <a:pt x="46" y="3"/>
                </a:lnTo>
                <a:lnTo>
                  <a:pt x="51" y="0"/>
                </a:lnTo>
                <a:lnTo>
                  <a:pt x="58" y="3"/>
                </a:lnTo>
                <a:lnTo>
                  <a:pt x="54" y="31"/>
                </a:lnTo>
                <a:lnTo>
                  <a:pt x="47" y="38"/>
                </a:lnTo>
                <a:lnTo>
                  <a:pt x="19" y="44"/>
                </a:lnTo>
                <a:lnTo>
                  <a:pt x="3" y="46"/>
                </a:lnTo>
                <a:lnTo>
                  <a:pt x="0" y="29"/>
                </a:lnTo>
                <a:lnTo>
                  <a:pt x="10" y="2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5" name="Freeform 115"/>
          <p:cNvSpPr>
            <a:spLocks/>
          </p:cNvSpPr>
          <p:nvPr/>
        </p:nvSpPr>
        <p:spPr bwMode="auto">
          <a:xfrm>
            <a:off x="2118118" y="2178800"/>
            <a:ext cx="58700" cy="30265"/>
          </a:xfrm>
          <a:custGeom>
            <a:avLst/>
            <a:gdLst>
              <a:gd name="T0" fmla="*/ 2147483647 w 156"/>
              <a:gd name="T1" fmla="*/ 2147483647 h 79"/>
              <a:gd name="T2" fmla="*/ 2147483647 w 156"/>
              <a:gd name="T3" fmla="*/ 2147483647 h 79"/>
              <a:gd name="T4" fmla="*/ 2147483647 w 156"/>
              <a:gd name="T5" fmla="*/ 2147483647 h 79"/>
              <a:gd name="T6" fmla="*/ 2147483647 w 156"/>
              <a:gd name="T7" fmla="*/ 0 h 79"/>
              <a:gd name="T8" fmla="*/ 2147483647 w 156"/>
              <a:gd name="T9" fmla="*/ 2147483647 h 79"/>
              <a:gd name="T10" fmla="*/ 2147483647 w 156"/>
              <a:gd name="T11" fmla="*/ 2147483647 h 79"/>
              <a:gd name="T12" fmla="*/ 2147483647 w 156"/>
              <a:gd name="T13" fmla="*/ 2147483647 h 79"/>
              <a:gd name="T14" fmla="*/ 2147483647 w 156"/>
              <a:gd name="T15" fmla="*/ 2147483647 h 79"/>
              <a:gd name="T16" fmla="*/ 2147483647 w 156"/>
              <a:gd name="T17" fmla="*/ 2147483647 h 79"/>
              <a:gd name="T18" fmla="*/ 2147483647 w 156"/>
              <a:gd name="T19" fmla="*/ 2147483647 h 79"/>
              <a:gd name="T20" fmla="*/ 0 w 156"/>
              <a:gd name="T21" fmla="*/ 2147483647 h 79"/>
              <a:gd name="T22" fmla="*/ 2147483647 w 156"/>
              <a:gd name="T23" fmla="*/ 2147483647 h 79"/>
              <a:gd name="T24" fmla="*/ 2147483647 w 156"/>
              <a:gd name="T25" fmla="*/ 2147483647 h 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6"/>
              <a:gd name="T40" fmla="*/ 0 h 79"/>
              <a:gd name="T41" fmla="*/ 156 w 156"/>
              <a:gd name="T42" fmla="*/ 79 h 7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6" h="79">
                <a:moveTo>
                  <a:pt x="20" y="17"/>
                </a:moveTo>
                <a:lnTo>
                  <a:pt x="45" y="14"/>
                </a:lnTo>
                <a:lnTo>
                  <a:pt x="108" y="2"/>
                </a:lnTo>
                <a:lnTo>
                  <a:pt x="147" y="0"/>
                </a:lnTo>
                <a:lnTo>
                  <a:pt x="153" y="3"/>
                </a:lnTo>
                <a:lnTo>
                  <a:pt x="156" y="22"/>
                </a:lnTo>
                <a:lnTo>
                  <a:pt x="148" y="33"/>
                </a:lnTo>
                <a:lnTo>
                  <a:pt x="124" y="54"/>
                </a:lnTo>
                <a:lnTo>
                  <a:pt x="21" y="79"/>
                </a:lnTo>
                <a:lnTo>
                  <a:pt x="15" y="75"/>
                </a:lnTo>
                <a:lnTo>
                  <a:pt x="0" y="47"/>
                </a:lnTo>
                <a:lnTo>
                  <a:pt x="5" y="22"/>
                </a:lnTo>
                <a:lnTo>
                  <a:pt x="20" y="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6" name="Freeform 116"/>
          <p:cNvSpPr>
            <a:spLocks/>
          </p:cNvSpPr>
          <p:nvPr/>
        </p:nvSpPr>
        <p:spPr bwMode="auto">
          <a:xfrm>
            <a:off x="2118118" y="2178800"/>
            <a:ext cx="58700" cy="30265"/>
          </a:xfrm>
          <a:custGeom>
            <a:avLst/>
            <a:gdLst>
              <a:gd name="T0" fmla="*/ 2147483647 w 156"/>
              <a:gd name="T1" fmla="*/ 2147483647 h 79"/>
              <a:gd name="T2" fmla="*/ 2147483647 w 156"/>
              <a:gd name="T3" fmla="*/ 2147483647 h 79"/>
              <a:gd name="T4" fmla="*/ 2147483647 w 156"/>
              <a:gd name="T5" fmla="*/ 2147483647 h 79"/>
              <a:gd name="T6" fmla="*/ 2147483647 w 156"/>
              <a:gd name="T7" fmla="*/ 0 h 79"/>
              <a:gd name="T8" fmla="*/ 2147483647 w 156"/>
              <a:gd name="T9" fmla="*/ 2147483647 h 79"/>
              <a:gd name="T10" fmla="*/ 2147483647 w 156"/>
              <a:gd name="T11" fmla="*/ 2147483647 h 79"/>
              <a:gd name="T12" fmla="*/ 2147483647 w 156"/>
              <a:gd name="T13" fmla="*/ 2147483647 h 79"/>
              <a:gd name="T14" fmla="*/ 2147483647 w 156"/>
              <a:gd name="T15" fmla="*/ 2147483647 h 79"/>
              <a:gd name="T16" fmla="*/ 2147483647 w 156"/>
              <a:gd name="T17" fmla="*/ 2147483647 h 79"/>
              <a:gd name="T18" fmla="*/ 2147483647 w 156"/>
              <a:gd name="T19" fmla="*/ 2147483647 h 79"/>
              <a:gd name="T20" fmla="*/ 0 w 156"/>
              <a:gd name="T21" fmla="*/ 2147483647 h 79"/>
              <a:gd name="T22" fmla="*/ 2147483647 w 156"/>
              <a:gd name="T23" fmla="*/ 2147483647 h 79"/>
              <a:gd name="T24" fmla="*/ 2147483647 w 156"/>
              <a:gd name="T25" fmla="*/ 2147483647 h 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6"/>
              <a:gd name="T40" fmla="*/ 0 h 79"/>
              <a:gd name="T41" fmla="*/ 156 w 156"/>
              <a:gd name="T42" fmla="*/ 79 h 7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6" h="79">
                <a:moveTo>
                  <a:pt x="20" y="17"/>
                </a:moveTo>
                <a:lnTo>
                  <a:pt x="45" y="14"/>
                </a:lnTo>
                <a:lnTo>
                  <a:pt x="108" y="2"/>
                </a:lnTo>
                <a:lnTo>
                  <a:pt x="147" y="0"/>
                </a:lnTo>
                <a:lnTo>
                  <a:pt x="153" y="3"/>
                </a:lnTo>
                <a:lnTo>
                  <a:pt x="156" y="22"/>
                </a:lnTo>
                <a:lnTo>
                  <a:pt x="148" y="33"/>
                </a:lnTo>
                <a:lnTo>
                  <a:pt x="124" y="54"/>
                </a:lnTo>
                <a:lnTo>
                  <a:pt x="21" y="79"/>
                </a:lnTo>
                <a:lnTo>
                  <a:pt x="15" y="75"/>
                </a:lnTo>
                <a:lnTo>
                  <a:pt x="0" y="47"/>
                </a:lnTo>
                <a:lnTo>
                  <a:pt x="5" y="22"/>
                </a:lnTo>
                <a:lnTo>
                  <a:pt x="20" y="17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7" name="Freeform 117"/>
          <p:cNvSpPr>
            <a:spLocks/>
          </p:cNvSpPr>
          <p:nvPr/>
        </p:nvSpPr>
        <p:spPr bwMode="auto">
          <a:xfrm>
            <a:off x="1901377" y="2181826"/>
            <a:ext cx="108371" cy="74148"/>
          </a:xfrm>
          <a:custGeom>
            <a:avLst/>
            <a:gdLst>
              <a:gd name="T0" fmla="*/ 2147483647 w 288"/>
              <a:gd name="T1" fmla="*/ 0 h 196"/>
              <a:gd name="T2" fmla="*/ 2147483647 w 288"/>
              <a:gd name="T3" fmla="*/ 2147483647 h 196"/>
              <a:gd name="T4" fmla="*/ 2147483647 w 288"/>
              <a:gd name="T5" fmla="*/ 2147483647 h 196"/>
              <a:gd name="T6" fmla="*/ 2147483647 w 288"/>
              <a:gd name="T7" fmla="*/ 2147483647 h 196"/>
              <a:gd name="T8" fmla="*/ 2147483647 w 288"/>
              <a:gd name="T9" fmla="*/ 2147483647 h 196"/>
              <a:gd name="T10" fmla="*/ 2147483647 w 288"/>
              <a:gd name="T11" fmla="*/ 2147483647 h 196"/>
              <a:gd name="T12" fmla="*/ 2147483647 w 288"/>
              <a:gd name="T13" fmla="*/ 2147483647 h 196"/>
              <a:gd name="T14" fmla="*/ 2147483647 w 288"/>
              <a:gd name="T15" fmla="*/ 2147483647 h 196"/>
              <a:gd name="T16" fmla="*/ 2147483647 w 288"/>
              <a:gd name="T17" fmla="*/ 2147483647 h 196"/>
              <a:gd name="T18" fmla="*/ 2147483647 w 288"/>
              <a:gd name="T19" fmla="*/ 2147483647 h 196"/>
              <a:gd name="T20" fmla="*/ 2147483647 w 288"/>
              <a:gd name="T21" fmla="*/ 2147483647 h 196"/>
              <a:gd name="T22" fmla="*/ 2147483647 w 288"/>
              <a:gd name="T23" fmla="*/ 2147483647 h 196"/>
              <a:gd name="T24" fmla="*/ 2147483647 w 288"/>
              <a:gd name="T25" fmla="*/ 2147483647 h 196"/>
              <a:gd name="T26" fmla="*/ 2147483647 w 288"/>
              <a:gd name="T27" fmla="*/ 2147483647 h 196"/>
              <a:gd name="T28" fmla="*/ 2147483647 w 288"/>
              <a:gd name="T29" fmla="*/ 2147483647 h 196"/>
              <a:gd name="T30" fmla="*/ 2147483647 w 288"/>
              <a:gd name="T31" fmla="*/ 2147483647 h 196"/>
              <a:gd name="T32" fmla="*/ 2147483647 w 288"/>
              <a:gd name="T33" fmla="*/ 2147483647 h 196"/>
              <a:gd name="T34" fmla="*/ 2147483647 w 288"/>
              <a:gd name="T35" fmla="*/ 2147483647 h 196"/>
              <a:gd name="T36" fmla="*/ 2147483647 w 288"/>
              <a:gd name="T37" fmla="*/ 2147483647 h 196"/>
              <a:gd name="T38" fmla="*/ 0 w 288"/>
              <a:gd name="T39" fmla="*/ 2147483647 h 196"/>
              <a:gd name="T40" fmla="*/ 2147483647 w 288"/>
              <a:gd name="T41" fmla="*/ 2147483647 h 196"/>
              <a:gd name="T42" fmla="*/ 2147483647 w 288"/>
              <a:gd name="T43" fmla="*/ 2147483647 h 196"/>
              <a:gd name="T44" fmla="*/ 2147483647 w 288"/>
              <a:gd name="T45" fmla="*/ 2147483647 h 196"/>
              <a:gd name="T46" fmla="*/ 2147483647 w 288"/>
              <a:gd name="T47" fmla="*/ 2147483647 h 196"/>
              <a:gd name="T48" fmla="*/ 2147483647 w 288"/>
              <a:gd name="T49" fmla="*/ 2147483647 h 196"/>
              <a:gd name="T50" fmla="*/ 2147483647 w 288"/>
              <a:gd name="T51" fmla="*/ 2147483647 h 196"/>
              <a:gd name="T52" fmla="*/ 2147483647 w 288"/>
              <a:gd name="T53" fmla="*/ 2147483647 h 196"/>
              <a:gd name="T54" fmla="*/ 2147483647 w 288"/>
              <a:gd name="T55" fmla="*/ 2147483647 h 196"/>
              <a:gd name="T56" fmla="*/ 2147483647 w 288"/>
              <a:gd name="T57" fmla="*/ 2147483647 h 196"/>
              <a:gd name="T58" fmla="*/ 2147483647 w 288"/>
              <a:gd name="T59" fmla="*/ 2147483647 h 196"/>
              <a:gd name="T60" fmla="*/ 2147483647 w 288"/>
              <a:gd name="T61" fmla="*/ 2147483647 h 196"/>
              <a:gd name="T62" fmla="*/ 2147483647 w 288"/>
              <a:gd name="T63" fmla="*/ 2147483647 h 196"/>
              <a:gd name="T64" fmla="*/ 2147483647 w 288"/>
              <a:gd name="T65" fmla="*/ 2147483647 h 196"/>
              <a:gd name="T66" fmla="*/ 2147483647 w 288"/>
              <a:gd name="T67" fmla="*/ 2147483647 h 196"/>
              <a:gd name="T68" fmla="*/ 2147483647 w 288"/>
              <a:gd name="T69" fmla="*/ 2147483647 h 196"/>
              <a:gd name="T70" fmla="*/ 2147483647 w 288"/>
              <a:gd name="T71" fmla="*/ 2147483647 h 196"/>
              <a:gd name="T72" fmla="*/ 2147483647 w 288"/>
              <a:gd name="T73" fmla="*/ 2147483647 h 196"/>
              <a:gd name="T74" fmla="*/ 2147483647 w 288"/>
              <a:gd name="T75" fmla="*/ 2147483647 h 196"/>
              <a:gd name="T76" fmla="*/ 2147483647 w 288"/>
              <a:gd name="T77" fmla="*/ 2147483647 h 196"/>
              <a:gd name="T78" fmla="*/ 2147483647 w 288"/>
              <a:gd name="T79" fmla="*/ 2147483647 h 196"/>
              <a:gd name="T80" fmla="*/ 2147483647 w 288"/>
              <a:gd name="T81" fmla="*/ 2147483647 h 196"/>
              <a:gd name="T82" fmla="*/ 2147483647 w 288"/>
              <a:gd name="T83" fmla="*/ 2147483647 h 196"/>
              <a:gd name="T84" fmla="*/ 2147483647 w 288"/>
              <a:gd name="T85" fmla="*/ 0 h 19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8"/>
              <a:gd name="T130" fmla="*/ 0 h 196"/>
              <a:gd name="T131" fmla="*/ 288 w 288"/>
              <a:gd name="T132" fmla="*/ 196 h 19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8" h="196">
                <a:moveTo>
                  <a:pt x="222" y="0"/>
                </a:moveTo>
                <a:lnTo>
                  <a:pt x="175" y="11"/>
                </a:lnTo>
                <a:lnTo>
                  <a:pt x="122" y="12"/>
                </a:lnTo>
                <a:lnTo>
                  <a:pt x="96" y="17"/>
                </a:lnTo>
                <a:lnTo>
                  <a:pt x="84" y="33"/>
                </a:lnTo>
                <a:lnTo>
                  <a:pt x="86" y="48"/>
                </a:lnTo>
                <a:lnTo>
                  <a:pt x="93" y="58"/>
                </a:lnTo>
                <a:lnTo>
                  <a:pt x="111" y="68"/>
                </a:lnTo>
                <a:lnTo>
                  <a:pt x="144" y="71"/>
                </a:lnTo>
                <a:lnTo>
                  <a:pt x="166" y="91"/>
                </a:lnTo>
                <a:lnTo>
                  <a:pt x="170" y="108"/>
                </a:lnTo>
                <a:lnTo>
                  <a:pt x="166" y="115"/>
                </a:lnTo>
                <a:lnTo>
                  <a:pt x="120" y="118"/>
                </a:lnTo>
                <a:lnTo>
                  <a:pt x="82" y="122"/>
                </a:lnTo>
                <a:lnTo>
                  <a:pt x="48" y="122"/>
                </a:lnTo>
                <a:lnTo>
                  <a:pt x="16" y="128"/>
                </a:lnTo>
                <a:lnTo>
                  <a:pt x="4" y="140"/>
                </a:lnTo>
                <a:lnTo>
                  <a:pt x="1" y="171"/>
                </a:lnTo>
                <a:lnTo>
                  <a:pt x="3" y="180"/>
                </a:lnTo>
                <a:lnTo>
                  <a:pt x="0" y="186"/>
                </a:lnTo>
                <a:lnTo>
                  <a:pt x="15" y="192"/>
                </a:lnTo>
                <a:lnTo>
                  <a:pt x="20" y="196"/>
                </a:lnTo>
                <a:lnTo>
                  <a:pt x="133" y="182"/>
                </a:lnTo>
                <a:lnTo>
                  <a:pt x="169" y="181"/>
                </a:lnTo>
                <a:lnTo>
                  <a:pt x="204" y="165"/>
                </a:lnTo>
                <a:lnTo>
                  <a:pt x="232" y="159"/>
                </a:lnTo>
                <a:lnTo>
                  <a:pt x="261" y="176"/>
                </a:lnTo>
                <a:lnTo>
                  <a:pt x="285" y="192"/>
                </a:lnTo>
                <a:lnTo>
                  <a:pt x="288" y="166"/>
                </a:lnTo>
                <a:lnTo>
                  <a:pt x="265" y="140"/>
                </a:lnTo>
                <a:lnTo>
                  <a:pt x="240" y="129"/>
                </a:lnTo>
                <a:lnTo>
                  <a:pt x="229" y="126"/>
                </a:lnTo>
                <a:lnTo>
                  <a:pt x="228" y="115"/>
                </a:lnTo>
                <a:lnTo>
                  <a:pt x="236" y="105"/>
                </a:lnTo>
                <a:lnTo>
                  <a:pt x="247" y="93"/>
                </a:lnTo>
                <a:lnTo>
                  <a:pt x="248" y="82"/>
                </a:lnTo>
                <a:lnTo>
                  <a:pt x="239" y="75"/>
                </a:lnTo>
                <a:lnTo>
                  <a:pt x="224" y="60"/>
                </a:lnTo>
                <a:lnTo>
                  <a:pt x="228" y="45"/>
                </a:lnTo>
                <a:lnTo>
                  <a:pt x="236" y="36"/>
                </a:lnTo>
                <a:lnTo>
                  <a:pt x="237" y="25"/>
                </a:lnTo>
                <a:lnTo>
                  <a:pt x="233" y="10"/>
                </a:lnTo>
                <a:lnTo>
                  <a:pt x="222" y="0"/>
                </a:lnTo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8" name="Freeform 118"/>
          <p:cNvSpPr>
            <a:spLocks/>
          </p:cNvSpPr>
          <p:nvPr/>
        </p:nvSpPr>
        <p:spPr bwMode="auto">
          <a:xfrm>
            <a:off x="1984160" y="2174262"/>
            <a:ext cx="99340" cy="69608"/>
          </a:xfrm>
          <a:custGeom>
            <a:avLst/>
            <a:gdLst>
              <a:gd name="T0" fmla="*/ 0 w 261"/>
              <a:gd name="T1" fmla="*/ 2147483647 h 183"/>
              <a:gd name="T2" fmla="*/ 2147483647 w 261"/>
              <a:gd name="T3" fmla="*/ 0 h 183"/>
              <a:gd name="T4" fmla="*/ 2147483647 w 261"/>
              <a:gd name="T5" fmla="*/ 2147483647 h 183"/>
              <a:gd name="T6" fmla="*/ 2147483647 w 261"/>
              <a:gd name="T7" fmla="*/ 2147483647 h 183"/>
              <a:gd name="T8" fmla="*/ 2147483647 w 261"/>
              <a:gd name="T9" fmla="*/ 2147483647 h 183"/>
              <a:gd name="T10" fmla="*/ 2147483647 w 261"/>
              <a:gd name="T11" fmla="*/ 2147483647 h 183"/>
              <a:gd name="T12" fmla="*/ 2147483647 w 261"/>
              <a:gd name="T13" fmla="*/ 2147483647 h 183"/>
              <a:gd name="T14" fmla="*/ 2147483647 w 261"/>
              <a:gd name="T15" fmla="*/ 2147483647 h 183"/>
              <a:gd name="T16" fmla="*/ 2147483647 w 261"/>
              <a:gd name="T17" fmla="*/ 2147483647 h 183"/>
              <a:gd name="T18" fmla="*/ 2147483647 w 261"/>
              <a:gd name="T19" fmla="*/ 2147483647 h 183"/>
              <a:gd name="T20" fmla="*/ 2147483647 w 261"/>
              <a:gd name="T21" fmla="*/ 2147483647 h 183"/>
              <a:gd name="T22" fmla="*/ 2147483647 w 261"/>
              <a:gd name="T23" fmla="*/ 2147483647 h 183"/>
              <a:gd name="T24" fmla="*/ 2147483647 w 261"/>
              <a:gd name="T25" fmla="*/ 2147483647 h 183"/>
              <a:gd name="T26" fmla="*/ 2147483647 w 261"/>
              <a:gd name="T27" fmla="*/ 2147483647 h 183"/>
              <a:gd name="T28" fmla="*/ 2147483647 w 261"/>
              <a:gd name="T29" fmla="*/ 2147483647 h 183"/>
              <a:gd name="T30" fmla="*/ 2147483647 w 261"/>
              <a:gd name="T31" fmla="*/ 2147483647 h 183"/>
              <a:gd name="T32" fmla="*/ 2147483647 w 261"/>
              <a:gd name="T33" fmla="*/ 2147483647 h 183"/>
              <a:gd name="T34" fmla="*/ 2147483647 w 261"/>
              <a:gd name="T35" fmla="*/ 2147483647 h 183"/>
              <a:gd name="T36" fmla="*/ 2147483647 w 261"/>
              <a:gd name="T37" fmla="*/ 2147483647 h 183"/>
              <a:gd name="T38" fmla="*/ 2147483647 w 261"/>
              <a:gd name="T39" fmla="*/ 2147483647 h 183"/>
              <a:gd name="T40" fmla="*/ 2147483647 w 261"/>
              <a:gd name="T41" fmla="*/ 2147483647 h 183"/>
              <a:gd name="T42" fmla="*/ 2147483647 w 261"/>
              <a:gd name="T43" fmla="*/ 2147483647 h 183"/>
              <a:gd name="T44" fmla="*/ 2147483647 w 261"/>
              <a:gd name="T45" fmla="*/ 2147483647 h 183"/>
              <a:gd name="T46" fmla="*/ 2147483647 w 261"/>
              <a:gd name="T47" fmla="*/ 2147483647 h 183"/>
              <a:gd name="T48" fmla="*/ 2147483647 w 261"/>
              <a:gd name="T49" fmla="*/ 2147483647 h 183"/>
              <a:gd name="T50" fmla="*/ 2147483647 w 261"/>
              <a:gd name="T51" fmla="*/ 2147483647 h 183"/>
              <a:gd name="T52" fmla="*/ 2147483647 w 261"/>
              <a:gd name="T53" fmla="*/ 2147483647 h 183"/>
              <a:gd name="T54" fmla="*/ 2147483647 w 261"/>
              <a:gd name="T55" fmla="*/ 2147483647 h 183"/>
              <a:gd name="T56" fmla="*/ 2147483647 w 261"/>
              <a:gd name="T57" fmla="*/ 2147483647 h 183"/>
              <a:gd name="T58" fmla="*/ 2147483647 w 261"/>
              <a:gd name="T59" fmla="*/ 2147483647 h 183"/>
              <a:gd name="T60" fmla="*/ 2147483647 w 261"/>
              <a:gd name="T61" fmla="*/ 2147483647 h 183"/>
              <a:gd name="T62" fmla="*/ 2147483647 w 261"/>
              <a:gd name="T63" fmla="*/ 2147483647 h 183"/>
              <a:gd name="T64" fmla="*/ 2147483647 w 261"/>
              <a:gd name="T65" fmla="*/ 2147483647 h 183"/>
              <a:gd name="T66" fmla="*/ 2147483647 w 261"/>
              <a:gd name="T67" fmla="*/ 2147483647 h 183"/>
              <a:gd name="T68" fmla="*/ 0 w 261"/>
              <a:gd name="T69" fmla="*/ 2147483647 h 18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1"/>
              <a:gd name="T106" fmla="*/ 0 h 183"/>
              <a:gd name="T107" fmla="*/ 261 w 261"/>
              <a:gd name="T108" fmla="*/ 183 h 18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1" h="183">
                <a:moveTo>
                  <a:pt x="0" y="17"/>
                </a:moveTo>
                <a:lnTo>
                  <a:pt x="52" y="0"/>
                </a:lnTo>
                <a:lnTo>
                  <a:pt x="91" y="3"/>
                </a:lnTo>
                <a:lnTo>
                  <a:pt x="125" y="12"/>
                </a:lnTo>
                <a:lnTo>
                  <a:pt x="164" y="8"/>
                </a:lnTo>
                <a:lnTo>
                  <a:pt x="189" y="10"/>
                </a:lnTo>
                <a:lnTo>
                  <a:pt x="198" y="15"/>
                </a:lnTo>
                <a:lnTo>
                  <a:pt x="202" y="33"/>
                </a:lnTo>
                <a:lnTo>
                  <a:pt x="179" y="45"/>
                </a:lnTo>
                <a:lnTo>
                  <a:pt x="183" y="60"/>
                </a:lnTo>
                <a:lnTo>
                  <a:pt x="215" y="55"/>
                </a:lnTo>
                <a:lnTo>
                  <a:pt x="243" y="42"/>
                </a:lnTo>
                <a:lnTo>
                  <a:pt x="258" y="52"/>
                </a:lnTo>
                <a:lnTo>
                  <a:pt x="261" y="73"/>
                </a:lnTo>
                <a:lnTo>
                  <a:pt x="254" y="84"/>
                </a:lnTo>
                <a:lnTo>
                  <a:pt x="209" y="99"/>
                </a:lnTo>
                <a:lnTo>
                  <a:pt x="144" y="106"/>
                </a:lnTo>
                <a:lnTo>
                  <a:pt x="122" y="119"/>
                </a:lnTo>
                <a:lnTo>
                  <a:pt x="80" y="135"/>
                </a:lnTo>
                <a:lnTo>
                  <a:pt x="62" y="157"/>
                </a:lnTo>
                <a:lnTo>
                  <a:pt x="65" y="183"/>
                </a:lnTo>
                <a:lnTo>
                  <a:pt x="43" y="157"/>
                </a:lnTo>
                <a:lnTo>
                  <a:pt x="18" y="147"/>
                </a:lnTo>
                <a:lnTo>
                  <a:pt x="7" y="143"/>
                </a:lnTo>
                <a:lnTo>
                  <a:pt x="4" y="132"/>
                </a:lnTo>
                <a:lnTo>
                  <a:pt x="12" y="122"/>
                </a:lnTo>
                <a:lnTo>
                  <a:pt x="25" y="111"/>
                </a:lnTo>
                <a:lnTo>
                  <a:pt x="26" y="98"/>
                </a:lnTo>
                <a:lnTo>
                  <a:pt x="17" y="92"/>
                </a:lnTo>
                <a:lnTo>
                  <a:pt x="2" y="77"/>
                </a:lnTo>
                <a:lnTo>
                  <a:pt x="6" y="63"/>
                </a:lnTo>
                <a:lnTo>
                  <a:pt x="14" y="54"/>
                </a:lnTo>
                <a:lnTo>
                  <a:pt x="15" y="43"/>
                </a:lnTo>
                <a:lnTo>
                  <a:pt x="11" y="27"/>
                </a:lnTo>
                <a:lnTo>
                  <a:pt x="0" y="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79" name="Freeform 119"/>
          <p:cNvSpPr>
            <a:spLocks/>
          </p:cNvSpPr>
          <p:nvPr/>
        </p:nvSpPr>
        <p:spPr bwMode="auto">
          <a:xfrm>
            <a:off x="1984160" y="2174262"/>
            <a:ext cx="99340" cy="69608"/>
          </a:xfrm>
          <a:custGeom>
            <a:avLst/>
            <a:gdLst>
              <a:gd name="T0" fmla="*/ 0 w 261"/>
              <a:gd name="T1" fmla="*/ 2147483647 h 183"/>
              <a:gd name="T2" fmla="*/ 2147483647 w 261"/>
              <a:gd name="T3" fmla="*/ 0 h 183"/>
              <a:gd name="T4" fmla="*/ 2147483647 w 261"/>
              <a:gd name="T5" fmla="*/ 2147483647 h 183"/>
              <a:gd name="T6" fmla="*/ 2147483647 w 261"/>
              <a:gd name="T7" fmla="*/ 2147483647 h 183"/>
              <a:gd name="T8" fmla="*/ 2147483647 w 261"/>
              <a:gd name="T9" fmla="*/ 2147483647 h 183"/>
              <a:gd name="T10" fmla="*/ 2147483647 w 261"/>
              <a:gd name="T11" fmla="*/ 2147483647 h 183"/>
              <a:gd name="T12" fmla="*/ 2147483647 w 261"/>
              <a:gd name="T13" fmla="*/ 2147483647 h 183"/>
              <a:gd name="T14" fmla="*/ 2147483647 w 261"/>
              <a:gd name="T15" fmla="*/ 2147483647 h 183"/>
              <a:gd name="T16" fmla="*/ 2147483647 w 261"/>
              <a:gd name="T17" fmla="*/ 2147483647 h 183"/>
              <a:gd name="T18" fmla="*/ 2147483647 w 261"/>
              <a:gd name="T19" fmla="*/ 2147483647 h 183"/>
              <a:gd name="T20" fmla="*/ 2147483647 w 261"/>
              <a:gd name="T21" fmla="*/ 2147483647 h 183"/>
              <a:gd name="T22" fmla="*/ 2147483647 w 261"/>
              <a:gd name="T23" fmla="*/ 2147483647 h 183"/>
              <a:gd name="T24" fmla="*/ 2147483647 w 261"/>
              <a:gd name="T25" fmla="*/ 2147483647 h 183"/>
              <a:gd name="T26" fmla="*/ 2147483647 w 261"/>
              <a:gd name="T27" fmla="*/ 2147483647 h 183"/>
              <a:gd name="T28" fmla="*/ 2147483647 w 261"/>
              <a:gd name="T29" fmla="*/ 2147483647 h 183"/>
              <a:gd name="T30" fmla="*/ 2147483647 w 261"/>
              <a:gd name="T31" fmla="*/ 2147483647 h 183"/>
              <a:gd name="T32" fmla="*/ 2147483647 w 261"/>
              <a:gd name="T33" fmla="*/ 2147483647 h 183"/>
              <a:gd name="T34" fmla="*/ 2147483647 w 261"/>
              <a:gd name="T35" fmla="*/ 2147483647 h 183"/>
              <a:gd name="T36" fmla="*/ 2147483647 w 261"/>
              <a:gd name="T37" fmla="*/ 2147483647 h 183"/>
              <a:gd name="T38" fmla="*/ 2147483647 w 261"/>
              <a:gd name="T39" fmla="*/ 2147483647 h 183"/>
              <a:gd name="T40" fmla="*/ 2147483647 w 261"/>
              <a:gd name="T41" fmla="*/ 2147483647 h 183"/>
              <a:gd name="T42" fmla="*/ 2147483647 w 261"/>
              <a:gd name="T43" fmla="*/ 2147483647 h 183"/>
              <a:gd name="T44" fmla="*/ 2147483647 w 261"/>
              <a:gd name="T45" fmla="*/ 2147483647 h 183"/>
              <a:gd name="T46" fmla="*/ 2147483647 w 261"/>
              <a:gd name="T47" fmla="*/ 2147483647 h 183"/>
              <a:gd name="T48" fmla="*/ 2147483647 w 261"/>
              <a:gd name="T49" fmla="*/ 2147483647 h 183"/>
              <a:gd name="T50" fmla="*/ 2147483647 w 261"/>
              <a:gd name="T51" fmla="*/ 2147483647 h 183"/>
              <a:gd name="T52" fmla="*/ 2147483647 w 261"/>
              <a:gd name="T53" fmla="*/ 2147483647 h 183"/>
              <a:gd name="T54" fmla="*/ 2147483647 w 261"/>
              <a:gd name="T55" fmla="*/ 2147483647 h 183"/>
              <a:gd name="T56" fmla="*/ 2147483647 w 261"/>
              <a:gd name="T57" fmla="*/ 2147483647 h 183"/>
              <a:gd name="T58" fmla="*/ 2147483647 w 261"/>
              <a:gd name="T59" fmla="*/ 2147483647 h 183"/>
              <a:gd name="T60" fmla="*/ 2147483647 w 261"/>
              <a:gd name="T61" fmla="*/ 2147483647 h 183"/>
              <a:gd name="T62" fmla="*/ 2147483647 w 261"/>
              <a:gd name="T63" fmla="*/ 2147483647 h 183"/>
              <a:gd name="T64" fmla="*/ 2147483647 w 261"/>
              <a:gd name="T65" fmla="*/ 2147483647 h 183"/>
              <a:gd name="T66" fmla="*/ 2147483647 w 261"/>
              <a:gd name="T67" fmla="*/ 2147483647 h 183"/>
              <a:gd name="T68" fmla="*/ 0 w 261"/>
              <a:gd name="T69" fmla="*/ 2147483647 h 18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1"/>
              <a:gd name="T106" fmla="*/ 0 h 183"/>
              <a:gd name="T107" fmla="*/ 261 w 261"/>
              <a:gd name="T108" fmla="*/ 183 h 18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1" h="183">
                <a:moveTo>
                  <a:pt x="0" y="17"/>
                </a:moveTo>
                <a:lnTo>
                  <a:pt x="52" y="0"/>
                </a:lnTo>
                <a:lnTo>
                  <a:pt x="91" y="3"/>
                </a:lnTo>
                <a:lnTo>
                  <a:pt x="125" y="12"/>
                </a:lnTo>
                <a:lnTo>
                  <a:pt x="164" y="8"/>
                </a:lnTo>
                <a:lnTo>
                  <a:pt x="189" y="10"/>
                </a:lnTo>
                <a:lnTo>
                  <a:pt x="198" y="15"/>
                </a:lnTo>
                <a:lnTo>
                  <a:pt x="202" y="33"/>
                </a:lnTo>
                <a:lnTo>
                  <a:pt x="179" y="45"/>
                </a:lnTo>
                <a:lnTo>
                  <a:pt x="183" y="60"/>
                </a:lnTo>
                <a:lnTo>
                  <a:pt x="215" y="55"/>
                </a:lnTo>
                <a:lnTo>
                  <a:pt x="243" y="42"/>
                </a:lnTo>
                <a:lnTo>
                  <a:pt x="258" y="52"/>
                </a:lnTo>
                <a:lnTo>
                  <a:pt x="261" y="73"/>
                </a:lnTo>
                <a:lnTo>
                  <a:pt x="254" y="84"/>
                </a:lnTo>
                <a:lnTo>
                  <a:pt x="209" y="99"/>
                </a:lnTo>
                <a:lnTo>
                  <a:pt x="144" y="106"/>
                </a:lnTo>
                <a:lnTo>
                  <a:pt x="122" y="119"/>
                </a:lnTo>
                <a:lnTo>
                  <a:pt x="80" y="135"/>
                </a:lnTo>
                <a:lnTo>
                  <a:pt x="62" y="157"/>
                </a:lnTo>
                <a:lnTo>
                  <a:pt x="65" y="183"/>
                </a:lnTo>
                <a:lnTo>
                  <a:pt x="43" y="157"/>
                </a:lnTo>
                <a:lnTo>
                  <a:pt x="18" y="147"/>
                </a:lnTo>
                <a:lnTo>
                  <a:pt x="7" y="143"/>
                </a:lnTo>
                <a:lnTo>
                  <a:pt x="4" y="132"/>
                </a:lnTo>
                <a:lnTo>
                  <a:pt x="12" y="122"/>
                </a:lnTo>
                <a:lnTo>
                  <a:pt x="25" y="111"/>
                </a:lnTo>
                <a:lnTo>
                  <a:pt x="26" y="98"/>
                </a:lnTo>
                <a:lnTo>
                  <a:pt x="17" y="92"/>
                </a:lnTo>
                <a:lnTo>
                  <a:pt x="2" y="77"/>
                </a:lnTo>
                <a:lnTo>
                  <a:pt x="6" y="63"/>
                </a:lnTo>
                <a:lnTo>
                  <a:pt x="14" y="54"/>
                </a:lnTo>
                <a:lnTo>
                  <a:pt x="15" y="43"/>
                </a:lnTo>
                <a:lnTo>
                  <a:pt x="11" y="27"/>
                </a:lnTo>
                <a:lnTo>
                  <a:pt x="0" y="17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80" name="Freeform 123"/>
          <p:cNvSpPr>
            <a:spLocks/>
          </p:cNvSpPr>
          <p:nvPr/>
        </p:nvSpPr>
        <p:spPr bwMode="auto">
          <a:xfrm>
            <a:off x="2221974" y="3422668"/>
            <a:ext cx="606577" cy="602262"/>
          </a:xfrm>
          <a:custGeom>
            <a:avLst/>
            <a:gdLst>
              <a:gd name="T0" fmla="*/ 2147483647 w 1257"/>
              <a:gd name="T1" fmla="*/ 2147483647 h 1326"/>
              <a:gd name="T2" fmla="*/ 2147483647 w 1257"/>
              <a:gd name="T3" fmla="*/ 2147483647 h 1326"/>
              <a:gd name="T4" fmla="*/ 2147483647 w 1257"/>
              <a:gd name="T5" fmla="*/ 2147483647 h 1326"/>
              <a:gd name="T6" fmla="*/ 2147483647 w 1257"/>
              <a:gd name="T7" fmla="*/ 2147483647 h 1326"/>
              <a:gd name="T8" fmla="*/ 2147483647 w 1257"/>
              <a:gd name="T9" fmla="*/ 2147483647 h 1326"/>
              <a:gd name="T10" fmla="*/ 2147483647 w 1257"/>
              <a:gd name="T11" fmla="*/ 2147483647 h 1326"/>
              <a:gd name="T12" fmla="*/ 2147483647 w 1257"/>
              <a:gd name="T13" fmla="*/ 2147483647 h 1326"/>
              <a:gd name="T14" fmla="*/ 2147483647 w 1257"/>
              <a:gd name="T15" fmla="*/ 2147483647 h 1326"/>
              <a:gd name="T16" fmla="*/ 2147483647 w 1257"/>
              <a:gd name="T17" fmla="*/ 2147483647 h 1326"/>
              <a:gd name="T18" fmla="*/ 2147483647 w 1257"/>
              <a:gd name="T19" fmla="*/ 2147483647 h 1326"/>
              <a:gd name="T20" fmla="*/ 2147483647 w 1257"/>
              <a:gd name="T21" fmla="*/ 2147483647 h 1326"/>
              <a:gd name="T22" fmla="*/ 2147483647 w 1257"/>
              <a:gd name="T23" fmla="*/ 2147483647 h 1326"/>
              <a:gd name="T24" fmla="*/ 2147483647 w 1257"/>
              <a:gd name="T25" fmla="*/ 2147483647 h 1326"/>
              <a:gd name="T26" fmla="*/ 2147483647 w 1257"/>
              <a:gd name="T27" fmla="*/ 2147483647 h 1326"/>
              <a:gd name="T28" fmla="*/ 2147483647 w 1257"/>
              <a:gd name="T29" fmla="*/ 2147483647 h 1326"/>
              <a:gd name="T30" fmla="*/ 2147483647 w 1257"/>
              <a:gd name="T31" fmla="*/ 2147483647 h 1326"/>
              <a:gd name="T32" fmla="*/ 2147483647 w 1257"/>
              <a:gd name="T33" fmla="*/ 2147483647 h 1326"/>
              <a:gd name="T34" fmla="*/ 2147483647 w 1257"/>
              <a:gd name="T35" fmla="*/ 0 h 1326"/>
              <a:gd name="T36" fmla="*/ 2147483647 w 1257"/>
              <a:gd name="T37" fmla="*/ 2147483647 h 1326"/>
              <a:gd name="T38" fmla="*/ 2147483647 w 1257"/>
              <a:gd name="T39" fmla="*/ 2147483647 h 1326"/>
              <a:gd name="T40" fmla="*/ 2147483647 w 1257"/>
              <a:gd name="T41" fmla="*/ 2147483647 h 1326"/>
              <a:gd name="T42" fmla="*/ 2147483647 w 1257"/>
              <a:gd name="T43" fmla="*/ 2147483647 h 1326"/>
              <a:gd name="T44" fmla="*/ 2147483647 w 1257"/>
              <a:gd name="T45" fmla="*/ 2147483647 h 1326"/>
              <a:gd name="T46" fmla="*/ 2147483647 w 1257"/>
              <a:gd name="T47" fmla="*/ 2147483647 h 1326"/>
              <a:gd name="T48" fmla="*/ 2147483647 w 1257"/>
              <a:gd name="T49" fmla="*/ 2147483647 h 1326"/>
              <a:gd name="T50" fmla="*/ 0 w 1257"/>
              <a:gd name="T51" fmla="*/ 2147483647 h 1326"/>
              <a:gd name="T52" fmla="*/ 2147483647 w 1257"/>
              <a:gd name="T53" fmla="*/ 2147483647 h 1326"/>
              <a:gd name="T54" fmla="*/ 2147483647 w 1257"/>
              <a:gd name="T55" fmla="*/ 2147483647 h 1326"/>
              <a:gd name="T56" fmla="*/ 2147483647 w 1257"/>
              <a:gd name="T57" fmla="*/ 2147483647 h 1326"/>
              <a:gd name="T58" fmla="*/ 2147483647 w 1257"/>
              <a:gd name="T59" fmla="*/ 2147483647 h 1326"/>
              <a:gd name="T60" fmla="*/ 2147483647 w 1257"/>
              <a:gd name="T61" fmla="*/ 2147483647 h 1326"/>
              <a:gd name="T62" fmla="*/ 2147483647 w 1257"/>
              <a:gd name="T63" fmla="*/ 2147483647 h 1326"/>
              <a:gd name="T64" fmla="*/ 2147483647 w 1257"/>
              <a:gd name="T65" fmla="*/ 2147483647 h 1326"/>
              <a:gd name="T66" fmla="*/ 2147483647 w 1257"/>
              <a:gd name="T67" fmla="*/ 2147483647 h 1326"/>
              <a:gd name="T68" fmla="*/ 2147483647 w 1257"/>
              <a:gd name="T69" fmla="*/ 2147483647 h 1326"/>
              <a:gd name="T70" fmla="*/ 2147483647 w 1257"/>
              <a:gd name="T71" fmla="*/ 2147483647 h 1326"/>
              <a:gd name="T72" fmla="*/ 2147483647 w 1257"/>
              <a:gd name="T73" fmla="*/ 2147483647 h 1326"/>
              <a:gd name="T74" fmla="*/ 2147483647 w 1257"/>
              <a:gd name="T75" fmla="*/ 2147483647 h 1326"/>
              <a:gd name="T76" fmla="*/ 2147483647 w 1257"/>
              <a:gd name="T77" fmla="*/ 2147483647 h 1326"/>
              <a:gd name="T78" fmla="*/ 2147483647 w 1257"/>
              <a:gd name="T79" fmla="*/ 2147483647 h 1326"/>
              <a:gd name="T80" fmla="*/ 2147483647 w 1257"/>
              <a:gd name="T81" fmla="*/ 2147483647 h 1326"/>
              <a:gd name="T82" fmla="*/ 2147483647 w 1257"/>
              <a:gd name="T83" fmla="*/ 2147483647 h 1326"/>
              <a:gd name="T84" fmla="*/ 2147483647 w 1257"/>
              <a:gd name="T85" fmla="*/ 2147483647 h 1326"/>
              <a:gd name="T86" fmla="*/ 2147483647 w 1257"/>
              <a:gd name="T87" fmla="*/ 2147483647 h 1326"/>
              <a:gd name="T88" fmla="*/ 2147483647 w 1257"/>
              <a:gd name="T89" fmla="*/ 2147483647 h 1326"/>
              <a:gd name="T90" fmla="*/ 2147483647 w 1257"/>
              <a:gd name="T91" fmla="*/ 2147483647 h 1326"/>
              <a:gd name="T92" fmla="*/ 2147483647 w 1257"/>
              <a:gd name="T93" fmla="*/ 2147483647 h 1326"/>
              <a:gd name="T94" fmla="*/ 2147483647 w 1257"/>
              <a:gd name="T95" fmla="*/ 2147483647 h 1326"/>
              <a:gd name="T96" fmla="*/ 2147483647 w 1257"/>
              <a:gd name="T97" fmla="*/ 2147483647 h 1326"/>
              <a:gd name="T98" fmla="*/ 2147483647 w 1257"/>
              <a:gd name="T99" fmla="*/ 2147483647 h 1326"/>
              <a:gd name="T100" fmla="*/ 2147483647 w 1257"/>
              <a:gd name="T101" fmla="*/ 2147483647 h 1326"/>
              <a:gd name="T102" fmla="*/ 2147483647 w 1257"/>
              <a:gd name="T103" fmla="*/ 2147483647 h 1326"/>
              <a:gd name="T104" fmla="*/ 2147483647 w 1257"/>
              <a:gd name="T105" fmla="*/ 2147483647 h 1326"/>
              <a:gd name="T106" fmla="*/ 2147483647 w 1257"/>
              <a:gd name="T107" fmla="*/ 2147483647 h 1326"/>
              <a:gd name="T108" fmla="*/ 2147483647 w 1257"/>
              <a:gd name="T109" fmla="*/ 2147483647 h 1326"/>
              <a:gd name="T110" fmla="*/ 2147483647 w 1257"/>
              <a:gd name="T111" fmla="*/ 2147483647 h 1326"/>
              <a:gd name="T112" fmla="*/ 2147483647 w 1257"/>
              <a:gd name="T113" fmla="*/ 2147483647 h 1326"/>
              <a:gd name="T114" fmla="*/ 2147483647 w 1257"/>
              <a:gd name="T115" fmla="*/ 2147483647 h 13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57"/>
              <a:gd name="T175" fmla="*/ 0 h 1326"/>
              <a:gd name="T176" fmla="*/ 1257 w 1257"/>
              <a:gd name="T177" fmla="*/ 1326 h 132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57" h="1326">
                <a:moveTo>
                  <a:pt x="1202" y="938"/>
                </a:moveTo>
                <a:lnTo>
                  <a:pt x="1218" y="841"/>
                </a:lnTo>
                <a:lnTo>
                  <a:pt x="1245" y="783"/>
                </a:lnTo>
                <a:lnTo>
                  <a:pt x="1257" y="733"/>
                </a:lnTo>
                <a:lnTo>
                  <a:pt x="1233" y="705"/>
                </a:lnTo>
                <a:lnTo>
                  <a:pt x="1191" y="705"/>
                </a:lnTo>
                <a:lnTo>
                  <a:pt x="1179" y="671"/>
                </a:lnTo>
                <a:lnTo>
                  <a:pt x="1176" y="594"/>
                </a:lnTo>
                <a:lnTo>
                  <a:pt x="1161" y="573"/>
                </a:lnTo>
                <a:lnTo>
                  <a:pt x="1102" y="598"/>
                </a:lnTo>
                <a:lnTo>
                  <a:pt x="1028" y="598"/>
                </a:lnTo>
                <a:lnTo>
                  <a:pt x="989" y="582"/>
                </a:lnTo>
                <a:lnTo>
                  <a:pt x="970" y="524"/>
                </a:lnTo>
                <a:lnTo>
                  <a:pt x="912" y="484"/>
                </a:lnTo>
                <a:lnTo>
                  <a:pt x="915" y="477"/>
                </a:lnTo>
                <a:lnTo>
                  <a:pt x="966" y="465"/>
                </a:lnTo>
                <a:lnTo>
                  <a:pt x="970" y="442"/>
                </a:lnTo>
                <a:lnTo>
                  <a:pt x="943" y="410"/>
                </a:lnTo>
                <a:lnTo>
                  <a:pt x="930" y="348"/>
                </a:lnTo>
                <a:lnTo>
                  <a:pt x="872" y="352"/>
                </a:lnTo>
                <a:lnTo>
                  <a:pt x="854" y="337"/>
                </a:lnTo>
                <a:lnTo>
                  <a:pt x="815" y="334"/>
                </a:lnTo>
                <a:lnTo>
                  <a:pt x="760" y="352"/>
                </a:lnTo>
                <a:lnTo>
                  <a:pt x="745" y="344"/>
                </a:lnTo>
                <a:lnTo>
                  <a:pt x="706" y="287"/>
                </a:lnTo>
                <a:lnTo>
                  <a:pt x="675" y="267"/>
                </a:lnTo>
                <a:lnTo>
                  <a:pt x="613" y="283"/>
                </a:lnTo>
                <a:lnTo>
                  <a:pt x="590" y="275"/>
                </a:lnTo>
                <a:lnTo>
                  <a:pt x="571" y="237"/>
                </a:lnTo>
                <a:lnTo>
                  <a:pt x="551" y="221"/>
                </a:lnTo>
                <a:lnTo>
                  <a:pt x="450" y="214"/>
                </a:lnTo>
                <a:lnTo>
                  <a:pt x="419" y="182"/>
                </a:lnTo>
                <a:lnTo>
                  <a:pt x="416" y="131"/>
                </a:lnTo>
                <a:lnTo>
                  <a:pt x="439" y="46"/>
                </a:lnTo>
                <a:lnTo>
                  <a:pt x="431" y="16"/>
                </a:lnTo>
                <a:lnTo>
                  <a:pt x="396" y="0"/>
                </a:lnTo>
                <a:lnTo>
                  <a:pt x="341" y="16"/>
                </a:lnTo>
                <a:lnTo>
                  <a:pt x="276" y="59"/>
                </a:lnTo>
                <a:lnTo>
                  <a:pt x="264" y="136"/>
                </a:lnTo>
                <a:lnTo>
                  <a:pt x="259" y="159"/>
                </a:lnTo>
                <a:lnTo>
                  <a:pt x="249" y="174"/>
                </a:lnTo>
                <a:lnTo>
                  <a:pt x="234" y="170"/>
                </a:lnTo>
                <a:lnTo>
                  <a:pt x="195" y="156"/>
                </a:lnTo>
                <a:lnTo>
                  <a:pt x="171" y="156"/>
                </a:lnTo>
                <a:lnTo>
                  <a:pt x="163" y="182"/>
                </a:lnTo>
                <a:lnTo>
                  <a:pt x="159" y="199"/>
                </a:lnTo>
                <a:lnTo>
                  <a:pt x="152" y="214"/>
                </a:lnTo>
                <a:lnTo>
                  <a:pt x="136" y="217"/>
                </a:lnTo>
                <a:lnTo>
                  <a:pt x="114" y="217"/>
                </a:lnTo>
                <a:lnTo>
                  <a:pt x="97" y="214"/>
                </a:lnTo>
                <a:lnTo>
                  <a:pt x="59" y="194"/>
                </a:lnTo>
                <a:lnTo>
                  <a:pt x="0" y="199"/>
                </a:lnTo>
                <a:lnTo>
                  <a:pt x="43" y="232"/>
                </a:lnTo>
                <a:lnTo>
                  <a:pt x="78" y="310"/>
                </a:lnTo>
                <a:lnTo>
                  <a:pt x="82" y="344"/>
                </a:lnTo>
                <a:lnTo>
                  <a:pt x="70" y="377"/>
                </a:lnTo>
                <a:lnTo>
                  <a:pt x="51" y="407"/>
                </a:lnTo>
                <a:lnTo>
                  <a:pt x="70" y="474"/>
                </a:lnTo>
                <a:lnTo>
                  <a:pt x="74" y="508"/>
                </a:lnTo>
                <a:lnTo>
                  <a:pt x="46" y="558"/>
                </a:lnTo>
                <a:lnTo>
                  <a:pt x="43" y="598"/>
                </a:lnTo>
                <a:lnTo>
                  <a:pt x="55" y="639"/>
                </a:lnTo>
                <a:lnTo>
                  <a:pt x="74" y="659"/>
                </a:lnTo>
                <a:lnTo>
                  <a:pt x="101" y="694"/>
                </a:lnTo>
                <a:lnTo>
                  <a:pt x="109" y="724"/>
                </a:lnTo>
                <a:lnTo>
                  <a:pt x="104" y="748"/>
                </a:lnTo>
                <a:lnTo>
                  <a:pt x="101" y="756"/>
                </a:lnTo>
                <a:lnTo>
                  <a:pt x="86" y="760"/>
                </a:lnTo>
                <a:lnTo>
                  <a:pt x="31" y="767"/>
                </a:lnTo>
                <a:lnTo>
                  <a:pt x="31" y="826"/>
                </a:lnTo>
                <a:lnTo>
                  <a:pt x="70" y="860"/>
                </a:lnTo>
                <a:lnTo>
                  <a:pt x="89" y="899"/>
                </a:lnTo>
                <a:lnTo>
                  <a:pt x="97" y="954"/>
                </a:lnTo>
                <a:lnTo>
                  <a:pt x="129" y="974"/>
                </a:lnTo>
                <a:lnTo>
                  <a:pt x="163" y="999"/>
                </a:lnTo>
                <a:lnTo>
                  <a:pt x="171" y="1047"/>
                </a:lnTo>
                <a:lnTo>
                  <a:pt x="155" y="1066"/>
                </a:lnTo>
                <a:lnTo>
                  <a:pt x="152" y="1109"/>
                </a:lnTo>
                <a:lnTo>
                  <a:pt x="198" y="1167"/>
                </a:lnTo>
                <a:lnTo>
                  <a:pt x="225" y="1217"/>
                </a:lnTo>
                <a:lnTo>
                  <a:pt x="249" y="1295"/>
                </a:lnTo>
                <a:lnTo>
                  <a:pt x="287" y="1314"/>
                </a:lnTo>
                <a:lnTo>
                  <a:pt x="307" y="1295"/>
                </a:lnTo>
                <a:lnTo>
                  <a:pt x="322" y="1236"/>
                </a:lnTo>
                <a:lnTo>
                  <a:pt x="369" y="1213"/>
                </a:lnTo>
                <a:lnTo>
                  <a:pt x="399" y="1220"/>
                </a:lnTo>
                <a:lnTo>
                  <a:pt x="427" y="1249"/>
                </a:lnTo>
                <a:lnTo>
                  <a:pt x="454" y="1253"/>
                </a:lnTo>
                <a:lnTo>
                  <a:pt x="477" y="1217"/>
                </a:lnTo>
                <a:lnTo>
                  <a:pt x="513" y="1213"/>
                </a:lnTo>
                <a:lnTo>
                  <a:pt x="571" y="1271"/>
                </a:lnTo>
                <a:lnTo>
                  <a:pt x="582" y="1311"/>
                </a:lnTo>
                <a:lnTo>
                  <a:pt x="590" y="1326"/>
                </a:lnTo>
                <a:lnTo>
                  <a:pt x="594" y="1287"/>
                </a:lnTo>
                <a:lnTo>
                  <a:pt x="594" y="1230"/>
                </a:lnTo>
                <a:lnTo>
                  <a:pt x="605" y="1213"/>
                </a:lnTo>
                <a:lnTo>
                  <a:pt x="620" y="1233"/>
                </a:lnTo>
                <a:lnTo>
                  <a:pt x="625" y="1256"/>
                </a:lnTo>
                <a:lnTo>
                  <a:pt x="648" y="1253"/>
                </a:lnTo>
                <a:lnTo>
                  <a:pt x="652" y="1230"/>
                </a:lnTo>
                <a:lnTo>
                  <a:pt x="668" y="1202"/>
                </a:lnTo>
                <a:lnTo>
                  <a:pt x="709" y="1195"/>
                </a:lnTo>
                <a:lnTo>
                  <a:pt x="737" y="1210"/>
                </a:lnTo>
                <a:lnTo>
                  <a:pt x="756" y="1230"/>
                </a:lnTo>
                <a:lnTo>
                  <a:pt x="775" y="1233"/>
                </a:lnTo>
                <a:lnTo>
                  <a:pt x="815" y="1230"/>
                </a:lnTo>
                <a:lnTo>
                  <a:pt x="811" y="1171"/>
                </a:lnTo>
                <a:lnTo>
                  <a:pt x="792" y="1090"/>
                </a:lnTo>
                <a:lnTo>
                  <a:pt x="795" y="1062"/>
                </a:lnTo>
                <a:lnTo>
                  <a:pt x="830" y="1039"/>
                </a:lnTo>
                <a:lnTo>
                  <a:pt x="846" y="1004"/>
                </a:lnTo>
                <a:lnTo>
                  <a:pt x="842" y="926"/>
                </a:lnTo>
                <a:lnTo>
                  <a:pt x="864" y="911"/>
                </a:lnTo>
                <a:lnTo>
                  <a:pt x="958" y="903"/>
                </a:lnTo>
                <a:lnTo>
                  <a:pt x="1063" y="888"/>
                </a:lnTo>
                <a:lnTo>
                  <a:pt x="1144" y="899"/>
                </a:lnTo>
                <a:lnTo>
                  <a:pt x="1202" y="938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81" name="Freeform 124"/>
          <p:cNvSpPr>
            <a:spLocks/>
          </p:cNvSpPr>
          <p:nvPr/>
        </p:nvSpPr>
        <p:spPr bwMode="auto">
          <a:xfrm>
            <a:off x="2605788" y="3826698"/>
            <a:ext cx="364247" cy="345014"/>
          </a:xfrm>
          <a:custGeom>
            <a:avLst/>
            <a:gdLst>
              <a:gd name="T0" fmla="*/ 2147483647 w 755"/>
              <a:gd name="T1" fmla="*/ 2147483647 h 760"/>
              <a:gd name="T2" fmla="*/ 2147483647 w 755"/>
              <a:gd name="T3" fmla="*/ 2147483647 h 760"/>
              <a:gd name="T4" fmla="*/ 2147483647 w 755"/>
              <a:gd name="T5" fmla="*/ 2147483647 h 760"/>
              <a:gd name="T6" fmla="*/ 2147483647 w 755"/>
              <a:gd name="T7" fmla="*/ 2147483647 h 760"/>
              <a:gd name="T8" fmla="*/ 2147483647 w 755"/>
              <a:gd name="T9" fmla="*/ 2147483647 h 760"/>
              <a:gd name="T10" fmla="*/ 2147483647 w 755"/>
              <a:gd name="T11" fmla="*/ 2147483647 h 760"/>
              <a:gd name="T12" fmla="*/ 2147483647 w 755"/>
              <a:gd name="T13" fmla="*/ 2147483647 h 760"/>
              <a:gd name="T14" fmla="*/ 2147483647 w 755"/>
              <a:gd name="T15" fmla="*/ 2147483647 h 760"/>
              <a:gd name="T16" fmla="*/ 2147483647 w 755"/>
              <a:gd name="T17" fmla="*/ 2147483647 h 760"/>
              <a:gd name="T18" fmla="*/ 2147483647 w 755"/>
              <a:gd name="T19" fmla="*/ 2147483647 h 760"/>
              <a:gd name="T20" fmla="*/ 2147483647 w 755"/>
              <a:gd name="T21" fmla="*/ 2147483647 h 760"/>
              <a:gd name="T22" fmla="*/ 2147483647 w 755"/>
              <a:gd name="T23" fmla="*/ 2147483647 h 760"/>
              <a:gd name="T24" fmla="*/ 2147483647 w 755"/>
              <a:gd name="T25" fmla="*/ 2147483647 h 760"/>
              <a:gd name="T26" fmla="*/ 2147483647 w 755"/>
              <a:gd name="T27" fmla="*/ 2147483647 h 760"/>
              <a:gd name="T28" fmla="*/ 2147483647 w 755"/>
              <a:gd name="T29" fmla="*/ 2147483647 h 760"/>
              <a:gd name="T30" fmla="*/ 2147483647 w 755"/>
              <a:gd name="T31" fmla="*/ 2147483647 h 760"/>
              <a:gd name="T32" fmla="*/ 2147483647 w 755"/>
              <a:gd name="T33" fmla="*/ 2147483647 h 760"/>
              <a:gd name="T34" fmla="*/ 2147483647 w 755"/>
              <a:gd name="T35" fmla="*/ 2147483647 h 760"/>
              <a:gd name="T36" fmla="*/ 2147483647 w 755"/>
              <a:gd name="T37" fmla="*/ 2147483647 h 760"/>
              <a:gd name="T38" fmla="*/ 2147483647 w 755"/>
              <a:gd name="T39" fmla="*/ 2147483647 h 760"/>
              <a:gd name="T40" fmla="*/ 2147483647 w 755"/>
              <a:gd name="T41" fmla="*/ 2147483647 h 760"/>
              <a:gd name="T42" fmla="*/ 2147483647 w 755"/>
              <a:gd name="T43" fmla="*/ 2147483647 h 760"/>
              <a:gd name="T44" fmla="*/ 2147483647 w 755"/>
              <a:gd name="T45" fmla="*/ 2147483647 h 760"/>
              <a:gd name="T46" fmla="*/ 2147483647 w 755"/>
              <a:gd name="T47" fmla="*/ 2147483647 h 760"/>
              <a:gd name="T48" fmla="*/ 0 w 755"/>
              <a:gd name="T49" fmla="*/ 2147483647 h 760"/>
              <a:gd name="T50" fmla="*/ 0 w 755"/>
              <a:gd name="T51" fmla="*/ 2147483647 h 760"/>
              <a:gd name="T52" fmla="*/ 2147483647 w 755"/>
              <a:gd name="T53" fmla="*/ 2147483647 h 760"/>
              <a:gd name="T54" fmla="*/ 2147483647 w 755"/>
              <a:gd name="T55" fmla="*/ 2147483647 h 760"/>
              <a:gd name="T56" fmla="*/ 2147483647 w 755"/>
              <a:gd name="T57" fmla="*/ 2147483647 h 760"/>
              <a:gd name="T58" fmla="*/ 2147483647 w 755"/>
              <a:gd name="T59" fmla="*/ 2147483647 h 760"/>
              <a:gd name="T60" fmla="*/ 2147483647 w 755"/>
              <a:gd name="T61" fmla="*/ 2147483647 h 760"/>
              <a:gd name="T62" fmla="*/ 2147483647 w 755"/>
              <a:gd name="T63" fmla="*/ 0 h 760"/>
              <a:gd name="T64" fmla="*/ 2147483647 w 755"/>
              <a:gd name="T65" fmla="*/ 2147483647 h 760"/>
              <a:gd name="T66" fmla="*/ 2147483647 w 755"/>
              <a:gd name="T67" fmla="*/ 2147483647 h 760"/>
              <a:gd name="T68" fmla="*/ 2147483647 w 755"/>
              <a:gd name="T69" fmla="*/ 2147483647 h 760"/>
              <a:gd name="T70" fmla="*/ 2147483647 w 755"/>
              <a:gd name="T71" fmla="*/ 2147483647 h 760"/>
              <a:gd name="T72" fmla="*/ 2147483647 w 755"/>
              <a:gd name="T73" fmla="*/ 2147483647 h 760"/>
              <a:gd name="T74" fmla="*/ 2147483647 w 755"/>
              <a:gd name="T75" fmla="*/ 2147483647 h 760"/>
              <a:gd name="T76" fmla="*/ 2147483647 w 755"/>
              <a:gd name="T77" fmla="*/ 2147483647 h 760"/>
              <a:gd name="T78" fmla="*/ 2147483647 w 755"/>
              <a:gd name="T79" fmla="*/ 2147483647 h 760"/>
              <a:gd name="T80" fmla="*/ 2147483647 w 755"/>
              <a:gd name="T81" fmla="*/ 2147483647 h 760"/>
              <a:gd name="T82" fmla="*/ 2147483647 w 755"/>
              <a:gd name="T83" fmla="*/ 2147483647 h 760"/>
              <a:gd name="T84" fmla="*/ 2147483647 w 755"/>
              <a:gd name="T85" fmla="*/ 2147483647 h 760"/>
              <a:gd name="T86" fmla="*/ 2147483647 w 755"/>
              <a:gd name="T87" fmla="*/ 2147483647 h 760"/>
              <a:gd name="T88" fmla="*/ 2147483647 w 755"/>
              <a:gd name="T89" fmla="*/ 2147483647 h 760"/>
              <a:gd name="T90" fmla="*/ 2147483647 w 755"/>
              <a:gd name="T91" fmla="*/ 2147483647 h 760"/>
              <a:gd name="T92" fmla="*/ 2147483647 w 755"/>
              <a:gd name="T93" fmla="*/ 2147483647 h 760"/>
              <a:gd name="T94" fmla="*/ 2147483647 w 755"/>
              <a:gd name="T95" fmla="*/ 2147483647 h 760"/>
              <a:gd name="T96" fmla="*/ 2147483647 w 755"/>
              <a:gd name="T97" fmla="*/ 2147483647 h 760"/>
              <a:gd name="T98" fmla="*/ 2147483647 w 755"/>
              <a:gd name="T99" fmla="*/ 2147483647 h 760"/>
              <a:gd name="T100" fmla="*/ 2147483647 w 755"/>
              <a:gd name="T101" fmla="*/ 2147483647 h 760"/>
              <a:gd name="T102" fmla="*/ 2147483647 w 755"/>
              <a:gd name="T103" fmla="*/ 2147483647 h 760"/>
              <a:gd name="T104" fmla="*/ 2147483647 w 755"/>
              <a:gd name="T105" fmla="*/ 2147483647 h 760"/>
              <a:gd name="T106" fmla="*/ 2147483647 w 755"/>
              <a:gd name="T107" fmla="*/ 2147483647 h 760"/>
              <a:gd name="T108" fmla="*/ 2147483647 w 755"/>
              <a:gd name="T109" fmla="*/ 2147483647 h 760"/>
              <a:gd name="T110" fmla="*/ 2147483647 w 755"/>
              <a:gd name="T111" fmla="*/ 2147483647 h 760"/>
              <a:gd name="T112" fmla="*/ 2147483647 w 755"/>
              <a:gd name="T113" fmla="*/ 2147483647 h 760"/>
              <a:gd name="T114" fmla="*/ 2147483647 w 755"/>
              <a:gd name="T115" fmla="*/ 2147483647 h 7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55"/>
              <a:gd name="T175" fmla="*/ 0 h 760"/>
              <a:gd name="T176" fmla="*/ 755 w 755"/>
              <a:gd name="T177" fmla="*/ 760 h 76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55" h="760">
                <a:moveTo>
                  <a:pt x="721" y="578"/>
                </a:moveTo>
                <a:lnTo>
                  <a:pt x="709" y="612"/>
                </a:lnTo>
                <a:lnTo>
                  <a:pt x="713" y="693"/>
                </a:lnTo>
                <a:lnTo>
                  <a:pt x="702" y="709"/>
                </a:lnTo>
                <a:lnTo>
                  <a:pt x="608" y="733"/>
                </a:lnTo>
                <a:lnTo>
                  <a:pt x="566" y="760"/>
                </a:lnTo>
                <a:lnTo>
                  <a:pt x="527" y="760"/>
                </a:lnTo>
                <a:lnTo>
                  <a:pt x="465" y="752"/>
                </a:lnTo>
                <a:lnTo>
                  <a:pt x="364" y="756"/>
                </a:lnTo>
                <a:lnTo>
                  <a:pt x="364" y="718"/>
                </a:lnTo>
                <a:lnTo>
                  <a:pt x="384" y="678"/>
                </a:lnTo>
                <a:lnTo>
                  <a:pt x="438" y="601"/>
                </a:lnTo>
                <a:lnTo>
                  <a:pt x="433" y="563"/>
                </a:lnTo>
                <a:lnTo>
                  <a:pt x="402" y="535"/>
                </a:lnTo>
                <a:lnTo>
                  <a:pt x="306" y="528"/>
                </a:lnTo>
                <a:lnTo>
                  <a:pt x="255" y="504"/>
                </a:lnTo>
                <a:lnTo>
                  <a:pt x="209" y="453"/>
                </a:lnTo>
                <a:lnTo>
                  <a:pt x="174" y="434"/>
                </a:lnTo>
                <a:lnTo>
                  <a:pt x="112" y="446"/>
                </a:lnTo>
                <a:lnTo>
                  <a:pt x="89" y="426"/>
                </a:lnTo>
                <a:lnTo>
                  <a:pt x="69" y="387"/>
                </a:lnTo>
                <a:lnTo>
                  <a:pt x="31" y="365"/>
                </a:lnTo>
                <a:lnTo>
                  <a:pt x="19" y="342"/>
                </a:lnTo>
                <a:lnTo>
                  <a:pt x="19" y="287"/>
                </a:lnTo>
                <a:lnTo>
                  <a:pt x="0" y="202"/>
                </a:lnTo>
                <a:lnTo>
                  <a:pt x="0" y="174"/>
                </a:lnTo>
                <a:lnTo>
                  <a:pt x="34" y="151"/>
                </a:lnTo>
                <a:lnTo>
                  <a:pt x="50" y="116"/>
                </a:lnTo>
                <a:lnTo>
                  <a:pt x="50" y="38"/>
                </a:lnTo>
                <a:lnTo>
                  <a:pt x="69" y="23"/>
                </a:lnTo>
                <a:lnTo>
                  <a:pt x="163" y="15"/>
                </a:lnTo>
                <a:lnTo>
                  <a:pt x="268" y="0"/>
                </a:lnTo>
                <a:lnTo>
                  <a:pt x="349" y="11"/>
                </a:lnTo>
                <a:lnTo>
                  <a:pt x="407" y="53"/>
                </a:lnTo>
                <a:lnTo>
                  <a:pt x="417" y="131"/>
                </a:lnTo>
                <a:lnTo>
                  <a:pt x="414" y="221"/>
                </a:lnTo>
                <a:lnTo>
                  <a:pt x="433" y="279"/>
                </a:lnTo>
                <a:lnTo>
                  <a:pt x="476" y="299"/>
                </a:lnTo>
                <a:lnTo>
                  <a:pt x="511" y="274"/>
                </a:lnTo>
                <a:lnTo>
                  <a:pt x="562" y="259"/>
                </a:lnTo>
                <a:lnTo>
                  <a:pt x="608" y="256"/>
                </a:lnTo>
                <a:lnTo>
                  <a:pt x="620" y="267"/>
                </a:lnTo>
                <a:lnTo>
                  <a:pt x="631" y="283"/>
                </a:lnTo>
                <a:lnTo>
                  <a:pt x="635" y="299"/>
                </a:lnTo>
                <a:lnTo>
                  <a:pt x="631" y="317"/>
                </a:lnTo>
                <a:lnTo>
                  <a:pt x="624" y="352"/>
                </a:lnTo>
                <a:lnTo>
                  <a:pt x="620" y="365"/>
                </a:lnTo>
                <a:lnTo>
                  <a:pt x="620" y="383"/>
                </a:lnTo>
                <a:lnTo>
                  <a:pt x="628" y="399"/>
                </a:lnTo>
                <a:lnTo>
                  <a:pt x="639" y="407"/>
                </a:lnTo>
                <a:lnTo>
                  <a:pt x="686" y="399"/>
                </a:lnTo>
                <a:lnTo>
                  <a:pt x="697" y="399"/>
                </a:lnTo>
                <a:lnTo>
                  <a:pt x="709" y="399"/>
                </a:lnTo>
                <a:lnTo>
                  <a:pt x="732" y="411"/>
                </a:lnTo>
                <a:lnTo>
                  <a:pt x="752" y="446"/>
                </a:lnTo>
                <a:lnTo>
                  <a:pt x="755" y="485"/>
                </a:lnTo>
                <a:lnTo>
                  <a:pt x="745" y="543"/>
                </a:lnTo>
                <a:lnTo>
                  <a:pt x="721" y="578"/>
                </a:lnTo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82" name="Freeform 126"/>
          <p:cNvSpPr>
            <a:spLocks/>
          </p:cNvSpPr>
          <p:nvPr/>
        </p:nvSpPr>
        <p:spPr bwMode="auto">
          <a:xfrm>
            <a:off x="1239110" y="2446640"/>
            <a:ext cx="97835" cy="48423"/>
          </a:xfrm>
          <a:custGeom>
            <a:avLst/>
            <a:gdLst>
              <a:gd name="T0" fmla="*/ 0 w 206"/>
              <a:gd name="T1" fmla="*/ 2147483647 h 106"/>
              <a:gd name="T2" fmla="*/ 2147483647 w 206"/>
              <a:gd name="T3" fmla="*/ 2147483647 h 106"/>
              <a:gd name="T4" fmla="*/ 2147483647 w 206"/>
              <a:gd name="T5" fmla="*/ 2147483647 h 106"/>
              <a:gd name="T6" fmla="*/ 2147483647 w 206"/>
              <a:gd name="T7" fmla="*/ 2147483647 h 106"/>
              <a:gd name="T8" fmla="*/ 2147483647 w 206"/>
              <a:gd name="T9" fmla="*/ 2147483647 h 106"/>
              <a:gd name="T10" fmla="*/ 2147483647 w 206"/>
              <a:gd name="T11" fmla="*/ 2147483647 h 106"/>
              <a:gd name="T12" fmla="*/ 2147483647 w 206"/>
              <a:gd name="T13" fmla="*/ 2147483647 h 106"/>
              <a:gd name="T14" fmla="*/ 2147483647 w 206"/>
              <a:gd name="T15" fmla="*/ 2147483647 h 106"/>
              <a:gd name="T16" fmla="*/ 2147483647 w 206"/>
              <a:gd name="T17" fmla="*/ 2147483647 h 106"/>
              <a:gd name="T18" fmla="*/ 2147483647 w 206"/>
              <a:gd name="T19" fmla="*/ 2147483647 h 106"/>
              <a:gd name="T20" fmla="*/ 2147483647 w 206"/>
              <a:gd name="T21" fmla="*/ 2147483647 h 106"/>
              <a:gd name="T22" fmla="*/ 2147483647 w 206"/>
              <a:gd name="T23" fmla="*/ 0 h 106"/>
              <a:gd name="T24" fmla="*/ 2147483647 w 206"/>
              <a:gd name="T25" fmla="*/ 2147483647 h 106"/>
              <a:gd name="T26" fmla="*/ 2147483647 w 206"/>
              <a:gd name="T27" fmla="*/ 2147483647 h 106"/>
              <a:gd name="T28" fmla="*/ 2147483647 w 206"/>
              <a:gd name="T29" fmla="*/ 2147483647 h 106"/>
              <a:gd name="T30" fmla="*/ 2147483647 w 206"/>
              <a:gd name="T31" fmla="*/ 2147483647 h 106"/>
              <a:gd name="T32" fmla="*/ 2147483647 w 206"/>
              <a:gd name="T33" fmla="*/ 2147483647 h 106"/>
              <a:gd name="T34" fmla="*/ 0 w 206"/>
              <a:gd name="T35" fmla="*/ 2147483647 h 1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6"/>
              <a:gd name="T55" fmla="*/ 0 h 106"/>
              <a:gd name="T56" fmla="*/ 206 w 206"/>
              <a:gd name="T57" fmla="*/ 106 h 1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6" h="106">
                <a:moveTo>
                  <a:pt x="0" y="64"/>
                </a:moveTo>
                <a:lnTo>
                  <a:pt x="29" y="71"/>
                </a:lnTo>
                <a:lnTo>
                  <a:pt x="63" y="81"/>
                </a:lnTo>
                <a:lnTo>
                  <a:pt x="105" y="93"/>
                </a:lnTo>
                <a:lnTo>
                  <a:pt x="143" y="106"/>
                </a:lnTo>
                <a:lnTo>
                  <a:pt x="173" y="102"/>
                </a:lnTo>
                <a:lnTo>
                  <a:pt x="193" y="88"/>
                </a:lnTo>
                <a:lnTo>
                  <a:pt x="206" y="83"/>
                </a:lnTo>
                <a:lnTo>
                  <a:pt x="194" y="36"/>
                </a:lnTo>
                <a:lnTo>
                  <a:pt x="177" y="18"/>
                </a:lnTo>
                <a:lnTo>
                  <a:pt x="135" y="5"/>
                </a:lnTo>
                <a:lnTo>
                  <a:pt x="80" y="0"/>
                </a:lnTo>
                <a:lnTo>
                  <a:pt x="67" y="13"/>
                </a:lnTo>
                <a:lnTo>
                  <a:pt x="47" y="22"/>
                </a:lnTo>
                <a:lnTo>
                  <a:pt x="30" y="31"/>
                </a:lnTo>
                <a:lnTo>
                  <a:pt x="17" y="39"/>
                </a:lnTo>
                <a:lnTo>
                  <a:pt x="6" y="50"/>
                </a:lnTo>
                <a:lnTo>
                  <a:pt x="0" y="64"/>
                </a:lnTo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483" name="Freeform 128"/>
          <p:cNvSpPr>
            <a:spLocks/>
          </p:cNvSpPr>
          <p:nvPr/>
        </p:nvSpPr>
        <p:spPr bwMode="auto">
          <a:xfrm>
            <a:off x="244205" y="1705162"/>
            <a:ext cx="1088225" cy="749044"/>
          </a:xfrm>
          <a:custGeom>
            <a:avLst/>
            <a:gdLst>
              <a:gd name="T0" fmla="*/ 2147483647 w 2253"/>
              <a:gd name="T1" fmla="*/ 2147483647 h 1649"/>
              <a:gd name="T2" fmla="*/ 2147483647 w 2253"/>
              <a:gd name="T3" fmla="*/ 2147483647 h 1649"/>
              <a:gd name="T4" fmla="*/ 2147483647 w 2253"/>
              <a:gd name="T5" fmla="*/ 2147483647 h 1649"/>
              <a:gd name="T6" fmla="*/ 2147483647 w 2253"/>
              <a:gd name="T7" fmla="*/ 2147483647 h 1649"/>
              <a:gd name="T8" fmla="*/ 2147483647 w 2253"/>
              <a:gd name="T9" fmla="*/ 2147483647 h 1649"/>
              <a:gd name="T10" fmla="*/ 2147483647 w 2253"/>
              <a:gd name="T11" fmla="*/ 2147483647 h 1649"/>
              <a:gd name="T12" fmla="*/ 2147483647 w 2253"/>
              <a:gd name="T13" fmla="*/ 2147483647 h 1649"/>
              <a:gd name="T14" fmla="*/ 2147483647 w 2253"/>
              <a:gd name="T15" fmla="*/ 2147483647 h 1649"/>
              <a:gd name="T16" fmla="*/ 2147483647 w 2253"/>
              <a:gd name="T17" fmla="*/ 2147483647 h 1649"/>
              <a:gd name="T18" fmla="*/ 2147483647 w 2253"/>
              <a:gd name="T19" fmla="*/ 2147483647 h 1649"/>
              <a:gd name="T20" fmla="*/ 2147483647 w 2253"/>
              <a:gd name="T21" fmla="*/ 2147483647 h 1649"/>
              <a:gd name="T22" fmla="*/ 2147483647 w 2253"/>
              <a:gd name="T23" fmla="*/ 2147483647 h 1649"/>
              <a:gd name="T24" fmla="*/ 2147483647 w 2253"/>
              <a:gd name="T25" fmla="*/ 2147483647 h 1649"/>
              <a:gd name="T26" fmla="*/ 2147483647 w 2253"/>
              <a:gd name="T27" fmla="*/ 2147483647 h 1649"/>
              <a:gd name="T28" fmla="*/ 2147483647 w 2253"/>
              <a:gd name="T29" fmla="*/ 2147483647 h 1649"/>
              <a:gd name="T30" fmla="*/ 2147483647 w 2253"/>
              <a:gd name="T31" fmla="*/ 2147483647 h 1649"/>
              <a:gd name="T32" fmla="*/ 2147483647 w 2253"/>
              <a:gd name="T33" fmla="*/ 2147483647 h 1649"/>
              <a:gd name="T34" fmla="*/ 2147483647 w 2253"/>
              <a:gd name="T35" fmla="*/ 2147483647 h 1649"/>
              <a:gd name="T36" fmla="*/ 2147483647 w 2253"/>
              <a:gd name="T37" fmla="*/ 2147483647 h 1649"/>
              <a:gd name="T38" fmla="*/ 2147483647 w 2253"/>
              <a:gd name="T39" fmla="*/ 2147483647 h 1649"/>
              <a:gd name="T40" fmla="*/ 2147483647 w 2253"/>
              <a:gd name="T41" fmla="*/ 2147483647 h 1649"/>
              <a:gd name="T42" fmla="*/ 2147483647 w 2253"/>
              <a:gd name="T43" fmla="*/ 2147483647 h 1649"/>
              <a:gd name="T44" fmla="*/ 2147483647 w 2253"/>
              <a:gd name="T45" fmla="*/ 2147483647 h 1649"/>
              <a:gd name="T46" fmla="*/ 2147483647 w 2253"/>
              <a:gd name="T47" fmla="*/ 2147483647 h 1649"/>
              <a:gd name="T48" fmla="*/ 2147483647 w 2253"/>
              <a:gd name="T49" fmla="*/ 2147483647 h 1649"/>
              <a:gd name="T50" fmla="*/ 2147483647 w 2253"/>
              <a:gd name="T51" fmla="*/ 2147483647 h 1649"/>
              <a:gd name="T52" fmla="*/ 2147483647 w 2253"/>
              <a:gd name="T53" fmla="*/ 2147483647 h 1649"/>
              <a:gd name="T54" fmla="*/ 2147483647 w 2253"/>
              <a:gd name="T55" fmla="*/ 2147483647 h 1649"/>
              <a:gd name="T56" fmla="*/ 2147483647 w 2253"/>
              <a:gd name="T57" fmla="*/ 2147483647 h 1649"/>
              <a:gd name="T58" fmla="*/ 2147483647 w 2253"/>
              <a:gd name="T59" fmla="*/ 2147483647 h 1649"/>
              <a:gd name="T60" fmla="*/ 2147483647 w 2253"/>
              <a:gd name="T61" fmla="*/ 2147483647 h 1649"/>
              <a:gd name="T62" fmla="*/ 2147483647 w 2253"/>
              <a:gd name="T63" fmla="*/ 2147483647 h 1649"/>
              <a:gd name="T64" fmla="*/ 2147483647 w 2253"/>
              <a:gd name="T65" fmla="*/ 2147483647 h 1649"/>
              <a:gd name="T66" fmla="*/ 2147483647 w 2253"/>
              <a:gd name="T67" fmla="*/ 2147483647 h 1649"/>
              <a:gd name="T68" fmla="*/ 2147483647 w 2253"/>
              <a:gd name="T69" fmla="*/ 2147483647 h 1649"/>
              <a:gd name="T70" fmla="*/ 2147483647 w 2253"/>
              <a:gd name="T71" fmla="*/ 2147483647 h 1649"/>
              <a:gd name="T72" fmla="*/ 2147483647 w 2253"/>
              <a:gd name="T73" fmla="*/ 2147483647 h 1649"/>
              <a:gd name="T74" fmla="*/ 2147483647 w 2253"/>
              <a:gd name="T75" fmla="*/ 2147483647 h 1649"/>
              <a:gd name="T76" fmla="*/ 2147483647 w 2253"/>
              <a:gd name="T77" fmla="*/ 2147483647 h 1649"/>
              <a:gd name="T78" fmla="*/ 2147483647 w 2253"/>
              <a:gd name="T79" fmla="*/ 2147483647 h 1649"/>
              <a:gd name="T80" fmla="*/ 2147483647 w 2253"/>
              <a:gd name="T81" fmla="*/ 2147483647 h 1649"/>
              <a:gd name="T82" fmla="*/ 2147483647 w 2253"/>
              <a:gd name="T83" fmla="*/ 2147483647 h 1649"/>
              <a:gd name="T84" fmla="*/ 2147483647 w 2253"/>
              <a:gd name="T85" fmla="*/ 2147483647 h 1649"/>
              <a:gd name="T86" fmla="*/ 2147483647 w 2253"/>
              <a:gd name="T87" fmla="*/ 2147483647 h 1649"/>
              <a:gd name="T88" fmla="*/ 2147483647 w 2253"/>
              <a:gd name="T89" fmla="*/ 2147483647 h 1649"/>
              <a:gd name="T90" fmla="*/ 2147483647 w 2253"/>
              <a:gd name="T91" fmla="*/ 2147483647 h 1649"/>
              <a:gd name="T92" fmla="*/ 2147483647 w 2253"/>
              <a:gd name="T93" fmla="*/ 2147483647 h 1649"/>
              <a:gd name="T94" fmla="*/ 2147483647 w 2253"/>
              <a:gd name="T95" fmla="*/ 2147483647 h 1649"/>
              <a:gd name="T96" fmla="*/ 2147483647 w 2253"/>
              <a:gd name="T97" fmla="*/ 2147483647 h 1649"/>
              <a:gd name="T98" fmla="*/ 2147483647 w 2253"/>
              <a:gd name="T99" fmla="*/ 2147483647 h 1649"/>
              <a:gd name="T100" fmla="*/ 2147483647 w 2253"/>
              <a:gd name="T101" fmla="*/ 2147483647 h 1649"/>
              <a:gd name="T102" fmla="*/ 2147483647 w 2253"/>
              <a:gd name="T103" fmla="*/ 2147483647 h 1649"/>
              <a:gd name="T104" fmla="*/ 2147483647 w 2253"/>
              <a:gd name="T105" fmla="*/ 2147483647 h 1649"/>
              <a:gd name="T106" fmla="*/ 2147483647 w 2253"/>
              <a:gd name="T107" fmla="*/ 2147483647 h 1649"/>
              <a:gd name="T108" fmla="*/ 2147483647 w 2253"/>
              <a:gd name="T109" fmla="*/ 2147483647 h 1649"/>
              <a:gd name="T110" fmla="*/ 2147483647 w 2253"/>
              <a:gd name="T111" fmla="*/ 2147483647 h 1649"/>
              <a:gd name="T112" fmla="*/ 2147483647 w 2253"/>
              <a:gd name="T113" fmla="*/ 2147483647 h 1649"/>
              <a:gd name="T114" fmla="*/ 2147483647 w 2253"/>
              <a:gd name="T115" fmla="*/ 2147483647 h 1649"/>
              <a:gd name="T116" fmla="*/ 2147483647 w 2253"/>
              <a:gd name="T117" fmla="*/ 2147483647 h 1649"/>
              <a:gd name="T118" fmla="*/ 2147483647 w 2253"/>
              <a:gd name="T119" fmla="*/ 2147483647 h 16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53"/>
              <a:gd name="T181" fmla="*/ 0 h 1649"/>
              <a:gd name="T182" fmla="*/ 2253 w 2253"/>
              <a:gd name="T183" fmla="*/ 1649 h 16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53" h="1649">
                <a:moveTo>
                  <a:pt x="1550" y="1270"/>
                </a:moveTo>
                <a:lnTo>
                  <a:pt x="1516" y="1214"/>
                </a:lnTo>
                <a:lnTo>
                  <a:pt x="1498" y="1184"/>
                </a:lnTo>
                <a:lnTo>
                  <a:pt x="1469" y="1154"/>
                </a:lnTo>
                <a:lnTo>
                  <a:pt x="1449" y="1133"/>
                </a:lnTo>
                <a:lnTo>
                  <a:pt x="1428" y="1127"/>
                </a:lnTo>
                <a:lnTo>
                  <a:pt x="1426" y="1088"/>
                </a:lnTo>
                <a:lnTo>
                  <a:pt x="1412" y="1039"/>
                </a:lnTo>
                <a:lnTo>
                  <a:pt x="1397" y="1032"/>
                </a:lnTo>
                <a:lnTo>
                  <a:pt x="1375" y="1013"/>
                </a:lnTo>
                <a:lnTo>
                  <a:pt x="1371" y="985"/>
                </a:lnTo>
                <a:lnTo>
                  <a:pt x="1380" y="956"/>
                </a:lnTo>
                <a:lnTo>
                  <a:pt x="1367" y="886"/>
                </a:lnTo>
                <a:lnTo>
                  <a:pt x="1360" y="809"/>
                </a:lnTo>
                <a:lnTo>
                  <a:pt x="1366" y="749"/>
                </a:lnTo>
                <a:lnTo>
                  <a:pt x="1395" y="705"/>
                </a:lnTo>
                <a:lnTo>
                  <a:pt x="1402" y="690"/>
                </a:lnTo>
                <a:lnTo>
                  <a:pt x="1383" y="663"/>
                </a:lnTo>
                <a:lnTo>
                  <a:pt x="1377" y="660"/>
                </a:lnTo>
                <a:lnTo>
                  <a:pt x="1343" y="656"/>
                </a:lnTo>
                <a:lnTo>
                  <a:pt x="1330" y="655"/>
                </a:lnTo>
                <a:lnTo>
                  <a:pt x="1262" y="611"/>
                </a:lnTo>
                <a:lnTo>
                  <a:pt x="1234" y="559"/>
                </a:lnTo>
                <a:lnTo>
                  <a:pt x="1221" y="528"/>
                </a:lnTo>
                <a:lnTo>
                  <a:pt x="1157" y="418"/>
                </a:lnTo>
                <a:lnTo>
                  <a:pt x="1144" y="397"/>
                </a:lnTo>
                <a:lnTo>
                  <a:pt x="1130" y="371"/>
                </a:lnTo>
                <a:lnTo>
                  <a:pt x="1090" y="341"/>
                </a:lnTo>
                <a:lnTo>
                  <a:pt x="1080" y="332"/>
                </a:lnTo>
                <a:lnTo>
                  <a:pt x="1036" y="331"/>
                </a:lnTo>
                <a:lnTo>
                  <a:pt x="1009" y="342"/>
                </a:lnTo>
                <a:lnTo>
                  <a:pt x="987" y="371"/>
                </a:lnTo>
                <a:lnTo>
                  <a:pt x="977" y="387"/>
                </a:lnTo>
                <a:lnTo>
                  <a:pt x="943" y="388"/>
                </a:lnTo>
                <a:lnTo>
                  <a:pt x="919" y="364"/>
                </a:lnTo>
                <a:lnTo>
                  <a:pt x="890" y="336"/>
                </a:lnTo>
                <a:lnTo>
                  <a:pt x="874" y="310"/>
                </a:lnTo>
                <a:lnTo>
                  <a:pt x="860" y="279"/>
                </a:lnTo>
                <a:lnTo>
                  <a:pt x="839" y="254"/>
                </a:lnTo>
                <a:lnTo>
                  <a:pt x="820" y="223"/>
                </a:lnTo>
                <a:lnTo>
                  <a:pt x="805" y="198"/>
                </a:lnTo>
                <a:lnTo>
                  <a:pt x="783" y="174"/>
                </a:lnTo>
                <a:lnTo>
                  <a:pt x="754" y="150"/>
                </a:lnTo>
                <a:lnTo>
                  <a:pt x="712" y="139"/>
                </a:lnTo>
                <a:lnTo>
                  <a:pt x="704" y="140"/>
                </a:lnTo>
                <a:lnTo>
                  <a:pt x="678" y="136"/>
                </a:lnTo>
                <a:lnTo>
                  <a:pt x="647" y="128"/>
                </a:lnTo>
                <a:lnTo>
                  <a:pt x="610" y="130"/>
                </a:lnTo>
                <a:lnTo>
                  <a:pt x="589" y="139"/>
                </a:lnTo>
                <a:lnTo>
                  <a:pt x="571" y="176"/>
                </a:lnTo>
                <a:lnTo>
                  <a:pt x="544" y="175"/>
                </a:lnTo>
                <a:lnTo>
                  <a:pt x="514" y="173"/>
                </a:lnTo>
                <a:lnTo>
                  <a:pt x="485" y="166"/>
                </a:lnTo>
                <a:lnTo>
                  <a:pt x="452" y="151"/>
                </a:lnTo>
                <a:lnTo>
                  <a:pt x="410" y="145"/>
                </a:lnTo>
                <a:lnTo>
                  <a:pt x="379" y="136"/>
                </a:lnTo>
                <a:lnTo>
                  <a:pt x="348" y="124"/>
                </a:lnTo>
                <a:lnTo>
                  <a:pt x="317" y="115"/>
                </a:lnTo>
                <a:lnTo>
                  <a:pt x="279" y="99"/>
                </a:lnTo>
                <a:lnTo>
                  <a:pt x="245" y="86"/>
                </a:lnTo>
                <a:lnTo>
                  <a:pt x="213" y="77"/>
                </a:lnTo>
                <a:lnTo>
                  <a:pt x="176" y="50"/>
                </a:lnTo>
                <a:lnTo>
                  <a:pt x="152" y="26"/>
                </a:lnTo>
                <a:lnTo>
                  <a:pt x="134" y="10"/>
                </a:lnTo>
                <a:lnTo>
                  <a:pt x="76" y="4"/>
                </a:lnTo>
                <a:lnTo>
                  <a:pt x="38" y="0"/>
                </a:lnTo>
                <a:lnTo>
                  <a:pt x="0" y="3"/>
                </a:lnTo>
                <a:lnTo>
                  <a:pt x="17" y="115"/>
                </a:lnTo>
                <a:lnTo>
                  <a:pt x="35" y="160"/>
                </a:lnTo>
                <a:lnTo>
                  <a:pt x="49" y="205"/>
                </a:lnTo>
                <a:lnTo>
                  <a:pt x="50" y="258"/>
                </a:lnTo>
                <a:lnTo>
                  <a:pt x="80" y="313"/>
                </a:lnTo>
                <a:lnTo>
                  <a:pt x="127" y="356"/>
                </a:lnTo>
                <a:lnTo>
                  <a:pt x="153" y="375"/>
                </a:lnTo>
                <a:lnTo>
                  <a:pt x="165" y="398"/>
                </a:lnTo>
                <a:lnTo>
                  <a:pt x="165" y="422"/>
                </a:lnTo>
                <a:lnTo>
                  <a:pt x="151" y="439"/>
                </a:lnTo>
                <a:lnTo>
                  <a:pt x="108" y="432"/>
                </a:lnTo>
                <a:lnTo>
                  <a:pt x="93" y="432"/>
                </a:lnTo>
                <a:lnTo>
                  <a:pt x="94" y="437"/>
                </a:lnTo>
                <a:lnTo>
                  <a:pt x="129" y="467"/>
                </a:lnTo>
                <a:lnTo>
                  <a:pt x="165" y="498"/>
                </a:lnTo>
                <a:lnTo>
                  <a:pt x="195" y="543"/>
                </a:lnTo>
                <a:lnTo>
                  <a:pt x="223" y="566"/>
                </a:lnTo>
                <a:lnTo>
                  <a:pt x="249" y="606"/>
                </a:lnTo>
                <a:lnTo>
                  <a:pt x="269" y="653"/>
                </a:lnTo>
                <a:lnTo>
                  <a:pt x="274" y="702"/>
                </a:lnTo>
                <a:lnTo>
                  <a:pt x="284" y="728"/>
                </a:lnTo>
                <a:lnTo>
                  <a:pt x="314" y="757"/>
                </a:lnTo>
                <a:lnTo>
                  <a:pt x="349" y="793"/>
                </a:lnTo>
                <a:lnTo>
                  <a:pt x="371" y="818"/>
                </a:lnTo>
                <a:lnTo>
                  <a:pt x="385" y="853"/>
                </a:lnTo>
                <a:lnTo>
                  <a:pt x="410" y="898"/>
                </a:lnTo>
                <a:lnTo>
                  <a:pt x="430" y="912"/>
                </a:lnTo>
                <a:lnTo>
                  <a:pt x="456" y="904"/>
                </a:lnTo>
                <a:lnTo>
                  <a:pt x="466" y="883"/>
                </a:lnTo>
                <a:lnTo>
                  <a:pt x="453" y="852"/>
                </a:lnTo>
                <a:lnTo>
                  <a:pt x="430" y="825"/>
                </a:lnTo>
                <a:lnTo>
                  <a:pt x="411" y="795"/>
                </a:lnTo>
                <a:lnTo>
                  <a:pt x="380" y="793"/>
                </a:lnTo>
                <a:lnTo>
                  <a:pt x="373" y="771"/>
                </a:lnTo>
                <a:lnTo>
                  <a:pt x="383" y="744"/>
                </a:lnTo>
                <a:lnTo>
                  <a:pt x="376" y="726"/>
                </a:lnTo>
                <a:lnTo>
                  <a:pt x="360" y="707"/>
                </a:lnTo>
                <a:lnTo>
                  <a:pt x="338" y="588"/>
                </a:lnTo>
                <a:lnTo>
                  <a:pt x="331" y="578"/>
                </a:lnTo>
                <a:lnTo>
                  <a:pt x="327" y="594"/>
                </a:lnTo>
                <a:lnTo>
                  <a:pt x="261" y="426"/>
                </a:lnTo>
                <a:lnTo>
                  <a:pt x="246" y="400"/>
                </a:lnTo>
                <a:lnTo>
                  <a:pt x="180" y="334"/>
                </a:lnTo>
                <a:lnTo>
                  <a:pt x="158" y="294"/>
                </a:lnTo>
                <a:lnTo>
                  <a:pt x="139" y="233"/>
                </a:lnTo>
                <a:lnTo>
                  <a:pt x="140" y="180"/>
                </a:lnTo>
                <a:lnTo>
                  <a:pt x="130" y="132"/>
                </a:lnTo>
                <a:lnTo>
                  <a:pt x="138" y="107"/>
                </a:lnTo>
                <a:lnTo>
                  <a:pt x="162" y="102"/>
                </a:lnTo>
                <a:lnTo>
                  <a:pt x="181" y="117"/>
                </a:lnTo>
                <a:lnTo>
                  <a:pt x="249" y="157"/>
                </a:lnTo>
                <a:lnTo>
                  <a:pt x="254" y="180"/>
                </a:lnTo>
                <a:lnTo>
                  <a:pt x="242" y="197"/>
                </a:lnTo>
                <a:lnTo>
                  <a:pt x="262" y="221"/>
                </a:lnTo>
                <a:lnTo>
                  <a:pt x="268" y="273"/>
                </a:lnTo>
                <a:lnTo>
                  <a:pt x="296" y="360"/>
                </a:lnTo>
                <a:lnTo>
                  <a:pt x="322" y="390"/>
                </a:lnTo>
                <a:lnTo>
                  <a:pt x="343" y="427"/>
                </a:lnTo>
                <a:lnTo>
                  <a:pt x="396" y="459"/>
                </a:lnTo>
                <a:lnTo>
                  <a:pt x="409" y="484"/>
                </a:lnTo>
                <a:lnTo>
                  <a:pt x="402" y="499"/>
                </a:lnTo>
                <a:lnTo>
                  <a:pt x="423" y="522"/>
                </a:lnTo>
                <a:lnTo>
                  <a:pt x="447" y="563"/>
                </a:lnTo>
                <a:lnTo>
                  <a:pt x="484" y="604"/>
                </a:lnTo>
                <a:lnTo>
                  <a:pt x="507" y="646"/>
                </a:lnTo>
                <a:lnTo>
                  <a:pt x="496" y="667"/>
                </a:lnTo>
                <a:lnTo>
                  <a:pt x="547" y="703"/>
                </a:lnTo>
                <a:lnTo>
                  <a:pt x="597" y="773"/>
                </a:lnTo>
                <a:lnTo>
                  <a:pt x="641" y="828"/>
                </a:lnTo>
                <a:lnTo>
                  <a:pt x="682" y="887"/>
                </a:lnTo>
                <a:lnTo>
                  <a:pt x="703" y="912"/>
                </a:lnTo>
                <a:lnTo>
                  <a:pt x="732" y="949"/>
                </a:lnTo>
                <a:lnTo>
                  <a:pt x="757" y="1031"/>
                </a:lnTo>
                <a:lnTo>
                  <a:pt x="783" y="1061"/>
                </a:lnTo>
                <a:lnTo>
                  <a:pt x="799" y="1100"/>
                </a:lnTo>
                <a:lnTo>
                  <a:pt x="796" y="1105"/>
                </a:lnTo>
                <a:lnTo>
                  <a:pt x="770" y="1119"/>
                </a:lnTo>
                <a:lnTo>
                  <a:pt x="757" y="1132"/>
                </a:lnTo>
                <a:lnTo>
                  <a:pt x="766" y="1179"/>
                </a:lnTo>
                <a:lnTo>
                  <a:pt x="799" y="1211"/>
                </a:lnTo>
                <a:lnTo>
                  <a:pt x="822" y="1235"/>
                </a:lnTo>
                <a:lnTo>
                  <a:pt x="866" y="1265"/>
                </a:lnTo>
                <a:lnTo>
                  <a:pt x="896" y="1279"/>
                </a:lnTo>
                <a:lnTo>
                  <a:pt x="917" y="1304"/>
                </a:lnTo>
                <a:lnTo>
                  <a:pt x="955" y="1332"/>
                </a:lnTo>
                <a:lnTo>
                  <a:pt x="989" y="1337"/>
                </a:lnTo>
                <a:lnTo>
                  <a:pt x="1027" y="1340"/>
                </a:lnTo>
                <a:lnTo>
                  <a:pt x="1053" y="1355"/>
                </a:lnTo>
                <a:lnTo>
                  <a:pt x="1086" y="1371"/>
                </a:lnTo>
                <a:lnTo>
                  <a:pt x="1120" y="1395"/>
                </a:lnTo>
                <a:lnTo>
                  <a:pt x="1152" y="1412"/>
                </a:lnTo>
                <a:lnTo>
                  <a:pt x="1167" y="1419"/>
                </a:lnTo>
                <a:lnTo>
                  <a:pt x="1198" y="1436"/>
                </a:lnTo>
                <a:lnTo>
                  <a:pt x="1230" y="1449"/>
                </a:lnTo>
                <a:lnTo>
                  <a:pt x="1262" y="1458"/>
                </a:lnTo>
                <a:lnTo>
                  <a:pt x="1303" y="1459"/>
                </a:lnTo>
                <a:lnTo>
                  <a:pt x="1353" y="1493"/>
                </a:lnTo>
                <a:lnTo>
                  <a:pt x="1398" y="1499"/>
                </a:lnTo>
                <a:lnTo>
                  <a:pt x="1443" y="1520"/>
                </a:lnTo>
                <a:lnTo>
                  <a:pt x="1488" y="1525"/>
                </a:lnTo>
                <a:lnTo>
                  <a:pt x="1521" y="1524"/>
                </a:lnTo>
                <a:lnTo>
                  <a:pt x="1560" y="1522"/>
                </a:lnTo>
                <a:lnTo>
                  <a:pt x="1626" y="1498"/>
                </a:lnTo>
                <a:lnTo>
                  <a:pt x="1658" y="1498"/>
                </a:lnTo>
                <a:lnTo>
                  <a:pt x="1678" y="1503"/>
                </a:lnTo>
                <a:lnTo>
                  <a:pt x="1713" y="1510"/>
                </a:lnTo>
                <a:lnTo>
                  <a:pt x="1737" y="1530"/>
                </a:lnTo>
                <a:lnTo>
                  <a:pt x="1772" y="1561"/>
                </a:lnTo>
                <a:lnTo>
                  <a:pt x="1800" y="1586"/>
                </a:lnTo>
                <a:lnTo>
                  <a:pt x="1834" y="1617"/>
                </a:lnTo>
                <a:lnTo>
                  <a:pt x="1859" y="1641"/>
                </a:lnTo>
                <a:lnTo>
                  <a:pt x="1869" y="1649"/>
                </a:lnTo>
                <a:lnTo>
                  <a:pt x="1875" y="1618"/>
                </a:lnTo>
                <a:lnTo>
                  <a:pt x="1868" y="1597"/>
                </a:lnTo>
                <a:lnTo>
                  <a:pt x="1864" y="1579"/>
                </a:lnTo>
                <a:lnTo>
                  <a:pt x="1869" y="1554"/>
                </a:lnTo>
                <a:lnTo>
                  <a:pt x="1883" y="1543"/>
                </a:lnTo>
                <a:lnTo>
                  <a:pt x="1989" y="1529"/>
                </a:lnTo>
                <a:lnTo>
                  <a:pt x="2002" y="1523"/>
                </a:lnTo>
                <a:lnTo>
                  <a:pt x="2003" y="1499"/>
                </a:lnTo>
                <a:lnTo>
                  <a:pt x="2019" y="1483"/>
                </a:lnTo>
                <a:lnTo>
                  <a:pt x="2024" y="1471"/>
                </a:lnTo>
                <a:lnTo>
                  <a:pt x="2005" y="1468"/>
                </a:lnTo>
                <a:lnTo>
                  <a:pt x="1987" y="1454"/>
                </a:lnTo>
                <a:lnTo>
                  <a:pt x="1975" y="1435"/>
                </a:lnTo>
                <a:lnTo>
                  <a:pt x="1966" y="1410"/>
                </a:lnTo>
                <a:lnTo>
                  <a:pt x="1961" y="1377"/>
                </a:lnTo>
                <a:lnTo>
                  <a:pt x="2010" y="1366"/>
                </a:lnTo>
                <a:lnTo>
                  <a:pt x="2083" y="1352"/>
                </a:lnTo>
                <a:lnTo>
                  <a:pt x="2128" y="1345"/>
                </a:lnTo>
                <a:lnTo>
                  <a:pt x="2144" y="1316"/>
                </a:lnTo>
                <a:lnTo>
                  <a:pt x="2158" y="1309"/>
                </a:lnTo>
                <a:lnTo>
                  <a:pt x="2178" y="1315"/>
                </a:lnTo>
                <a:lnTo>
                  <a:pt x="2185" y="1293"/>
                </a:lnTo>
                <a:lnTo>
                  <a:pt x="2194" y="1310"/>
                </a:lnTo>
                <a:lnTo>
                  <a:pt x="2206" y="1323"/>
                </a:lnTo>
                <a:lnTo>
                  <a:pt x="2219" y="1321"/>
                </a:lnTo>
                <a:lnTo>
                  <a:pt x="2228" y="1306"/>
                </a:lnTo>
                <a:lnTo>
                  <a:pt x="2223" y="1280"/>
                </a:lnTo>
                <a:lnTo>
                  <a:pt x="2217" y="1252"/>
                </a:lnTo>
                <a:lnTo>
                  <a:pt x="2228" y="1226"/>
                </a:lnTo>
                <a:lnTo>
                  <a:pt x="2226" y="1210"/>
                </a:lnTo>
                <a:lnTo>
                  <a:pt x="2216" y="1194"/>
                </a:lnTo>
                <a:lnTo>
                  <a:pt x="2199" y="1155"/>
                </a:lnTo>
                <a:lnTo>
                  <a:pt x="2204" y="1134"/>
                </a:lnTo>
                <a:lnTo>
                  <a:pt x="2236" y="1102"/>
                </a:lnTo>
                <a:lnTo>
                  <a:pt x="2252" y="1066"/>
                </a:lnTo>
                <a:lnTo>
                  <a:pt x="2253" y="1029"/>
                </a:lnTo>
                <a:lnTo>
                  <a:pt x="2241" y="1014"/>
                </a:lnTo>
                <a:lnTo>
                  <a:pt x="2206" y="1012"/>
                </a:lnTo>
                <a:lnTo>
                  <a:pt x="2166" y="1014"/>
                </a:lnTo>
                <a:lnTo>
                  <a:pt x="2067" y="1028"/>
                </a:lnTo>
                <a:lnTo>
                  <a:pt x="2004" y="1050"/>
                </a:lnTo>
                <a:lnTo>
                  <a:pt x="1975" y="1064"/>
                </a:lnTo>
                <a:lnTo>
                  <a:pt x="1967" y="1075"/>
                </a:lnTo>
                <a:lnTo>
                  <a:pt x="1959" y="1105"/>
                </a:lnTo>
                <a:lnTo>
                  <a:pt x="1965" y="1135"/>
                </a:lnTo>
                <a:lnTo>
                  <a:pt x="1982" y="1153"/>
                </a:lnTo>
                <a:lnTo>
                  <a:pt x="1987" y="1174"/>
                </a:lnTo>
                <a:lnTo>
                  <a:pt x="1972" y="1197"/>
                </a:lnTo>
                <a:lnTo>
                  <a:pt x="1941" y="1205"/>
                </a:lnTo>
                <a:lnTo>
                  <a:pt x="1915" y="1244"/>
                </a:lnTo>
                <a:lnTo>
                  <a:pt x="1923" y="1269"/>
                </a:lnTo>
                <a:lnTo>
                  <a:pt x="1908" y="1286"/>
                </a:lnTo>
                <a:lnTo>
                  <a:pt x="1881" y="1291"/>
                </a:lnTo>
                <a:lnTo>
                  <a:pt x="1863" y="1273"/>
                </a:lnTo>
                <a:lnTo>
                  <a:pt x="1805" y="1274"/>
                </a:lnTo>
                <a:lnTo>
                  <a:pt x="1781" y="1291"/>
                </a:lnTo>
                <a:lnTo>
                  <a:pt x="1749" y="1296"/>
                </a:lnTo>
                <a:lnTo>
                  <a:pt x="1688" y="1314"/>
                </a:lnTo>
                <a:lnTo>
                  <a:pt x="1662" y="1312"/>
                </a:lnTo>
                <a:lnTo>
                  <a:pt x="1644" y="1301"/>
                </a:lnTo>
                <a:lnTo>
                  <a:pt x="1634" y="1273"/>
                </a:lnTo>
                <a:lnTo>
                  <a:pt x="1604" y="1273"/>
                </a:lnTo>
                <a:lnTo>
                  <a:pt x="1564" y="1275"/>
                </a:lnTo>
                <a:lnTo>
                  <a:pt x="1550" y="1270"/>
                </a:lnTo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503" name="Freeform 131"/>
          <p:cNvSpPr>
            <a:spLocks/>
          </p:cNvSpPr>
          <p:nvPr/>
        </p:nvSpPr>
        <p:spPr bwMode="auto">
          <a:xfrm>
            <a:off x="2124140" y="3964400"/>
            <a:ext cx="883524" cy="1259000"/>
          </a:xfrm>
          <a:custGeom>
            <a:avLst/>
            <a:gdLst>
              <a:gd name="T0" fmla="*/ 0 w 1829"/>
              <a:gd name="T1" fmla="*/ 0 h 2776"/>
              <a:gd name="T2" fmla="*/ 0 w 1829"/>
              <a:gd name="T3" fmla="*/ 0 h 2776"/>
              <a:gd name="T4" fmla="*/ 0 w 1829"/>
              <a:gd name="T5" fmla="*/ 0 h 2776"/>
              <a:gd name="T6" fmla="*/ 0 w 1829"/>
              <a:gd name="T7" fmla="*/ 0 h 2776"/>
              <a:gd name="T8" fmla="*/ 0 w 1829"/>
              <a:gd name="T9" fmla="*/ 0 h 2776"/>
              <a:gd name="T10" fmla="*/ 0 w 1829"/>
              <a:gd name="T11" fmla="*/ 0 h 2776"/>
              <a:gd name="T12" fmla="*/ 0 w 1829"/>
              <a:gd name="T13" fmla="*/ 0 h 2776"/>
              <a:gd name="T14" fmla="*/ 0 w 1829"/>
              <a:gd name="T15" fmla="*/ 0 h 2776"/>
              <a:gd name="T16" fmla="*/ 0 w 1829"/>
              <a:gd name="T17" fmla="*/ 0 h 2776"/>
              <a:gd name="T18" fmla="*/ 0 w 1829"/>
              <a:gd name="T19" fmla="*/ 0 h 2776"/>
              <a:gd name="T20" fmla="*/ 0 w 1829"/>
              <a:gd name="T21" fmla="*/ 0 h 2776"/>
              <a:gd name="T22" fmla="*/ 0 w 1829"/>
              <a:gd name="T23" fmla="*/ 0 h 2776"/>
              <a:gd name="T24" fmla="*/ 0 w 1829"/>
              <a:gd name="T25" fmla="*/ 0 h 2776"/>
              <a:gd name="T26" fmla="*/ 0 w 1829"/>
              <a:gd name="T27" fmla="*/ 0 h 2776"/>
              <a:gd name="T28" fmla="*/ 0 w 1829"/>
              <a:gd name="T29" fmla="*/ 0 h 2776"/>
              <a:gd name="T30" fmla="*/ 0 w 1829"/>
              <a:gd name="T31" fmla="*/ 0 h 2776"/>
              <a:gd name="T32" fmla="*/ 0 w 1829"/>
              <a:gd name="T33" fmla="*/ 0 h 2776"/>
              <a:gd name="T34" fmla="*/ 0 w 1829"/>
              <a:gd name="T35" fmla="*/ 0 h 2776"/>
              <a:gd name="T36" fmla="*/ 0 w 1829"/>
              <a:gd name="T37" fmla="*/ 0 h 2776"/>
              <a:gd name="T38" fmla="*/ 0 w 1829"/>
              <a:gd name="T39" fmla="*/ 0 h 2776"/>
              <a:gd name="T40" fmla="*/ 0 w 1829"/>
              <a:gd name="T41" fmla="*/ 0 h 2776"/>
              <a:gd name="T42" fmla="*/ 0 w 1829"/>
              <a:gd name="T43" fmla="*/ 0 h 2776"/>
              <a:gd name="T44" fmla="*/ 0 w 1829"/>
              <a:gd name="T45" fmla="*/ 0 h 2776"/>
              <a:gd name="T46" fmla="*/ 0 w 1829"/>
              <a:gd name="T47" fmla="*/ 0 h 2776"/>
              <a:gd name="T48" fmla="*/ 0 w 1829"/>
              <a:gd name="T49" fmla="*/ 0 h 2776"/>
              <a:gd name="T50" fmla="*/ 0 w 1829"/>
              <a:gd name="T51" fmla="*/ 0 h 2776"/>
              <a:gd name="T52" fmla="*/ 0 w 1829"/>
              <a:gd name="T53" fmla="*/ 0 h 2776"/>
              <a:gd name="T54" fmla="*/ 0 w 1829"/>
              <a:gd name="T55" fmla="*/ 0 h 2776"/>
              <a:gd name="T56" fmla="*/ 0 w 1829"/>
              <a:gd name="T57" fmla="*/ 0 h 2776"/>
              <a:gd name="T58" fmla="*/ 0 w 1829"/>
              <a:gd name="T59" fmla="*/ 0 h 2776"/>
              <a:gd name="T60" fmla="*/ 0 w 1829"/>
              <a:gd name="T61" fmla="*/ 0 h 2776"/>
              <a:gd name="T62" fmla="*/ 0 w 1829"/>
              <a:gd name="T63" fmla="*/ 0 h 2776"/>
              <a:gd name="T64" fmla="*/ 0 w 1829"/>
              <a:gd name="T65" fmla="*/ 0 h 2776"/>
              <a:gd name="T66" fmla="*/ 0 w 1829"/>
              <a:gd name="T67" fmla="*/ 0 h 2776"/>
              <a:gd name="T68" fmla="*/ 0 w 1829"/>
              <a:gd name="T69" fmla="*/ 0 h 2776"/>
              <a:gd name="T70" fmla="*/ 0 w 1829"/>
              <a:gd name="T71" fmla="*/ 0 h 2776"/>
              <a:gd name="T72" fmla="*/ 0 w 1829"/>
              <a:gd name="T73" fmla="*/ 0 h 2776"/>
              <a:gd name="T74" fmla="*/ 0 w 1829"/>
              <a:gd name="T75" fmla="*/ 0 h 2776"/>
              <a:gd name="T76" fmla="*/ 0 w 1829"/>
              <a:gd name="T77" fmla="*/ 0 h 2776"/>
              <a:gd name="T78" fmla="*/ 0 w 1829"/>
              <a:gd name="T79" fmla="*/ 0 h 2776"/>
              <a:gd name="T80" fmla="*/ 0 w 1829"/>
              <a:gd name="T81" fmla="*/ 0 h 2776"/>
              <a:gd name="T82" fmla="*/ 0 w 1829"/>
              <a:gd name="T83" fmla="*/ 0 h 2776"/>
              <a:gd name="T84" fmla="*/ 0 w 1829"/>
              <a:gd name="T85" fmla="*/ 0 h 2776"/>
              <a:gd name="T86" fmla="*/ 0 w 1829"/>
              <a:gd name="T87" fmla="*/ 0 h 2776"/>
              <a:gd name="T88" fmla="*/ 0 w 1829"/>
              <a:gd name="T89" fmla="*/ 0 h 2776"/>
              <a:gd name="T90" fmla="*/ 0 w 1829"/>
              <a:gd name="T91" fmla="*/ 0 h 2776"/>
              <a:gd name="T92" fmla="*/ 0 w 1829"/>
              <a:gd name="T93" fmla="*/ 0 h 2776"/>
              <a:gd name="T94" fmla="*/ 0 w 1829"/>
              <a:gd name="T95" fmla="*/ 0 h 2776"/>
              <a:gd name="T96" fmla="*/ 0 w 1829"/>
              <a:gd name="T97" fmla="*/ 0 h 2776"/>
              <a:gd name="T98" fmla="*/ 0 w 1829"/>
              <a:gd name="T99" fmla="*/ 0 h 2776"/>
              <a:gd name="T100" fmla="*/ 0 w 1829"/>
              <a:gd name="T101" fmla="*/ 0 h 2776"/>
              <a:gd name="T102" fmla="*/ 0 w 1829"/>
              <a:gd name="T103" fmla="*/ 0 h 277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29"/>
              <a:gd name="T157" fmla="*/ 0 h 2776"/>
              <a:gd name="T158" fmla="*/ 1829 w 1829"/>
              <a:gd name="T159" fmla="*/ 2776 h 277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29" h="2776">
                <a:moveTo>
                  <a:pt x="1346" y="1131"/>
                </a:moveTo>
                <a:lnTo>
                  <a:pt x="1333" y="1131"/>
                </a:lnTo>
                <a:lnTo>
                  <a:pt x="1346" y="1161"/>
                </a:lnTo>
                <a:lnTo>
                  <a:pt x="1376" y="1201"/>
                </a:lnTo>
                <a:lnTo>
                  <a:pt x="1399" y="1221"/>
                </a:lnTo>
                <a:lnTo>
                  <a:pt x="1419" y="1239"/>
                </a:lnTo>
                <a:lnTo>
                  <a:pt x="1438" y="1263"/>
                </a:lnTo>
                <a:lnTo>
                  <a:pt x="1443" y="1282"/>
                </a:lnTo>
                <a:lnTo>
                  <a:pt x="1447" y="1302"/>
                </a:lnTo>
                <a:lnTo>
                  <a:pt x="1450" y="1340"/>
                </a:lnTo>
                <a:lnTo>
                  <a:pt x="1450" y="1364"/>
                </a:lnTo>
                <a:lnTo>
                  <a:pt x="1443" y="1384"/>
                </a:lnTo>
                <a:lnTo>
                  <a:pt x="1443" y="1402"/>
                </a:lnTo>
                <a:lnTo>
                  <a:pt x="1435" y="1426"/>
                </a:lnTo>
                <a:lnTo>
                  <a:pt x="1427" y="1446"/>
                </a:lnTo>
                <a:lnTo>
                  <a:pt x="1414" y="1468"/>
                </a:lnTo>
                <a:lnTo>
                  <a:pt x="1396" y="1488"/>
                </a:lnTo>
                <a:lnTo>
                  <a:pt x="1366" y="1507"/>
                </a:lnTo>
                <a:lnTo>
                  <a:pt x="1310" y="1531"/>
                </a:lnTo>
                <a:lnTo>
                  <a:pt x="1268" y="1554"/>
                </a:lnTo>
                <a:lnTo>
                  <a:pt x="1206" y="1577"/>
                </a:lnTo>
                <a:lnTo>
                  <a:pt x="1168" y="1597"/>
                </a:lnTo>
                <a:lnTo>
                  <a:pt x="1128" y="1615"/>
                </a:lnTo>
                <a:lnTo>
                  <a:pt x="1066" y="1624"/>
                </a:lnTo>
                <a:lnTo>
                  <a:pt x="1028" y="1638"/>
                </a:lnTo>
                <a:lnTo>
                  <a:pt x="965" y="1647"/>
                </a:lnTo>
                <a:lnTo>
                  <a:pt x="946" y="1643"/>
                </a:lnTo>
                <a:lnTo>
                  <a:pt x="927" y="1628"/>
                </a:lnTo>
                <a:lnTo>
                  <a:pt x="907" y="1635"/>
                </a:lnTo>
                <a:lnTo>
                  <a:pt x="903" y="1671"/>
                </a:lnTo>
                <a:lnTo>
                  <a:pt x="903" y="1689"/>
                </a:lnTo>
                <a:lnTo>
                  <a:pt x="899" y="1709"/>
                </a:lnTo>
                <a:lnTo>
                  <a:pt x="888" y="1728"/>
                </a:lnTo>
                <a:lnTo>
                  <a:pt x="888" y="1790"/>
                </a:lnTo>
                <a:lnTo>
                  <a:pt x="883" y="1806"/>
                </a:lnTo>
                <a:lnTo>
                  <a:pt x="869" y="1809"/>
                </a:lnTo>
                <a:lnTo>
                  <a:pt x="830" y="1818"/>
                </a:lnTo>
                <a:lnTo>
                  <a:pt x="787" y="1818"/>
                </a:lnTo>
                <a:lnTo>
                  <a:pt x="752" y="1813"/>
                </a:lnTo>
                <a:lnTo>
                  <a:pt x="725" y="1803"/>
                </a:lnTo>
                <a:lnTo>
                  <a:pt x="685" y="1798"/>
                </a:lnTo>
                <a:lnTo>
                  <a:pt x="663" y="1803"/>
                </a:lnTo>
                <a:lnTo>
                  <a:pt x="652" y="1806"/>
                </a:lnTo>
                <a:lnTo>
                  <a:pt x="644" y="1821"/>
                </a:lnTo>
                <a:lnTo>
                  <a:pt x="667" y="1903"/>
                </a:lnTo>
                <a:lnTo>
                  <a:pt x="675" y="1918"/>
                </a:lnTo>
                <a:lnTo>
                  <a:pt x="690" y="1923"/>
                </a:lnTo>
                <a:lnTo>
                  <a:pt x="733" y="1923"/>
                </a:lnTo>
                <a:lnTo>
                  <a:pt x="748" y="1941"/>
                </a:lnTo>
                <a:lnTo>
                  <a:pt x="752" y="1961"/>
                </a:lnTo>
                <a:lnTo>
                  <a:pt x="748" y="1976"/>
                </a:lnTo>
                <a:lnTo>
                  <a:pt x="733" y="1984"/>
                </a:lnTo>
                <a:lnTo>
                  <a:pt x="710" y="1981"/>
                </a:lnTo>
                <a:lnTo>
                  <a:pt x="695" y="1984"/>
                </a:lnTo>
                <a:lnTo>
                  <a:pt x="671" y="2007"/>
                </a:lnTo>
                <a:lnTo>
                  <a:pt x="663" y="2047"/>
                </a:lnTo>
                <a:lnTo>
                  <a:pt x="652" y="2065"/>
                </a:lnTo>
                <a:lnTo>
                  <a:pt x="647" y="2081"/>
                </a:lnTo>
                <a:lnTo>
                  <a:pt x="639" y="2093"/>
                </a:lnTo>
                <a:lnTo>
                  <a:pt x="632" y="2108"/>
                </a:lnTo>
                <a:lnTo>
                  <a:pt x="632" y="2131"/>
                </a:lnTo>
                <a:lnTo>
                  <a:pt x="636" y="2147"/>
                </a:lnTo>
                <a:lnTo>
                  <a:pt x="616" y="2170"/>
                </a:lnTo>
                <a:lnTo>
                  <a:pt x="604" y="2177"/>
                </a:lnTo>
                <a:lnTo>
                  <a:pt x="594" y="2185"/>
                </a:lnTo>
                <a:lnTo>
                  <a:pt x="578" y="2194"/>
                </a:lnTo>
                <a:lnTo>
                  <a:pt x="555" y="2194"/>
                </a:lnTo>
                <a:lnTo>
                  <a:pt x="535" y="2194"/>
                </a:lnTo>
                <a:lnTo>
                  <a:pt x="492" y="2194"/>
                </a:lnTo>
                <a:lnTo>
                  <a:pt x="472" y="2197"/>
                </a:lnTo>
                <a:lnTo>
                  <a:pt x="454" y="2217"/>
                </a:lnTo>
                <a:lnTo>
                  <a:pt x="439" y="2251"/>
                </a:lnTo>
                <a:lnTo>
                  <a:pt x="439" y="2279"/>
                </a:lnTo>
                <a:lnTo>
                  <a:pt x="446" y="2294"/>
                </a:lnTo>
                <a:lnTo>
                  <a:pt x="457" y="2317"/>
                </a:lnTo>
                <a:lnTo>
                  <a:pt x="500" y="2337"/>
                </a:lnTo>
                <a:lnTo>
                  <a:pt x="520" y="2352"/>
                </a:lnTo>
                <a:lnTo>
                  <a:pt x="540" y="2360"/>
                </a:lnTo>
                <a:lnTo>
                  <a:pt x="543" y="2375"/>
                </a:lnTo>
                <a:lnTo>
                  <a:pt x="540" y="2415"/>
                </a:lnTo>
                <a:lnTo>
                  <a:pt x="527" y="2423"/>
                </a:lnTo>
                <a:lnTo>
                  <a:pt x="504" y="2461"/>
                </a:lnTo>
                <a:lnTo>
                  <a:pt x="464" y="2504"/>
                </a:lnTo>
                <a:lnTo>
                  <a:pt x="446" y="2523"/>
                </a:lnTo>
                <a:lnTo>
                  <a:pt x="426" y="2527"/>
                </a:lnTo>
                <a:lnTo>
                  <a:pt x="423" y="2543"/>
                </a:lnTo>
                <a:lnTo>
                  <a:pt x="406" y="2562"/>
                </a:lnTo>
                <a:lnTo>
                  <a:pt x="403" y="2585"/>
                </a:lnTo>
                <a:lnTo>
                  <a:pt x="383" y="2589"/>
                </a:lnTo>
                <a:lnTo>
                  <a:pt x="364" y="2585"/>
                </a:lnTo>
                <a:lnTo>
                  <a:pt x="349" y="2593"/>
                </a:lnTo>
                <a:lnTo>
                  <a:pt x="344" y="2608"/>
                </a:lnTo>
                <a:lnTo>
                  <a:pt x="325" y="2651"/>
                </a:lnTo>
                <a:lnTo>
                  <a:pt x="314" y="2659"/>
                </a:lnTo>
                <a:lnTo>
                  <a:pt x="306" y="2670"/>
                </a:lnTo>
                <a:lnTo>
                  <a:pt x="287" y="2693"/>
                </a:lnTo>
                <a:lnTo>
                  <a:pt x="287" y="2713"/>
                </a:lnTo>
                <a:lnTo>
                  <a:pt x="275" y="2736"/>
                </a:lnTo>
                <a:lnTo>
                  <a:pt x="287" y="2756"/>
                </a:lnTo>
                <a:lnTo>
                  <a:pt x="287" y="2776"/>
                </a:lnTo>
                <a:lnTo>
                  <a:pt x="164" y="2776"/>
                </a:lnTo>
                <a:lnTo>
                  <a:pt x="88" y="2776"/>
                </a:lnTo>
                <a:lnTo>
                  <a:pt x="73" y="2761"/>
                </a:lnTo>
                <a:lnTo>
                  <a:pt x="65" y="2682"/>
                </a:lnTo>
                <a:lnTo>
                  <a:pt x="54" y="2674"/>
                </a:lnTo>
                <a:lnTo>
                  <a:pt x="34" y="2682"/>
                </a:lnTo>
                <a:lnTo>
                  <a:pt x="27" y="2685"/>
                </a:lnTo>
                <a:lnTo>
                  <a:pt x="14" y="2682"/>
                </a:lnTo>
                <a:lnTo>
                  <a:pt x="4" y="2667"/>
                </a:lnTo>
                <a:lnTo>
                  <a:pt x="0" y="2644"/>
                </a:lnTo>
                <a:lnTo>
                  <a:pt x="0" y="2589"/>
                </a:lnTo>
                <a:lnTo>
                  <a:pt x="7" y="2565"/>
                </a:lnTo>
                <a:lnTo>
                  <a:pt x="24" y="2550"/>
                </a:lnTo>
                <a:lnTo>
                  <a:pt x="54" y="2550"/>
                </a:lnTo>
                <a:lnTo>
                  <a:pt x="73" y="2527"/>
                </a:lnTo>
                <a:lnTo>
                  <a:pt x="73" y="2496"/>
                </a:lnTo>
                <a:lnTo>
                  <a:pt x="54" y="2472"/>
                </a:lnTo>
                <a:lnTo>
                  <a:pt x="54" y="2434"/>
                </a:lnTo>
                <a:lnTo>
                  <a:pt x="73" y="2395"/>
                </a:lnTo>
                <a:lnTo>
                  <a:pt x="108" y="2375"/>
                </a:lnTo>
                <a:lnTo>
                  <a:pt x="139" y="2344"/>
                </a:lnTo>
                <a:lnTo>
                  <a:pt x="147" y="2299"/>
                </a:lnTo>
                <a:lnTo>
                  <a:pt x="128" y="2271"/>
                </a:lnTo>
                <a:lnTo>
                  <a:pt x="88" y="2264"/>
                </a:lnTo>
                <a:lnTo>
                  <a:pt x="73" y="2228"/>
                </a:lnTo>
                <a:lnTo>
                  <a:pt x="69" y="2185"/>
                </a:lnTo>
                <a:lnTo>
                  <a:pt x="81" y="2159"/>
                </a:lnTo>
                <a:lnTo>
                  <a:pt x="105" y="2147"/>
                </a:lnTo>
                <a:lnTo>
                  <a:pt x="139" y="2164"/>
                </a:lnTo>
                <a:lnTo>
                  <a:pt x="154" y="2164"/>
                </a:lnTo>
                <a:lnTo>
                  <a:pt x="167" y="2131"/>
                </a:lnTo>
                <a:lnTo>
                  <a:pt x="144" y="2115"/>
                </a:lnTo>
                <a:lnTo>
                  <a:pt x="105" y="2108"/>
                </a:lnTo>
                <a:lnTo>
                  <a:pt x="105" y="2069"/>
                </a:lnTo>
                <a:lnTo>
                  <a:pt x="88" y="2054"/>
                </a:lnTo>
                <a:lnTo>
                  <a:pt x="81" y="2019"/>
                </a:lnTo>
                <a:lnTo>
                  <a:pt x="85" y="1984"/>
                </a:lnTo>
                <a:lnTo>
                  <a:pt x="101" y="1956"/>
                </a:lnTo>
                <a:lnTo>
                  <a:pt x="108" y="1941"/>
                </a:lnTo>
                <a:lnTo>
                  <a:pt x="101" y="1923"/>
                </a:lnTo>
                <a:lnTo>
                  <a:pt x="81" y="1899"/>
                </a:lnTo>
                <a:lnTo>
                  <a:pt x="81" y="1879"/>
                </a:lnTo>
                <a:lnTo>
                  <a:pt x="85" y="1860"/>
                </a:lnTo>
                <a:lnTo>
                  <a:pt x="105" y="1844"/>
                </a:lnTo>
                <a:lnTo>
                  <a:pt x="121" y="1826"/>
                </a:lnTo>
                <a:lnTo>
                  <a:pt x="124" y="1775"/>
                </a:lnTo>
                <a:lnTo>
                  <a:pt x="116" y="1728"/>
                </a:lnTo>
                <a:lnTo>
                  <a:pt x="124" y="1682"/>
                </a:lnTo>
                <a:lnTo>
                  <a:pt x="136" y="1651"/>
                </a:lnTo>
                <a:lnTo>
                  <a:pt x="170" y="1620"/>
                </a:lnTo>
                <a:lnTo>
                  <a:pt x="194" y="1580"/>
                </a:lnTo>
                <a:lnTo>
                  <a:pt x="189" y="1534"/>
                </a:lnTo>
                <a:lnTo>
                  <a:pt x="164" y="1496"/>
                </a:lnTo>
                <a:lnTo>
                  <a:pt x="154" y="1476"/>
                </a:lnTo>
                <a:lnTo>
                  <a:pt x="151" y="1460"/>
                </a:lnTo>
                <a:lnTo>
                  <a:pt x="154" y="1437"/>
                </a:lnTo>
                <a:lnTo>
                  <a:pt x="167" y="1426"/>
                </a:lnTo>
                <a:lnTo>
                  <a:pt x="202" y="1407"/>
                </a:lnTo>
                <a:lnTo>
                  <a:pt x="243" y="1399"/>
                </a:lnTo>
                <a:lnTo>
                  <a:pt x="243" y="1278"/>
                </a:lnTo>
                <a:lnTo>
                  <a:pt x="268" y="1244"/>
                </a:lnTo>
                <a:lnTo>
                  <a:pt x="275" y="1212"/>
                </a:lnTo>
                <a:lnTo>
                  <a:pt x="271" y="1193"/>
                </a:lnTo>
                <a:lnTo>
                  <a:pt x="260" y="1171"/>
                </a:lnTo>
                <a:lnTo>
                  <a:pt x="228" y="1112"/>
                </a:lnTo>
                <a:lnTo>
                  <a:pt x="221" y="1021"/>
                </a:lnTo>
                <a:lnTo>
                  <a:pt x="236" y="921"/>
                </a:lnTo>
                <a:lnTo>
                  <a:pt x="260" y="860"/>
                </a:lnTo>
                <a:lnTo>
                  <a:pt x="248" y="775"/>
                </a:lnTo>
                <a:lnTo>
                  <a:pt x="264" y="713"/>
                </a:lnTo>
                <a:lnTo>
                  <a:pt x="291" y="693"/>
                </a:lnTo>
                <a:lnTo>
                  <a:pt x="309" y="678"/>
                </a:lnTo>
                <a:lnTo>
                  <a:pt x="325" y="655"/>
                </a:lnTo>
                <a:lnTo>
                  <a:pt x="329" y="642"/>
                </a:lnTo>
                <a:lnTo>
                  <a:pt x="319" y="623"/>
                </a:lnTo>
                <a:lnTo>
                  <a:pt x="309" y="604"/>
                </a:lnTo>
                <a:lnTo>
                  <a:pt x="325" y="561"/>
                </a:lnTo>
                <a:lnTo>
                  <a:pt x="396" y="564"/>
                </a:lnTo>
                <a:lnTo>
                  <a:pt x="376" y="522"/>
                </a:lnTo>
                <a:lnTo>
                  <a:pt x="406" y="503"/>
                </a:lnTo>
                <a:lnTo>
                  <a:pt x="426" y="480"/>
                </a:lnTo>
                <a:lnTo>
                  <a:pt x="400" y="464"/>
                </a:lnTo>
                <a:lnTo>
                  <a:pt x="380" y="434"/>
                </a:lnTo>
                <a:lnTo>
                  <a:pt x="403" y="391"/>
                </a:lnTo>
                <a:lnTo>
                  <a:pt x="406" y="383"/>
                </a:lnTo>
                <a:lnTo>
                  <a:pt x="403" y="371"/>
                </a:lnTo>
                <a:lnTo>
                  <a:pt x="400" y="356"/>
                </a:lnTo>
                <a:lnTo>
                  <a:pt x="380" y="325"/>
                </a:lnTo>
                <a:lnTo>
                  <a:pt x="387" y="301"/>
                </a:lnTo>
                <a:lnTo>
                  <a:pt x="403" y="294"/>
                </a:lnTo>
                <a:lnTo>
                  <a:pt x="472" y="271"/>
                </a:lnTo>
                <a:lnTo>
                  <a:pt x="500" y="259"/>
                </a:lnTo>
                <a:lnTo>
                  <a:pt x="512" y="243"/>
                </a:lnTo>
                <a:lnTo>
                  <a:pt x="516" y="232"/>
                </a:lnTo>
                <a:lnTo>
                  <a:pt x="507" y="175"/>
                </a:lnTo>
                <a:lnTo>
                  <a:pt x="507" y="119"/>
                </a:lnTo>
                <a:lnTo>
                  <a:pt x="507" y="100"/>
                </a:lnTo>
                <a:lnTo>
                  <a:pt x="527" y="41"/>
                </a:lnTo>
                <a:lnTo>
                  <a:pt x="570" y="18"/>
                </a:lnTo>
                <a:lnTo>
                  <a:pt x="601" y="25"/>
                </a:lnTo>
                <a:lnTo>
                  <a:pt x="627" y="54"/>
                </a:lnTo>
                <a:lnTo>
                  <a:pt x="659" y="58"/>
                </a:lnTo>
                <a:lnTo>
                  <a:pt x="682" y="22"/>
                </a:lnTo>
                <a:lnTo>
                  <a:pt x="714" y="18"/>
                </a:lnTo>
                <a:lnTo>
                  <a:pt x="772" y="76"/>
                </a:lnTo>
                <a:lnTo>
                  <a:pt x="782" y="116"/>
                </a:lnTo>
                <a:lnTo>
                  <a:pt x="792" y="131"/>
                </a:lnTo>
                <a:lnTo>
                  <a:pt x="795" y="92"/>
                </a:lnTo>
                <a:lnTo>
                  <a:pt x="795" y="35"/>
                </a:lnTo>
                <a:lnTo>
                  <a:pt x="810" y="18"/>
                </a:lnTo>
                <a:lnTo>
                  <a:pt x="822" y="38"/>
                </a:lnTo>
                <a:lnTo>
                  <a:pt x="830" y="61"/>
                </a:lnTo>
                <a:lnTo>
                  <a:pt x="850" y="58"/>
                </a:lnTo>
                <a:lnTo>
                  <a:pt x="853" y="35"/>
                </a:lnTo>
                <a:lnTo>
                  <a:pt x="869" y="7"/>
                </a:lnTo>
                <a:lnTo>
                  <a:pt x="911" y="0"/>
                </a:lnTo>
                <a:lnTo>
                  <a:pt x="939" y="15"/>
                </a:lnTo>
                <a:lnTo>
                  <a:pt x="957" y="35"/>
                </a:lnTo>
                <a:lnTo>
                  <a:pt x="977" y="38"/>
                </a:lnTo>
                <a:lnTo>
                  <a:pt x="1016" y="35"/>
                </a:lnTo>
                <a:lnTo>
                  <a:pt x="1028" y="58"/>
                </a:lnTo>
                <a:lnTo>
                  <a:pt x="1066" y="80"/>
                </a:lnTo>
                <a:lnTo>
                  <a:pt x="1086" y="119"/>
                </a:lnTo>
                <a:lnTo>
                  <a:pt x="1109" y="135"/>
                </a:lnTo>
                <a:lnTo>
                  <a:pt x="1171" y="127"/>
                </a:lnTo>
                <a:lnTo>
                  <a:pt x="1206" y="142"/>
                </a:lnTo>
                <a:lnTo>
                  <a:pt x="1252" y="197"/>
                </a:lnTo>
                <a:lnTo>
                  <a:pt x="1303" y="216"/>
                </a:lnTo>
                <a:lnTo>
                  <a:pt x="1399" y="223"/>
                </a:lnTo>
                <a:lnTo>
                  <a:pt x="1430" y="256"/>
                </a:lnTo>
                <a:lnTo>
                  <a:pt x="1435" y="294"/>
                </a:lnTo>
                <a:lnTo>
                  <a:pt x="1376" y="367"/>
                </a:lnTo>
                <a:lnTo>
                  <a:pt x="1361" y="411"/>
                </a:lnTo>
                <a:lnTo>
                  <a:pt x="1361" y="445"/>
                </a:lnTo>
                <a:lnTo>
                  <a:pt x="1462" y="441"/>
                </a:lnTo>
                <a:lnTo>
                  <a:pt x="1521" y="453"/>
                </a:lnTo>
                <a:lnTo>
                  <a:pt x="1563" y="449"/>
                </a:lnTo>
                <a:lnTo>
                  <a:pt x="1605" y="421"/>
                </a:lnTo>
                <a:lnTo>
                  <a:pt x="1699" y="402"/>
                </a:lnTo>
                <a:lnTo>
                  <a:pt x="1710" y="383"/>
                </a:lnTo>
                <a:lnTo>
                  <a:pt x="1706" y="305"/>
                </a:lnTo>
                <a:lnTo>
                  <a:pt x="1718" y="271"/>
                </a:lnTo>
                <a:lnTo>
                  <a:pt x="1810" y="286"/>
                </a:lnTo>
                <a:lnTo>
                  <a:pt x="1826" y="313"/>
                </a:lnTo>
                <a:lnTo>
                  <a:pt x="1829" y="343"/>
                </a:lnTo>
                <a:lnTo>
                  <a:pt x="1814" y="383"/>
                </a:lnTo>
                <a:lnTo>
                  <a:pt x="1814" y="418"/>
                </a:lnTo>
                <a:lnTo>
                  <a:pt x="1806" y="429"/>
                </a:lnTo>
                <a:lnTo>
                  <a:pt x="1737" y="441"/>
                </a:lnTo>
                <a:lnTo>
                  <a:pt x="1655" y="495"/>
                </a:lnTo>
                <a:lnTo>
                  <a:pt x="1544" y="600"/>
                </a:lnTo>
                <a:lnTo>
                  <a:pt x="1438" y="732"/>
                </a:lnTo>
                <a:lnTo>
                  <a:pt x="1450" y="732"/>
                </a:lnTo>
                <a:lnTo>
                  <a:pt x="1399" y="825"/>
                </a:lnTo>
                <a:lnTo>
                  <a:pt x="1384" y="907"/>
                </a:lnTo>
                <a:lnTo>
                  <a:pt x="1396" y="980"/>
                </a:lnTo>
                <a:lnTo>
                  <a:pt x="1376" y="1000"/>
                </a:lnTo>
                <a:lnTo>
                  <a:pt x="1341" y="1000"/>
                </a:lnTo>
                <a:lnTo>
                  <a:pt x="1356" y="1027"/>
                </a:lnTo>
                <a:lnTo>
                  <a:pt x="1361" y="1081"/>
                </a:lnTo>
                <a:lnTo>
                  <a:pt x="1346" y="1131"/>
                </a:lnTo>
                <a:close/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504" name="Freeform 132"/>
          <p:cNvSpPr>
            <a:spLocks/>
          </p:cNvSpPr>
          <p:nvPr/>
        </p:nvSpPr>
        <p:spPr bwMode="auto">
          <a:xfrm>
            <a:off x="1273727" y="2360386"/>
            <a:ext cx="230289" cy="140730"/>
          </a:xfrm>
          <a:custGeom>
            <a:avLst/>
            <a:gdLst>
              <a:gd name="T0" fmla="*/ 0 w 475"/>
              <a:gd name="T1" fmla="*/ 0 h 309"/>
              <a:gd name="T2" fmla="*/ 0 w 475"/>
              <a:gd name="T3" fmla="*/ 0 h 309"/>
              <a:gd name="T4" fmla="*/ 0 w 475"/>
              <a:gd name="T5" fmla="*/ 0 h 309"/>
              <a:gd name="T6" fmla="*/ 0 w 475"/>
              <a:gd name="T7" fmla="*/ 0 h 309"/>
              <a:gd name="T8" fmla="*/ 0 w 475"/>
              <a:gd name="T9" fmla="*/ 0 h 309"/>
              <a:gd name="T10" fmla="*/ 0 w 475"/>
              <a:gd name="T11" fmla="*/ 0 h 309"/>
              <a:gd name="T12" fmla="*/ 0 w 475"/>
              <a:gd name="T13" fmla="*/ 0 h 309"/>
              <a:gd name="T14" fmla="*/ 0 w 475"/>
              <a:gd name="T15" fmla="*/ 0 h 309"/>
              <a:gd name="T16" fmla="*/ 0 w 475"/>
              <a:gd name="T17" fmla="*/ 0 h 309"/>
              <a:gd name="T18" fmla="*/ 0 w 475"/>
              <a:gd name="T19" fmla="*/ 0 h 309"/>
              <a:gd name="T20" fmla="*/ 0 w 475"/>
              <a:gd name="T21" fmla="*/ 0 h 309"/>
              <a:gd name="T22" fmla="*/ 0 w 475"/>
              <a:gd name="T23" fmla="*/ 0 h 309"/>
              <a:gd name="T24" fmla="*/ 0 w 475"/>
              <a:gd name="T25" fmla="*/ 0 h 309"/>
              <a:gd name="T26" fmla="*/ 0 w 475"/>
              <a:gd name="T27" fmla="*/ 0 h 309"/>
              <a:gd name="T28" fmla="*/ 0 w 475"/>
              <a:gd name="T29" fmla="*/ 0 h 309"/>
              <a:gd name="T30" fmla="*/ 0 w 475"/>
              <a:gd name="T31" fmla="*/ 0 h 309"/>
              <a:gd name="T32" fmla="*/ 0 w 475"/>
              <a:gd name="T33" fmla="*/ 0 h 309"/>
              <a:gd name="T34" fmla="*/ 0 w 475"/>
              <a:gd name="T35" fmla="*/ 0 h 309"/>
              <a:gd name="T36" fmla="*/ 0 w 475"/>
              <a:gd name="T37" fmla="*/ 0 h 309"/>
              <a:gd name="T38" fmla="*/ 0 w 475"/>
              <a:gd name="T39" fmla="*/ 0 h 309"/>
              <a:gd name="T40" fmla="*/ 0 w 475"/>
              <a:gd name="T41" fmla="*/ 0 h 309"/>
              <a:gd name="T42" fmla="*/ 0 w 475"/>
              <a:gd name="T43" fmla="*/ 0 h 309"/>
              <a:gd name="T44" fmla="*/ 0 w 475"/>
              <a:gd name="T45" fmla="*/ 0 h 309"/>
              <a:gd name="T46" fmla="*/ 0 w 475"/>
              <a:gd name="T47" fmla="*/ 0 h 309"/>
              <a:gd name="T48" fmla="*/ 0 w 475"/>
              <a:gd name="T49" fmla="*/ 0 h 309"/>
              <a:gd name="T50" fmla="*/ 0 w 475"/>
              <a:gd name="T51" fmla="*/ 0 h 309"/>
              <a:gd name="T52" fmla="*/ 0 w 475"/>
              <a:gd name="T53" fmla="*/ 0 h 309"/>
              <a:gd name="T54" fmla="*/ 0 w 475"/>
              <a:gd name="T55" fmla="*/ 0 h 309"/>
              <a:gd name="T56" fmla="*/ 0 w 475"/>
              <a:gd name="T57" fmla="*/ 0 h 309"/>
              <a:gd name="T58" fmla="*/ 0 w 475"/>
              <a:gd name="T59" fmla="*/ 0 h 309"/>
              <a:gd name="T60" fmla="*/ 0 w 475"/>
              <a:gd name="T61" fmla="*/ 0 h 309"/>
              <a:gd name="T62" fmla="*/ 0 w 475"/>
              <a:gd name="T63" fmla="*/ 0 h 309"/>
              <a:gd name="T64" fmla="*/ 0 w 475"/>
              <a:gd name="T65" fmla="*/ 0 h 309"/>
              <a:gd name="T66" fmla="*/ 0 w 475"/>
              <a:gd name="T67" fmla="*/ 0 h 309"/>
              <a:gd name="T68" fmla="*/ 0 w 475"/>
              <a:gd name="T69" fmla="*/ 0 h 309"/>
              <a:gd name="T70" fmla="*/ 0 w 475"/>
              <a:gd name="T71" fmla="*/ 0 h 309"/>
              <a:gd name="T72" fmla="*/ 0 w 475"/>
              <a:gd name="T73" fmla="*/ 0 h 309"/>
              <a:gd name="T74" fmla="*/ 0 w 475"/>
              <a:gd name="T75" fmla="*/ 0 h 309"/>
              <a:gd name="T76" fmla="*/ 0 w 475"/>
              <a:gd name="T77" fmla="*/ 0 h 309"/>
              <a:gd name="T78" fmla="*/ 0 w 475"/>
              <a:gd name="T79" fmla="*/ 0 h 309"/>
              <a:gd name="T80" fmla="*/ 0 w 475"/>
              <a:gd name="T81" fmla="*/ 0 h 3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75"/>
              <a:gd name="T124" fmla="*/ 0 h 309"/>
              <a:gd name="T125" fmla="*/ 475 w 475"/>
              <a:gd name="T126" fmla="*/ 309 h 30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75" h="309">
                <a:moveTo>
                  <a:pt x="84" y="71"/>
                </a:moveTo>
                <a:lnTo>
                  <a:pt x="152" y="58"/>
                </a:lnTo>
                <a:lnTo>
                  <a:pt x="182" y="44"/>
                </a:lnTo>
                <a:lnTo>
                  <a:pt x="204" y="30"/>
                </a:lnTo>
                <a:lnTo>
                  <a:pt x="298" y="14"/>
                </a:lnTo>
                <a:lnTo>
                  <a:pt x="393" y="0"/>
                </a:lnTo>
                <a:lnTo>
                  <a:pt x="413" y="7"/>
                </a:lnTo>
                <a:lnTo>
                  <a:pt x="411" y="19"/>
                </a:lnTo>
                <a:lnTo>
                  <a:pt x="401" y="24"/>
                </a:lnTo>
                <a:lnTo>
                  <a:pt x="407" y="36"/>
                </a:lnTo>
                <a:lnTo>
                  <a:pt x="420" y="39"/>
                </a:lnTo>
                <a:lnTo>
                  <a:pt x="444" y="36"/>
                </a:lnTo>
                <a:lnTo>
                  <a:pt x="462" y="41"/>
                </a:lnTo>
                <a:lnTo>
                  <a:pt x="475" y="55"/>
                </a:lnTo>
                <a:lnTo>
                  <a:pt x="462" y="65"/>
                </a:lnTo>
                <a:lnTo>
                  <a:pt x="452" y="83"/>
                </a:lnTo>
                <a:lnTo>
                  <a:pt x="422" y="107"/>
                </a:lnTo>
                <a:lnTo>
                  <a:pt x="400" y="111"/>
                </a:lnTo>
                <a:lnTo>
                  <a:pt x="345" y="105"/>
                </a:lnTo>
                <a:lnTo>
                  <a:pt x="327" y="113"/>
                </a:lnTo>
                <a:lnTo>
                  <a:pt x="322" y="150"/>
                </a:lnTo>
                <a:lnTo>
                  <a:pt x="319" y="166"/>
                </a:lnTo>
                <a:lnTo>
                  <a:pt x="306" y="173"/>
                </a:lnTo>
                <a:lnTo>
                  <a:pt x="274" y="179"/>
                </a:lnTo>
                <a:lnTo>
                  <a:pt x="232" y="187"/>
                </a:lnTo>
                <a:lnTo>
                  <a:pt x="218" y="203"/>
                </a:lnTo>
                <a:lnTo>
                  <a:pt x="214" y="231"/>
                </a:lnTo>
                <a:lnTo>
                  <a:pt x="207" y="267"/>
                </a:lnTo>
                <a:lnTo>
                  <a:pt x="187" y="288"/>
                </a:lnTo>
                <a:lnTo>
                  <a:pt x="152" y="309"/>
                </a:lnTo>
                <a:lnTo>
                  <a:pt x="149" y="285"/>
                </a:lnTo>
                <a:lnTo>
                  <a:pt x="134" y="273"/>
                </a:lnTo>
                <a:lnTo>
                  <a:pt x="121" y="228"/>
                </a:lnTo>
                <a:lnTo>
                  <a:pt x="104" y="209"/>
                </a:lnTo>
                <a:lnTo>
                  <a:pt x="63" y="196"/>
                </a:lnTo>
                <a:lnTo>
                  <a:pt x="5" y="191"/>
                </a:lnTo>
                <a:lnTo>
                  <a:pt x="0" y="144"/>
                </a:lnTo>
                <a:lnTo>
                  <a:pt x="16" y="116"/>
                </a:lnTo>
                <a:lnTo>
                  <a:pt x="41" y="102"/>
                </a:lnTo>
                <a:lnTo>
                  <a:pt x="77" y="87"/>
                </a:lnTo>
                <a:lnTo>
                  <a:pt x="84" y="71"/>
                </a:lnTo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15505" name="Freeform 133"/>
          <p:cNvSpPr>
            <a:spLocks/>
          </p:cNvSpPr>
          <p:nvPr/>
        </p:nvSpPr>
        <p:spPr bwMode="auto">
          <a:xfrm>
            <a:off x="1344471" y="2384599"/>
            <a:ext cx="165567" cy="180074"/>
          </a:xfrm>
          <a:custGeom>
            <a:avLst/>
            <a:gdLst>
              <a:gd name="T0" fmla="*/ 0 w 340"/>
              <a:gd name="T1" fmla="*/ 0 h 399"/>
              <a:gd name="T2" fmla="*/ 0 w 340"/>
              <a:gd name="T3" fmla="*/ 0 h 399"/>
              <a:gd name="T4" fmla="*/ 0 w 340"/>
              <a:gd name="T5" fmla="*/ 0 h 399"/>
              <a:gd name="T6" fmla="*/ 0 w 340"/>
              <a:gd name="T7" fmla="*/ 0 h 399"/>
              <a:gd name="T8" fmla="*/ 0 w 340"/>
              <a:gd name="T9" fmla="*/ 0 h 399"/>
              <a:gd name="T10" fmla="*/ 0 w 340"/>
              <a:gd name="T11" fmla="*/ 0 h 399"/>
              <a:gd name="T12" fmla="*/ 0 w 340"/>
              <a:gd name="T13" fmla="*/ 0 h 399"/>
              <a:gd name="T14" fmla="*/ 0 w 340"/>
              <a:gd name="T15" fmla="*/ 0 h 399"/>
              <a:gd name="T16" fmla="*/ 0 w 340"/>
              <a:gd name="T17" fmla="*/ 0 h 399"/>
              <a:gd name="T18" fmla="*/ 0 w 340"/>
              <a:gd name="T19" fmla="*/ 0 h 399"/>
              <a:gd name="T20" fmla="*/ 0 w 340"/>
              <a:gd name="T21" fmla="*/ 0 h 399"/>
              <a:gd name="T22" fmla="*/ 0 w 340"/>
              <a:gd name="T23" fmla="*/ 0 h 399"/>
              <a:gd name="T24" fmla="*/ 0 w 340"/>
              <a:gd name="T25" fmla="*/ 0 h 399"/>
              <a:gd name="T26" fmla="*/ 0 w 340"/>
              <a:gd name="T27" fmla="*/ 0 h 399"/>
              <a:gd name="T28" fmla="*/ 0 w 340"/>
              <a:gd name="T29" fmla="*/ 0 h 399"/>
              <a:gd name="T30" fmla="*/ 0 w 340"/>
              <a:gd name="T31" fmla="*/ 0 h 399"/>
              <a:gd name="T32" fmla="*/ 0 w 340"/>
              <a:gd name="T33" fmla="*/ 0 h 399"/>
              <a:gd name="T34" fmla="*/ 0 w 340"/>
              <a:gd name="T35" fmla="*/ 0 h 399"/>
              <a:gd name="T36" fmla="*/ 0 w 340"/>
              <a:gd name="T37" fmla="*/ 0 h 399"/>
              <a:gd name="T38" fmla="*/ 0 w 340"/>
              <a:gd name="T39" fmla="*/ 0 h 399"/>
              <a:gd name="T40" fmla="*/ 0 w 340"/>
              <a:gd name="T41" fmla="*/ 0 h 399"/>
              <a:gd name="T42" fmla="*/ 0 w 340"/>
              <a:gd name="T43" fmla="*/ 0 h 399"/>
              <a:gd name="T44" fmla="*/ 0 w 340"/>
              <a:gd name="T45" fmla="*/ 0 h 399"/>
              <a:gd name="T46" fmla="*/ 0 w 340"/>
              <a:gd name="T47" fmla="*/ 0 h 399"/>
              <a:gd name="T48" fmla="*/ 0 w 340"/>
              <a:gd name="T49" fmla="*/ 0 h 399"/>
              <a:gd name="T50" fmla="*/ 0 w 340"/>
              <a:gd name="T51" fmla="*/ 0 h 399"/>
              <a:gd name="T52" fmla="*/ 0 w 340"/>
              <a:gd name="T53" fmla="*/ 0 h 399"/>
              <a:gd name="T54" fmla="*/ 0 w 340"/>
              <a:gd name="T55" fmla="*/ 0 h 399"/>
              <a:gd name="T56" fmla="*/ 0 w 340"/>
              <a:gd name="T57" fmla="*/ 0 h 399"/>
              <a:gd name="T58" fmla="*/ 0 w 340"/>
              <a:gd name="T59" fmla="*/ 0 h 399"/>
              <a:gd name="T60" fmla="*/ 0 w 340"/>
              <a:gd name="T61" fmla="*/ 0 h 399"/>
              <a:gd name="T62" fmla="*/ 0 w 340"/>
              <a:gd name="T63" fmla="*/ 0 h 399"/>
              <a:gd name="T64" fmla="*/ 0 w 340"/>
              <a:gd name="T65" fmla="*/ 0 h 399"/>
              <a:gd name="T66" fmla="*/ 0 w 340"/>
              <a:gd name="T67" fmla="*/ 0 h 399"/>
              <a:gd name="T68" fmla="*/ 0 w 340"/>
              <a:gd name="T69" fmla="*/ 0 h 399"/>
              <a:gd name="T70" fmla="*/ 0 w 340"/>
              <a:gd name="T71" fmla="*/ 0 h 399"/>
              <a:gd name="T72" fmla="*/ 0 w 340"/>
              <a:gd name="T73" fmla="*/ 0 h 399"/>
              <a:gd name="T74" fmla="*/ 0 w 340"/>
              <a:gd name="T75" fmla="*/ 0 h 399"/>
              <a:gd name="T76" fmla="*/ 0 w 340"/>
              <a:gd name="T77" fmla="*/ 0 h 399"/>
              <a:gd name="T78" fmla="*/ 0 w 340"/>
              <a:gd name="T79" fmla="*/ 0 h 399"/>
              <a:gd name="T80" fmla="*/ 0 w 340"/>
              <a:gd name="T81" fmla="*/ 0 h 399"/>
              <a:gd name="T82" fmla="*/ 0 w 340"/>
              <a:gd name="T83" fmla="*/ 0 h 399"/>
              <a:gd name="T84" fmla="*/ 0 w 340"/>
              <a:gd name="T85" fmla="*/ 0 h 399"/>
              <a:gd name="T86" fmla="*/ 0 w 340"/>
              <a:gd name="T87" fmla="*/ 0 h 3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40"/>
              <a:gd name="T133" fmla="*/ 0 h 399"/>
              <a:gd name="T134" fmla="*/ 340 w 340"/>
              <a:gd name="T135" fmla="*/ 399 h 39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40" h="399">
                <a:moveTo>
                  <a:pt x="319" y="378"/>
                </a:moveTo>
                <a:lnTo>
                  <a:pt x="320" y="335"/>
                </a:lnTo>
                <a:lnTo>
                  <a:pt x="309" y="309"/>
                </a:lnTo>
                <a:lnTo>
                  <a:pt x="310" y="283"/>
                </a:lnTo>
                <a:lnTo>
                  <a:pt x="317" y="272"/>
                </a:lnTo>
                <a:lnTo>
                  <a:pt x="330" y="260"/>
                </a:lnTo>
                <a:lnTo>
                  <a:pt x="338" y="240"/>
                </a:lnTo>
                <a:lnTo>
                  <a:pt x="328" y="211"/>
                </a:lnTo>
                <a:lnTo>
                  <a:pt x="323" y="167"/>
                </a:lnTo>
                <a:lnTo>
                  <a:pt x="327" y="118"/>
                </a:lnTo>
                <a:lnTo>
                  <a:pt x="338" y="84"/>
                </a:lnTo>
                <a:lnTo>
                  <a:pt x="339" y="51"/>
                </a:lnTo>
                <a:lnTo>
                  <a:pt x="340" y="20"/>
                </a:lnTo>
                <a:lnTo>
                  <a:pt x="326" y="0"/>
                </a:lnTo>
                <a:lnTo>
                  <a:pt x="314" y="10"/>
                </a:lnTo>
                <a:lnTo>
                  <a:pt x="304" y="29"/>
                </a:lnTo>
                <a:lnTo>
                  <a:pt x="274" y="53"/>
                </a:lnTo>
                <a:lnTo>
                  <a:pt x="252" y="57"/>
                </a:lnTo>
                <a:lnTo>
                  <a:pt x="198" y="49"/>
                </a:lnTo>
                <a:lnTo>
                  <a:pt x="179" y="59"/>
                </a:lnTo>
                <a:lnTo>
                  <a:pt x="174" y="96"/>
                </a:lnTo>
                <a:lnTo>
                  <a:pt x="171" y="112"/>
                </a:lnTo>
                <a:lnTo>
                  <a:pt x="158" y="119"/>
                </a:lnTo>
                <a:lnTo>
                  <a:pt x="126" y="123"/>
                </a:lnTo>
                <a:lnTo>
                  <a:pt x="84" y="132"/>
                </a:lnTo>
                <a:lnTo>
                  <a:pt x="70" y="149"/>
                </a:lnTo>
                <a:lnTo>
                  <a:pt x="66" y="175"/>
                </a:lnTo>
                <a:lnTo>
                  <a:pt x="58" y="213"/>
                </a:lnTo>
                <a:lnTo>
                  <a:pt x="39" y="233"/>
                </a:lnTo>
                <a:lnTo>
                  <a:pt x="4" y="254"/>
                </a:lnTo>
                <a:lnTo>
                  <a:pt x="0" y="260"/>
                </a:lnTo>
                <a:lnTo>
                  <a:pt x="3" y="274"/>
                </a:lnTo>
                <a:lnTo>
                  <a:pt x="15" y="284"/>
                </a:lnTo>
                <a:lnTo>
                  <a:pt x="81" y="326"/>
                </a:lnTo>
                <a:lnTo>
                  <a:pt x="105" y="349"/>
                </a:lnTo>
                <a:lnTo>
                  <a:pt x="142" y="372"/>
                </a:lnTo>
                <a:lnTo>
                  <a:pt x="164" y="399"/>
                </a:lnTo>
                <a:lnTo>
                  <a:pt x="206" y="379"/>
                </a:lnTo>
                <a:lnTo>
                  <a:pt x="222" y="366"/>
                </a:lnTo>
                <a:lnTo>
                  <a:pt x="240" y="359"/>
                </a:lnTo>
                <a:lnTo>
                  <a:pt x="261" y="365"/>
                </a:lnTo>
                <a:lnTo>
                  <a:pt x="276" y="377"/>
                </a:lnTo>
                <a:lnTo>
                  <a:pt x="292" y="380"/>
                </a:lnTo>
                <a:lnTo>
                  <a:pt x="319" y="378"/>
                </a:lnTo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C00000"/>
              </a:solidFill>
            </a:endParaRPr>
          </a:p>
        </p:txBody>
      </p:sp>
      <p:sp>
        <p:nvSpPr>
          <p:cNvPr id="15506" name="Freeform 134"/>
          <p:cNvSpPr>
            <a:spLocks/>
          </p:cNvSpPr>
          <p:nvPr/>
        </p:nvSpPr>
        <p:spPr bwMode="auto">
          <a:xfrm>
            <a:off x="2574179" y="2564672"/>
            <a:ext cx="227279" cy="352581"/>
          </a:xfrm>
          <a:custGeom>
            <a:avLst/>
            <a:gdLst>
              <a:gd name="T0" fmla="*/ 0 w 473"/>
              <a:gd name="T1" fmla="*/ 0 h 775"/>
              <a:gd name="T2" fmla="*/ 0 w 473"/>
              <a:gd name="T3" fmla="*/ 0 h 775"/>
              <a:gd name="T4" fmla="*/ 0 w 473"/>
              <a:gd name="T5" fmla="*/ 0 h 775"/>
              <a:gd name="T6" fmla="*/ 0 w 473"/>
              <a:gd name="T7" fmla="*/ 0 h 775"/>
              <a:gd name="T8" fmla="*/ 0 w 473"/>
              <a:gd name="T9" fmla="*/ 0 h 775"/>
              <a:gd name="T10" fmla="*/ 0 w 473"/>
              <a:gd name="T11" fmla="*/ 0 h 775"/>
              <a:gd name="T12" fmla="*/ 0 w 473"/>
              <a:gd name="T13" fmla="*/ 0 h 775"/>
              <a:gd name="T14" fmla="*/ 0 w 473"/>
              <a:gd name="T15" fmla="*/ 0 h 775"/>
              <a:gd name="T16" fmla="*/ 0 w 473"/>
              <a:gd name="T17" fmla="*/ 0 h 775"/>
              <a:gd name="T18" fmla="*/ 0 w 473"/>
              <a:gd name="T19" fmla="*/ 0 h 775"/>
              <a:gd name="T20" fmla="*/ 0 w 473"/>
              <a:gd name="T21" fmla="*/ 0 h 775"/>
              <a:gd name="T22" fmla="*/ 0 w 473"/>
              <a:gd name="T23" fmla="*/ 0 h 775"/>
              <a:gd name="T24" fmla="*/ 0 w 473"/>
              <a:gd name="T25" fmla="*/ 0 h 775"/>
              <a:gd name="T26" fmla="*/ 0 w 473"/>
              <a:gd name="T27" fmla="*/ 0 h 775"/>
              <a:gd name="T28" fmla="*/ 0 w 473"/>
              <a:gd name="T29" fmla="*/ 0 h 775"/>
              <a:gd name="T30" fmla="*/ 0 w 473"/>
              <a:gd name="T31" fmla="*/ 0 h 775"/>
              <a:gd name="T32" fmla="*/ 0 w 473"/>
              <a:gd name="T33" fmla="*/ 0 h 775"/>
              <a:gd name="T34" fmla="*/ 0 w 473"/>
              <a:gd name="T35" fmla="*/ 0 h 775"/>
              <a:gd name="T36" fmla="*/ 0 w 473"/>
              <a:gd name="T37" fmla="*/ 0 h 775"/>
              <a:gd name="T38" fmla="*/ 0 w 473"/>
              <a:gd name="T39" fmla="*/ 0 h 775"/>
              <a:gd name="T40" fmla="*/ 0 w 473"/>
              <a:gd name="T41" fmla="*/ 0 h 775"/>
              <a:gd name="T42" fmla="*/ 0 w 473"/>
              <a:gd name="T43" fmla="*/ 0 h 775"/>
              <a:gd name="T44" fmla="*/ 0 w 473"/>
              <a:gd name="T45" fmla="*/ 0 h 775"/>
              <a:gd name="T46" fmla="*/ 0 w 473"/>
              <a:gd name="T47" fmla="*/ 0 h 775"/>
              <a:gd name="T48" fmla="*/ 0 w 473"/>
              <a:gd name="T49" fmla="*/ 0 h 775"/>
              <a:gd name="T50" fmla="*/ 0 w 473"/>
              <a:gd name="T51" fmla="*/ 0 h 775"/>
              <a:gd name="T52" fmla="*/ 0 w 473"/>
              <a:gd name="T53" fmla="*/ 0 h 775"/>
              <a:gd name="T54" fmla="*/ 0 w 473"/>
              <a:gd name="T55" fmla="*/ 0 h 775"/>
              <a:gd name="T56" fmla="*/ 0 w 473"/>
              <a:gd name="T57" fmla="*/ 0 h 775"/>
              <a:gd name="T58" fmla="*/ 0 w 473"/>
              <a:gd name="T59" fmla="*/ 0 h 775"/>
              <a:gd name="T60" fmla="*/ 0 w 473"/>
              <a:gd name="T61" fmla="*/ 0 h 775"/>
              <a:gd name="T62" fmla="*/ 0 w 473"/>
              <a:gd name="T63" fmla="*/ 0 h 775"/>
              <a:gd name="T64" fmla="*/ 0 w 473"/>
              <a:gd name="T65" fmla="*/ 0 h 775"/>
              <a:gd name="T66" fmla="*/ 0 w 473"/>
              <a:gd name="T67" fmla="*/ 0 h 775"/>
              <a:gd name="T68" fmla="*/ 0 w 473"/>
              <a:gd name="T69" fmla="*/ 0 h 775"/>
              <a:gd name="T70" fmla="*/ 0 w 473"/>
              <a:gd name="T71" fmla="*/ 0 h 775"/>
              <a:gd name="T72" fmla="*/ 0 w 473"/>
              <a:gd name="T73" fmla="*/ 0 h 775"/>
              <a:gd name="T74" fmla="*/ 0 w 473"/>
              <a:gd name="T75" fmla="*/ 0 h 775"/>
              <a:gd name="T76" fmla="*/ 0 w 473"/>
              <a:gd name="T77" fmla="*/ 0 h 775"/>
              <a:gd name="T78" fmla="*/ 0 w 473"/>
              <a:gd name="T79" fmla="*/ 0 h 775"/>
              <a:gd name="T80" fmla="*/ 0 w 473"/>
              <a:gd name="T81" fmla="*/ 0 h 775"/>
              <a:gd name="T82" fmla="*/ 0 w 473"/>
              <a:gd name="T83" fmla="*/ 0 h 775"/>
              <a:gd name="T84" fmla="*/ 0 w 473"/>
              <a:gd name="T85" fmla="*/ 0 h 775"/>
              <a:gd name="T86" fmla="*/ 0 w 473"/>
              <a:gd name="T87" fmla="*/ 0 h 775"/>
              <a:gd name="T88" fmla="*/ 0 w 473"/>
              <a:gd name="T89" fmla="*/ 0 h 775"/>
              <a:gd name="T90" fmla="*/ 0 w 473"/>
              <a:gd name="T91" fmla="*/ 0 h 775"/>
              <a:gd name="T92" fmla="*/ 0 w 473"/>
              <a:gd name="T93" fmla="*/ 0 h 775"/>
              <a:gd name="T94" fmla="*/ 0 w 473"/>
              <a:gd name="T95" fmla="*/ 0 h 775"/>
              <a:gd name="T96" fmla="*/ 0 w 473"/>
              <a:gd name="T97" fmla="*/ 0 h 775"/>
              <a:gd name="T98" fmla="*/ 0 w 473"/>
              <a:gd name="T99" fmla="*/ 0 h 775"/>
              <a:gd name="T100" fmla="*/ 0 w 473"/>
              <a:gd name="T101" fmla="*/ 0 h 775"/>
              <a:gd name="T102" fmla="*/ 0 w 473"/>
              <a:gd name="T103" fmla="*/ 0 h 775"/>
              <a:gd name="T104" fmla="*/ 0 w 473"/>
              <a:gd name="T105" fmla="*/ 0 h 775"/>
              <a:gd name="T106" fmla="*/ 0 w 473"/>
              <a:gd name="T107" fmla="*/ 0 h 775"/>
              <a:gd name="T108" fmla="*/ 0 w 473"/>
              <a:gd name="T109" fmla="*/ 0 h 775"/>
              <a:gd name="T110" fmla="*/ 0 w 473"/>
              <a:gd name="T111" fmla="*/ 0 h 775"/>
              <a:gd name="T112" fmla="*/ 0 w 473"/>
              <a:gd name="T113" fmla="*/ 0 h 775"/>
              <a:gd name="T114" fmla="*/ 0 w 473"/>
              <a:gd name="T115" fmla="*/ 0 h 775"/>
              <a:gd name="T116" fmla="*/ 0 w 473"/>
              <a:gd name="T117" fmla="*/ 0 h 775"/>
              <a:gd name="T118" fmla="*/ 0 w 473"/>
              <a:gd name="T119" fmla="*/ 0 h 775"/>
              <a:gd name="T120" fmla="*/ 0 w 473"/>
              <a:gd name="T121" fmla="*/ 0 h 77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3"/>
              <a:gd name="T184" fmla="*/ 0 h 775"/>
              <a:gd name="T185" fmla="*/ 473 w 473"/>
              <a:gd name="T186" fmla="*/ 775 h 77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3" h="775">
                <a:moveTo>
                  <a:pt x="116" y="0"/>
                </a:moveTo>
                <a:lnTo>
                  <a:pt x="181" y="3"/>
                </a:lnTo>
                <a:lnTo>
                  <a:pt x="201" y="7"/>
                </a:lnTo>
                <a:lnTo>
                  <a:pt x="229" y="15"/>
                </a:lnTo>
                <a:lnTo>
                  <a:pt x="240" y="26"/>
                </a:lnTo>
                <a:lnTo>
                  <a:pt x="286" y="89"/>
                </a:lnTo>
                <a:lnTo>
                  <a:pt x="305" y="109"/>
                </a:lnTo>
                <a:lnTo>
                  <a:pt x="328" y="131"/>
                </a:lnTo>
                <a:lnTo>
                  <a:pt x="341" y="155"/>
                </a:lnTo>
                <a:lnTo>
                  <a:pt x="352" y="183"/>
                </a:lnTo>
                <a:lnTo>
                  <a:pt x="372" y="209"/>
                </a:lnTo>
                <a:lnTo>
                  <a:pt x="379" y="217"/>
                </a:lnTo>
                <a:lnTo>
                  <a:pt x="392" y="228"/>
                </a:lnTo>
                <a:lnTo>
                  <a:pt x="415" y="244"/>
                </a:lnTo>
                <a:lnTo>
                  <a:pt x="402" y="251"/>
                </a:lnTo>
                <a:lnTo>
                  <a:pt x="387" y="313"/>
                </a:lnTo>
                <a:lnTo>
                  <a:pt x="379" y="338"/>
                </a:lnTo>
                <a:lnTo>
                  <a:pt x="361" y="357"/>
                </a:lnTo>
                <a:lnTo>
                  <a:pt x="344" y="368"/>
                </a:lnTo>
                <a:lnTo>
                  <a:pt x="325" y="371"/>
                </a:lnTo>
                <a:lnTo>
                  <a:pt x="314" y="391"/>
                </a:lnTo>
                <a:lnTo>
                  <a:pt x="325" y="415"/>
                </a:lnTo>
                <a:lnTo>
                  <a:pt x="334" y="442"/>
                </a:lnTo>
                <a:lnTo>
                  <a:pt x="334" y="481"/>
                </a:lnTo>
                <a:lnTo>
                  <a:pt x="364" y="523"/>
                </a:lnTo>
                <a:lnTo>
                  <a:pt x="410" y="559"/>
                </a:lnTo>
                <a:lnTo>
                  <a:pt x="435" y="593"/>
                </a:lnTo>
                <a:lnTo>
                  <a:pt x="442" y="640"/>
                </a:lnTo>
                <a:lnTo>
                  <a:pt x="473" y="659"/>
                </a:lnTo>
                <a:lnTo>
                  <a:pt x="406" y="698"/>
                </a:lnTo>
                <a:lnTo>
                  <a:pt x="352" y="757"/>
                </a:lnTo>
                <a:lnTo>
                  <a:pt x="321" y="775"/>
                </a:lnTo>
                <a:lnTo>
                  <a:pt x="255" y="775"/>
                </a:lnTo>
                <a:lnTo>
                  <a:pt x="197" y="760"/>
                </a:lnTo>
                <a:lnTo>
                  <a:pt x="178" y="732"/>
                </a:lnTo>
                <a:lnTo>
                  <a:pt x="159" y="663"/>
                </a:lnTo>
                <a:lnTo>
                  <a:pt x="143" y="627"/>
                </a:lnTo>
                <a:lnTo>
                  <a:pt x="120" y="608"/>
                </a:lnTo>
                <a:lnTo>
                  <a:pt x="123" y="582"/>
                </a:lnTo>
                <a:lnTo>
                  <a:pt x="138" y="542"/>
                </a:lnTo>
                <a:lnTo>
                  <a:pt x="146" y="496"/>
                </a:lnTo>
                <a:lnTo>
                  <a:pt x="131" y="450"/>
                </a:lnTo>
                <a:lnTo>
                  <a:pt x="128" y="407"/>
                </a:lnTo>
                <a:lnTo>
                  <a:pt x="108" y="380"/>
                </a:lnTo>
                <a:lnTo>
                  <a:pt x="77" y="380"/>
                </a:lnTo>
                <a:lnTo>
                  <a:pt x="42" y="361"/>
                </a:lnTo>
                <a:lnTo>
                  <a:pt x="23" y="302"/>
                </a:lnTo>
                <a:lnTo>
                  <a:pt x="26" y="260"/>
                </a:lnTo>
                <a:lnTo>
                  <a:pt x="19" y="228"/>
                </a:lnTo>
                <a:lnTo>
                  <a:pt x="0" y="209"/>
                </a:lnTo>
                <a:lnTo>
                  <a:pt x="19" y="190"/>
                </a:lnTo>
                <a:lnTo>
                  <a:pt x="77" y="186"/>
                </a:lnTo>
                <a:lnTo>
                  <a:pt x="97" y="166"/>
                </a:lnTo>
                <a:lnTo>
                  <a:pt x="39" y="150"/>
                </a:lnTo>
                <a:lnTo>
                  <a:pt x="26" y="117"/>
                </a:lnTo>
                <a:lnTo>
                  <a:pt x="34" y="92"/>
                </a:lnTo>
                <a:lnTo>
                  <a:pt x="62" y="81"/>
                </a:lnTo>
                <a:lnTo>
                  <a:pt x="92" y="73"/>
                </a:lnTo>
                <a:lnTo>
                  <a:pt x="108" y="59"/>
                </a:lnTo>
                <a:lnTo>
                  <a:pt x="112" y="15"/>
                </a:lnTo>
                <a:lnTo>
                  <a:pt x="116" y="0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grpSp>
        <p:nvGrpSpPr>
          <p:cNvPr id="3" name="Group 163"/>
          <p:cNvGrpSpPr>
            <a:grpSpLocks/>
          </p:cNvGrpSpPr>
          <p:nvPr/>
        </p:nvGrpSpPr>
        <p:grpSpPr bwMode="auto">
          <a:xfrm>
            <a:off x="1538635" y="2428483"/>
            <a:ext cx="2424800" cy="2023176"/>
            <a:chOff x="1652" y="2093"/>
            <a:chExt cx="1611" cy="1337"/>
          </a:xfrm>
          <a:solidFill>
            <a:schemeClr val="bg1">
              <a:lumMod val="85000"/>
            </a:schemeClr>
          </a:solidFill>
        </p:grpSpPr>
        <p:sp>
          <p:nvSpPr>
            <p:cNvPr id="15500" name="Freeform 137"/>
            <p:cNvSpPr>
              <a:spLocks/>
            </p:cNvSpPr>
            <p:nvPr/>
          </p:nvSpPr>
          <p:spPr bwMode="auto">
            <a:xfrm>
              <a:off x="1652" y="2201"/>
              <a:ext cx="165" cy="60"/>
            </a:xfrm>
            <a:custGeom>
              <a:avLst/>
              <a:gdLst>
                <a:gd name="T0" fmla="*/ 0 w 514"/>
                <a:gd name="T1" fmla="*/ 0 h 200"/>
                <a:gd name="T2" fmla="*/ 0 w 514"/>
                <a:gd name="T3" fmla="*/ 0 h 200"/>
                <a:gd name="T4" fmla="*/ 0 w 514"/>
                <a:gd name="T5" fmla="*/ 0 h 200"/>
                <a:gd name="T6" fmla="*/ 0 w 514"/>
                <a:gd name="T7" fmla="*/ 0 h 200"/>
                <a:gd name="T8" fmla="*/ 0 w 514"/>
                <a:gd name="T9" fmla="*/ 0 h 200"/>
                <a:gd name="T10" fmla="*/ 0 w 514"/>
                <a:gd name="T11" fmla="*/ 0 h 200"/>
                <a:gd name="T12" fmla="*/ 0 w 514"/>
                <a:gd name="T13" fmla="*/ 0 h 200"/>
                <a:gd name="T14" fmla="*/ 0 w 514"/>
                <a:gd name="T15" fmla="*/ 0 h 200"/>
                <a:gd name="T16" fmla="*/ 0 w 514"/>
                <a:gd name="T17" fmla="*/ 0 h 200"/>
                <a:gd name="T18" fmla="*/ 0 w 514"/>
                <a:gd name="T19" fmla="*/ 0 h 200"/>
                <a:gd name="T20" fmla="*/ 0 w 514"/>
                <a:gd name="T21" fmla="*/ 0 h 200"/>
                <a:gd name="T22" fmla="*/ 0 w 514"/>
                <a:gd name="T23" fmla="*/ 0 h 200"/>
                <a:gd name="T24" fmla="*/ 0 w 514"/>
                <a:gd name="T25" fmla="*/ 0 h 200"/>
                <a:gd name="T26" fmla="*/ 0 w 514"/>
                <a:gd name="T27" fmla="*/ 0 h 200"/>
                <a:gd name="T28" fmla="*/ 0 w 514"/>
                <a:gd name="T29" fmla="*/ 0 h 200"/>
                <a:gd name="T30" fmla="*/ 0 w 514"/>
                <a:gd name="T31" fmla="*/ 0 h 200"/>
                <a:gd name="T32" fmla="*/ 0 w 514"/>
                <a:gd name="T33" fmla="*/ 0 h 200"/>
                <a:gd name="T34" fmla="*/ 0 w 514"/>
                <a:gd name="T35" fmla="*/ 0 h 200"/>
                <a:gd name="T36" fmla="*/ 0 w 514"/>
                <a:gd name="T37" fmla="*/ 0 h 200"/>
                <a:gd name="T38" fmla="*/ 0 w 514"/>
                <a:gd name="T39" fmla="*/ 0 h 200"/>
                <a:gd name="T40" fmla="*/ 0 w 514"/>
                <a:gd name="T41" fmla="*/ 0 h 200"/>
                <a:gd name="T42" fmla="*/ 0 w 514"/>
                <a:gd name="T43" fmla="*/ 0 h 200"/>
                <a:gd name="T44" fmla="*/ 0 w 514"/>
                <a:gd name="T45" fmla="*/ 0 h 200"/>
                <a:gd name="T46" fmla="*/ 0 w 514"/>
                <a:gd name="T47" fmla="*/ 0 h 200"/>
                <a:gd name="T48" fmla="*/ 0 w 514"/>
                <a:gd name="T49" fmla="*/ 0 h 200"/>
                <a:gd name="T50" fmla="*/ 0 w 514"/>
                <a:gd name="T51" fmla="*/ 0 h 200"/>
                <a:gd name="T52" fmla="*/ 0 w 514"/>
                <a:gd name="T53" fmla="*/ 0 h 200"/>
                <a:gd name="T54" fmla="*/ 0 w 514"/>
                <a:gd name="T55" fmla="*/ 0 h 200"/>
                <a:gd name="T56" fmla="*/ 0 w 514"/>
                <a:gd name="T57" fmla="*/ 0 h 200"/>
                <a:gd name="T58" fmla="*/ 0 w 514"/>
                <a:gd name="T59" fmla="*/ 0 h 200"/>
                <a:gd name="T60" fmla="*/ 0 w 514"/>
                <a:gd name="T61" fmla="*/ 0 h 200"/>
                <a:gd name="T62" fmla="*/ 0 w 514"/>
                <a:gd name="T63" fmla="*/ 0 h 200"/>
                <a:gd name="T64" fmla="*/ 0 w 514"/>
                <a:gd name="T65" fmla="*/ 0 h 200"/>
                <a:gd name="T66" fmla="*/ 0 w 514"/>
                <a:gd name="T67" fmla="*/ 0 h 200"/>
                <a:gd name="T68" fmla="*/ 0 w 514"/>
                <a:gd name="T69" fmla="*/ 0 h 200"/>
                <a:gd name="T70" fmla="*/ 0 w 514"/>
                <a:gd name="T71" fmla="*/ 0 h 200"/>
                <a:gd name="T72" fmla="*/ 0 w 514"/>
                <a:gd name="T73" fmla="*/ 0 h 200"/>
                <a:gd name="T74" fmla="*/ 0 w 514"/>
                <a:gd name="T75" fmla="*/ 0 h 200"/>
                <a:gd name="T76" fmla="*/ 0 w 514"/>
                <a:gd name="T77" fmla="*/ 0 h 200"/>
                <a:gd name="T78" fmla="*/ 0 w 514"/>
                <a:gd name="T79" fmla="*/ 0 h 200"/>
                <a:gd name="T80" fmla="*/ 0 w 514"/>
                <a:gd name="T81" fmla="*/ 0 h 200"/>
                <a:gd name="T82" fmla="*/ 0 w 514"/>
                <a:gd name="T83" fmla="*/ 0 h 200"/>
                <a:gd name="T84" fmla="*/ 0 w 514"/>
                <a:gd name="T85" fmla="*/ 0 h 200"/>
                <a:gd name="T86" fmla="*/ 0 w 514"/>
                <a:gd name="T87" fmla="*/ 0 h 200"/>
                <a:gd name="T88" fmla="*/ 0 w 514"/>
                <a:gd name="T89" fmla="*/ 0 h 200"/>
                <a:gd name="T90" fmla="*/ 0 w 514"/>
                <a:gd name="T91" fmla="*/ 0 h 200"/>
                <a:gd name="T92" fmla="*/ 0 w 514"/>
                <a:gd name="T93" fmla="*/ 0 h 200"/>
                <a:gd name="T94" fmla="*/ 0 w 514"/>
                <a:gd name="T95" fmla="*/ 0 h 200"/>
                <a:gd name="T96" fmla="*/ 0 w 514"/>
                <a:gd name="T97" fmla="*/ 0 h 200"/>
                <a:gd name="T98" fmla="*/ 0 w 514"/>
                <a:gd name="T99" fmla="*/ 0 h 200"/>
                <a:gd name="T100" fmla="*/ 0 w 514"/>
                <a:gd name="T101" fmla="*/ 0 h 200"/>
                <a:gd name="T102" fmla="*/ 0 w 514"/>
                <a:gd name="T103" fmla="*/ 0 h 200"/>
                <a:gd name="T104" fmla="*/ 0 w 514"/>
                <a:gd name="T105" fmla="*/ 0 h 200"/>
                <a:gd name="T106" fmla="*/ 0 w 514"/>
                <a:gd name="T107" fmla="*/ 0 h 200"/>
                <a:gd name="T108" fmla="*/ 0 w 514"/>
                <a:gd name="T109" fmla="*/ 0 h 200"/>
                <a:gd name="T110" fmla="*/ 0 w 514"/>
                <a:gd name="T111" fmla="*/ 0 h 200"/>
                <a:gd name="T112" fmla="*/ 0 w 514"/>
                <a:gd name="T113" fmla="*/ 0 h 200"/>
                <a:gd name="T114" fmla="*/ 0 w 514"/>
                <a:gd name="T115" fmla="*/ 0 h 200"/>
                <a:gd name="T116" fmla="*/ 0 w 514"/>
                <a:gd name="T117" fmla="*/ 0 h 200"/>
                <a:gd name="T118" fmla="*/ 0 w 514"/>
                <a:gd name="T119" fmla="*/ 0 h 200"/>
                <a:gd name="T120" fmla="*/ 0 w 514"/>
                <a:gd name="T121" fmla="*/ 0 h 200"/>
                <a:gd name="T122" fmla="*/ 0 w 514"/>
                <a:gd name="T123" fmla="*/ 0 h 200"/>
                <a:gd name="T124" fmla="*/ 0 w 514"/>
                <a:gd name="T125" fmla="*/ 0 h 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14"/>
                <a:gd name="T190" fmla="*/ 0 h 200"/>
                <a:gd name="T191" fmla="*/ 514 w 514"/>
                <a:gd name="T192" fmla="*/ 200 h 2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14" h="200">
                  <a:moveTo>
                    <a:pt x="24" y="17"/>
                  </a:moveTo>
                  <a:lnTo>
                    <a:pt x="64" y="44"/>
                  </a:lnTo>
                  <a:lnTo>
                    <a:pt x="85" y="75"/>
                  </a:lnTo>
                  <a:lnTo>
                    <a:pt x="112" y="73"/>
                  </a:lnTo>
                  <a:lnTo>
                    <a:pt x="144" y="81"/>
                  </a:lnTo>
                  <a:lnTo>
                    <a:pt x="197" y="66"/>
                  </a:lnTo>
                  <a:lnTo>
                    <a:pt x="221" y="43"/>
                  </a:lnTo>
                  <a:lnTo>
                    <a:pt x="248" y="32"/>
                  </a:lnTo>
                  <a:lnTo>
                    <a:pt x="272" y="14"/>
                  </a:lnTo>
                  <a:lnTo>
                    <a:pt x="300" y="3"/>
                  </a:lnTo>
                  <a:lnTo>
                    <a:pt x="328" y="8"/>
                  </a:lnTo>
                  <a:lnTo>
                    <a:pt x="369" y="0"/>
                  </a:lnTo>
                  <a:lnTo>
                    <a:pt x="440" y="28"/>
                  </a:lnTo>
                  <a:lnTo>
                    <a:pt x="491" y="57"/>
                  </a:lnTo>
                  <a:lnTo>
                    <a:pt x="507" y="63"/>
                  </a:lnTo>
                  <a:lnTo>
                    <a:pt x="514" y="72"/>
                  </a:lnTo>
                  <a:lnTo>
                    <a:pt x="510" y="77"/>
                  </a:lnTo>
                  <a:lnTo>
                    <a:pt x="486" y="85"/>
                  </a:lnTo>
                  <a:lnTo>
                    <a:pt x="489" y="99"/>
                  </a:lnTo>
                  <a:lnTo>
                    <a:pt x="507" y="116"/>
                  </a:lnTo>
                  <a:lnTo>
                    <a:pt x="510" y="134"/>
                  </a:lnTo>
                  <a:lnTo>
                    <a:pt x="505" y="150"/>
                  </a:lnTo>
                  <a:lnTo>
                    <a:pt x="487" y="150"/>
                  </a:lnTo>
                  <a:lnTo>
                    <a:pt x="461" y="146"/>
                  </a:lnTo>
                  <a:lnTo>
                    <a:pt x="432" y="150"/>
                  </a:lnTo>
                  <a:lnTo>
                    <a:pt x="424" y="132"/>
                  </a:lnTo>
                  <a:lnTo>
                    <a:pt x="421" y="109"/>
                  </a:lnTo>
                  <a:lnTo>
                    <a:pt x="434" y="87"/>
                  </a:lnTo>
                  <a:lnTo>
                    <a:pt x="443" y="75"/>
                  </a:lnTo>
                  <a:lnTo>
                    <a:pt x="442" y="72"/>
                  </a:lnTo>
                  <a:lnTo>
                    <a:pt x="420" y="60"/>
                  </a:lnTo>
                  <a:lnTo>
                    <a:pt x="371" y="58"/>
                  </a:lnTo>
                  <a:lnTo>
                    <a:pt x="355" y="51"/>
                  </a:lnTo>
                  <a:lnTo>
                    <a:pt x="322" y="46"/>
                  </a:lnTo>
                  <a:lnTo>
                    <a:pt x="297" y="47"/>
                  </a:lnTo>
                  <a:lnTo>
                    <a:pt x="289" y="53"/>
                  </a:lnTo>
                  <a:lnTo>
                    <a:pt x="289" y="74"/>
                  </a:lnTo>
                  <a:lnTo>
                    <a:pt x="287" y="87"/>
                  </a:lnTo>
                  <a:lnTo>
                    <a:pt x="256" y="102"/>
                  </a:lnTo>
                  <a:lnTo>
                    <a:pt x="252" y="118"/>
                  </a:lnTo>
                  <a:lnTo>
                    <a:pt x="284" y="142"/>
                  </a:lnTo>
                  <a:lnTo>
                    <a:pt x="292" y="165"/>
                  </a:lnTo>
                  <a:lnTo>
                    <a:pt x="284" y="186"/>
                  </a:lnTo>
                  <a:lnTo>
                    <a:pt x="255" y="200"/>
                  </a:lnTo>
                  <a:lnTo>
                    <a:pt x="227" y="185"/>
                  </a:lnTo>
                  <a:lnTo>
                    <a:pt x="200" y="156"/>
                  </a:lnTo>
                  <a:lnTo>
                    <a:pt x="181" y="159"/>
                  </a:lnTo>
                  <a:lnTo>
                    <a:pt x="174" y="166"/>
                  </a:lnTo>
                  <a:lnTo>
                    <a:pt x="134" y="140"/>
                  </a:lnTo>
                  <a:lnTo>
                    <a:pt x="98" y="124"/>
                  </a:lnTo>
                  <a:lnTo>
                    <a:pt x="85" y="126"/>
                  </a:lnTo>
                  <a:lnTo>
                    <a:pt x="58" y="140"/>
                  </a:lnTo>
                  <a:lnTo>
                    <a:pt x="43" y="158"/>
                  </a:lnTo>
                  <a:lnTo>
                    <a:pt x="31" y="165"/>
                  </a:lnTo>
                  <a:lnTo>
                    <a:pt x="19" y="158"/>
                  </a:lnTo>
                  <a:lnTo>
                    <a:pt x="8" y="132"/>
                  </a:lnTo>
                  <a:lnTo>
                    <a:pt x="7" y="107"/>
                  </a:lnTo>
                  <a:lnTo>
                    <a:pt x="12" y="99"/>
                  </a:lnTo>
                  <a:lnTo>
                    <a:pt x="20" y="90"/>
                  </a:lnTo>
                  <a:lnTo>
                    <a:pt x="17" y="77"/>
                  </a:lnTo>
                  <a:lnTo>
                    <a:pt x="0" y="61"/>
                  </a:lnTo>
                  <a:lnTo>
                    <a:pt x="19" y="25"/>
                  </a:lnTo>
                  <a:lnTo>
                    <a:pt x="24" y="17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 dirty="0">
                <a:solidFill>
                  <a:srgbClr val="000000"/>
                </a:solidFill>
              </a:endParaRPr>
            </a:p>
          </p:txBody>
        </p:sp>
        <p:sp>
          <p:nvSpPr>
            <p:cNvPr id="15501" name="Freeform 138"/>
            <p:cNvSpPr>
              <a:spLocks/>
            </p:cNvSpPr>
            <p:nvPr/>
          </p:nvSpPr>
          <p:spPr bwMode="auto">
            <a:xfrm>
              <a:off x="1936" y="2093"/>
              <a:ext cx="440" cy="367"/>
            </a:xfrm>
            <a:custGeom>
              <a:avLst/>
              <a:gdLst>
                <a:gd name="T0" fmla="*/ 0 w 1372"/>
                <a:gd name="T1" fmla="*/ 0 h 1225"/>
                <a:gd name="T2" fmla="*/ 0 w 1372"/>
                <a:gd name="T3" fmla="*/ 0 h 1225"/>
                <a:gd name="T4" fmla="*/ 0 w 1372"/>
                <a:gd name="T5" fmla="*/ 0 h 1225"/>
                <a:gd name="T6" fmla="*/ 0 w 1372"/>
                <a:gd name="T7" fmla="*/ 0 h 1225"/>
                <a:gd name="T8" fmla="*/ 0 w 1372"/>
                <a:gd name="T9" fmla="*/ 0 h 1225"/>
                <a:gd name="T10" fmla="*/ 0 w 1372"/>
                <a:gd name="T11" fmla="*/ 0 h 1225"/>
                <a:gd name="T12" fmla="*/ 0 w 1372"/>
                <a:gd name="T13" fmla="*/ 0 h 1225"/>
                <a:gd name="T14" fmla="*/ 0 w 1372"/>
                <a:gd name="T15" fmla="*/ 0 h 1225"/>
                <a:gd name="T16" fmla="*/ 0 w 1372"/>
                <a:gd name="T17" fmla="*/ 0 h 1225"/>
                <a:gd name="T18" fmla="*/ 0 w 1372"/>
                <a:gd name="T19" fmla="*/ 0 h 1225"/>
                <a:gd name="T20" fmla="*/ 0 w 1372"/>
                <a:gd name="T21" fmla="*/ 0 h 1225"/>
                <a:gd name="T22" fmla="*/ 0 w 1372"/>
                <a:gd name="T23" fmla="*/ 0 h 1225"/>
                <a:gd name="T24" fmla="*/ 0 w 1372"/>
                <a:gd name="T25" fmla="*/ 0 h 1225"/>
                <a:gd name="T26" fmla="*/ 0 w 1372"/>
                <a:gd name="T27" fmla="*/ 0 h 1225"/>
                <a:gd name="T28" fmla="*/ 0 w 1372"/>
                <a:gd name="T29" fmla="*/ 0 h 1225"/>
                <a:gd name="T30" fmla="*/ 0 w 1372"/>
                <a:gd name="T31" fmla="*/ 0 h 1225"/>
                <a:gd name="T32" fmla="*/ 0 w 1372"/>
                <a:gd name="T33" fmla="*/ 0 h 1225"/>
                <a:gd name="T34" fmla="*/ 0 w 1372"/>
                <a:gd name="T35" fmla="*/ 0 h 1225"/>
                <a:gd name="T36" fmla="*/ 0 w 1372"/>
                <a:gd name="T37" fmla="*/ 0 h 1225"/>
                <a:gd name="T38" fmla="*/ 0 w 1372"/>
                <a:gd name="T39" fmla="*/ 0 h 1225"/>
                <a:gd name="T40" fmla="*/ 0 w 1372"/>
                <a:gd name="T41" fmla="*/ 0 h 1225"/>
                <a:gd name="T42" fmla="*/ 0 w 1372"/>
                <a:gd name="T43" fmla="*/ 0 h 1225"/>
                <a:gd name="T44" fmla="*/ 0 w 1372"/>
                <a:gd name="T45" fmla="*/ 0 h 1225"/>
                <a:gd name="T46" fmla="*/ 0 w 1372"/>
                <a:gd name="T47" fmla="*/ 0 h 1225"/>
                <a:gd name="T48" fmla="*/ 0 w 1372"/>
                <a:gd name="T49" fmla="*/ 0 h 1225"/>
                <a:gd name="T50" fmla="*/ 0 w 1372"/>
                <a:gd name="T51" fmla="*/ 0 h 1225"/>
                <a:gd name="T52" fmla="*/ 0 w 1372"/>
                <a:gd name="T53" fmla="*/ 0 h 1225"/>
                <a:gd name="T54" fmla="*/ 0 w 1372"/>
                <a:gd name="T55" fmla="*/ 0 h 1225"/>
                <a:gd name="T56" fmla="*/ 0 w 1372"/>
                <a:gd name="T57" fmla="*/ 0 h 1225"/>
                <a:gd name="T58" fmla="*/ 0 w 1372"/>
                <a:gd name="T59" fmla="*/ 0 h 1225"/>
                <a:gd name="T60" fmla="*/ 0 w 1372"/>
                <a:gd name="T61" fmla="*/ 0 h 1225"/>
                <a:gd name="T62" fmla="*/ 0 w 1372"/>
                <a:gd name="T63" fmla="*/ 0 h 1225"/>
                <a:gd name="T64" fmla="*/ 0 w 1372"/>
                <a:gd name="T65" fmla="*/ 0 h 1225"/>
                <a:gd name="T66" fmla="*/ 0 w 1372"/>
                <a:gd name="T67" fmla="*/ 0 h 1225"/>
                <a:gd name="T68" fmla="*/ 0 w 1372"/>
                <a:gd name="T69" fmla="*/ 0 h 1225"/>
                <a:gd name="T70" fmla="*/ 0 w 1372"/>
                <a:gd name="T71" fmla="*/ 0 h 1225"/>
                <a:gd name="T72" fmla="*/ 0 w 1372"/>
                <a:gd name="T73" fmla="*/ 0 h 1225"/>
                <a:gd name="T74" fmla="*/ 0 w 1372"/>
                <a:gd name="T75" fmla="*/ 0 h 1225"/>
                <a:gd name="T76" fmla="*/ 0 w 1372"/>
                <a:gd name="T77" fmla="*/ 0 h 1225"/>
                <a:gd name="T78" fmla="*/ 0 w 1372"/>
                <a:gd name="T79" fmla="*/ 0 h 1225"/>
                <a:gd name="T80" fmla="*/ 0 w 1372"/>
                <a:gd name="T81" fmla="*/ 0 h 1225"/>
                <a:gd name="T82" fmla="*/ 0 w 1372"/>
                <a:gd name="T83" fmla="*/ 0 h 1225"/>
                <a:gd name="T84" fmla="*/ 0 w 1372"/>
                <a:gd name="T85" fmla="*/ 0 h 1225"/>
                <a:gd name="T86" fmla="*/ 0 w 1372"/>
                <a:gd name="T87" fmla="*/ 0 h 1225"/>
                <a:gd name="T88" fmla="*/ 0 w 1372"/>
                <a:gd name="T89" fmla="*/ 0 h 1225"/>
                <a:gd name="T90" fmla="*/ 0 w 1372"/>
                <a:gd name="T91" fmla="*/ 0 h 1225"/>
                <a:gd name="T92" fmla="*/ 0 w 1372"/>
                <a:gd name="T93" fmla="*/ 0 h 1225"/>
                <a:gd name="T94" fmla="*/ 0 w 1372"/>
                <a:gd name="T95" fmla="*/ 0 h 1225"/>
                <a:gd name="T96" fmla="*/ 0 w 1372"/>
                <a:gd name="T97" fmla="*/ 0 h 1225"/>
                <a:gd name="T98" fmla="*/ 0 w 1372"/>
                <a:gd name="T99" fmla="*/ 0 h 1225"/>
                <a:gd name="T100" fmla="*/ 0 w 1372"/>
                <a:gd name="T101" fmla="*/ 0 h 1225"/>
                <a:gd name="T102" fmla="*/ 0 w 1372"/>
                <a:gd name="T103" fmla="*/ 0 h 1225"/>
                <a:gd name="T104" fmla="*/ 0 w 1372"/>
                <a:gd name="T105" fmla="*/ 0 h 1225"/>
                <a:gd name="T106" fmla="*/ 0 w 1372"/>
                <a:gd name="T107" fmla="*/ 0 h 1225"/>
                <a:gd name="T108" fmla="*/ 0 w 1372"/>
                <a:gd name="T109" fmla="*/ 0 h 1225"/>
                <a:gd name="T110" fmla="*/ 0 w 1372"/>
                <a:gd name="T111" fmla="*/ 0 h 1225"/>
                <a:gd name="T112" fmla="*/ 0 w 1372"/>
                <a:gd name="T113" fmla="*/ 0 h 1225"/>
                <a:gd name="T114" fmla="*/ 0 w 1372"/>
                <a:gd name="T115" fmla="*/ 0 h 1225"/>
                <a:gd name="T116" fmla="*/ 0 w 1372"/>
                <a:gd name="T117" fmla="*/ 0 h 1225"/>
                <a:gd name="T118" fmla="*/ 0 w 1372"/>
                <a:gd name="T119" fmla="*/ 0 h 1225"/>
                <a:gd name="T120" fmla="*/ 0 w 1372"/>
                <a:gd name="T121" fmla="*/ 0 h 1225"/>
                <a:gd name="T122" fmla="*/ 0 w 1372"/>
                <a:gd name="T123" fmla="*/ 0 h 12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72"/>
                <a:gd name="T187" fmla="*/ 0 h 1225"/>
                <a:gd name="T188" fmla="*/ 1372 w 1372"/>
                <a:gd name="T189" fmla="*/ 1225 h 12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72" h="1225">
                  <a:moveTo>
                    <a:pt x="1337" y="679"/>
                  </a:moveTo>
                  <a:lnTo>
                    <a:pt x="1309" y="694"/>
                  </a:lnTo>
                  <a:lnTo>
                    <a:pt x="1326" y="722"/>
                  </a:lnTo>
                  <a:lnTo>
                    <a:pt x="1326" y="753"/>
                  </a:lnTo>
                  <a:lnTo>
                    <a:pt x="1306" y="771"/>
                  </a:lnTo>
                  <a:lnTo>
                    <a:pt x="1283" y="795"/>
                  </a:lnTo>
                  <a:lnTo>
                    <a:pt x="1268" y="845"/>
                  </a:lnTo>
                  <a:lnTo>
                    <a:pt x="1251" y="869"/>
                  </a:lnTo>
                  <a:lnTo>
                    <a:pt x="1212" y="885"/>
                  </a:lnTo>
                  <a:lnTo>
                    <a:pt x="1131" y="900"/>
                  </a:lnTo>
                  <a:lnTo>
                    <a:pt x="1054" y="900"/>
                  </a:lnTo>
                  <a:lnTo>
                    <a:pt x="992" y="880"/>
                  </a:lnTo>
                  <a:lnTo>
                    <a:pt x="988" y="896"/>
                  </a:lnTo>
                  <a:lnTo>
                    <a:pt x="996" y="930"/>
                  </a:lnTo>
                  <a:lnTo>
                    <a:pt x="1027" y="954"/>
                  </a:lnTo>
                  <a:lnTo>
                    <a:pt x="1062" y="962"/>
                  </a:lnTo>
                  <a:lnTo>
                    <a:pt x="1088" y="982"/>
                  </a:lnTo>
                  <a:lnTo>
                    <a:pt x="1096" y="1009"/>
                  </a:lnTo>
                  <a:lnTo>
                    <a:pt x="1077" y="1047"/>
                  </a:lnTo>
                  <a:lnTo>
                    <a:pt x="1024" y="1066"/>
                  </a:lnTo>
                  <a:lnTo>
                    <a:pt x="1004" y="1086"/>
                  </a:lnTo>
                  <a:lnTo>
                    <a:pt x="981" y="1117"/>
                  </a:lnTo>
                  <a:lnTo>
                    <a:pt x="953" y="1160"/>
                  </a:lnTo>
                  <a:lnTo>
                    <a:pt x="930" y="1180"/>
                  </a:lnTo>
                  <a:lnTo>
                    <a:pt x="884" y="1187"/>
                  </a:lnTo>
                  <a:lnTo>
                    <a:pt x="845" y="1202"/>
                  </a:lnTo>
                  <a:lnTo>
                    <a:pt x="813" y="1221"/>
                  </a:lnTo>
                  <a:lnTo>
                    <a:pt x="783" y="1225"/>
                  </a:lnTo>
                  <a:lnTo>
                    <a:pt x="752" y="1206"/>
                  </a:lnTo>
                  <a:lnTo>
                    <a:pt x="744" y="1164"/>
                  </a:lnTo>
                  <a:lnTo>
                    <a:pt x="735" y="1101"/>
                  </a:lnTo>
                  <a:lnTo>
                    <a:pt x="709" y="1050"/>
                  </a:lnTo>
                  <a:lnTo>
                    <a:pt x="673" y="1009"/>
                  </a:lnTo>
                  <a:lnTo>
                    <a:pt x="663" y="950"/>
                  </a:lnTo>
                  <a:lnTo>
                    <a:pt x="697" y="923"/>
                  </a:lnTo>
                  <a:lnTo>
                    <a:pt x="681" y="896"/>
                  </a:lnTo>
                  <a:lnTo>
                    <a:pt x="654" y="888"/>
                  </a:lnTo>
                  <a:lnTo>
                    <a:pt x="628" y="869"/>
                  </a:lnTo>
                  <a:lnTo>
                    <a:pt x="620" y="826"/>
                  </a:lnTo>
                  <a:lnTo>
                    <a:pt x="638" y="771"/>
                  </a:lnTo>
                  <a:lnTo>
                    <a:pt x="638" y="730"/>
                  </a:lnTo>
                  <a:lnTo>
                    <a:pt x="620" y="690"/>
                  </a:lnTo>
                  <a:lnTo>
                    <a:pt x="542" y="671"/>
                  </a:lnTo>
                  <a:lnTo>
                    <a:pt x="488" y="694"/>
                  </a:lnTo>
                  <a:lnTo>
                    <a:pt x="440" y="679"/>
                  </a:lnTo>
                  <a:lnTo>
                    <a:pt x="410" y="636"/>
                  </a:lnTo>
                  <a:lnTo>
                    <a:pt x="372" y="598"/>
                  </a:lnTo>
                  <a:lnTo>
                    <a:pt x="329" y="567"/>
                  </a:lnTo>
                  <a:lnTo>
                    <a:pt x="297" y="567"/>
                  </a:lnTo>
                  <a:lnTo>
                    <a:pt x="239" y="583"/>
                  </a:lnTo>
                  <a:lnTo>
                    <a:pt x="185" y="574"/>
                  </a:lnTo>
                  <a:lnTo>
                    <a:pt x="132" y="547"/>
                  </a:lnTo>
                  <a:lnTo>
                    <a:pt x="100" y="509"/>
                  </a:lnTo>
                  <a:lnTo>
                    <a:pt x="84" y="415"/>
                  </a:lnTo>
                  <a:lnTo>
                    <a:pt x="68" y="395"/>
                  </a:lnTo>
                  <a:lnTo>
                    <a:pt x="18" y="412"/>
                  </a:lnTo>
                  <a:lnTo>
                    <a:pt x="0" y="408"/>
                  </a:lnTo>
                  <a:lnTo>
                    <a:pt x="0" y="392"/>
                  </a:lnTo>
                  <a:lnTo>
                    <a:pt x="46" y="318"/>
                  </a:lnTo>
                  <a:lnTo>
                    <a:pt x="64" y="214"/>
                  </a:lnTo>
                  <a:lnTo>
                    <a:pt x="100" y="164"/>
                  </a:lnTo>
                  <a:lnTo>
                    <a:pt x="150" y="136"/>
                  </a:lnTo>
                  <a:lnTo>
                    <a:pt x="178" y="108"/>
                  </a:lnTo>
                  <a:lnTo>
                    <a:pt x="185" y="136"/>
                  </a:lnTo>
                  <a:lnTo>
                    <a:pt x="213" y="155"/>
                  </a:lnTo>
                  <a:lnTo>
                    <a:pt x="239" y="144"/>
                  </a:lnTo>
                  <a:lnTo>
                    <a:pt x="255" y="121"/>
                  </a:lnTo>
                  <a:lnTo>
                    <a:pt x="285" y="58"/>
                  </a:lnTo>
                  <a:lnTo>
                    <a:pt x="313" y="16"/>
                  </a:lnTo>
                  <a:lnTo>
                    <a:pt x="325" y="4"/>
                  </a:lnTo>
                  <a:lnTo>
                    <a:pt x="348" y="0"/>
                  </a:lnTo>
                  <a:lnTo>
                    <a:pt x="359" y="8"/>
                  </a:lnTo>
                  <a:lnTo>
                    <a:pt x="368" y="8"/>
                  </a:lnTo>
                  <a:lnTo>
                    <a:pt x="379" y="19"/>
                  </a:lnTo>
                  <a:lnTo>
                    <a:pt x="387" y="34"/>
                  </a:lnTo>
                  <a:lnTo>
                    <a:pt x="391" y="54"/>
                  </a:lnTo>
                  <a:lnTo>
                    <a:pt x="410" y="58"/>
                  </a:lnTo>
                  <a:lnTo>
                    <a:pt x="450" y="58"/>
                  </a:lnTo>
                  <a:lnTo>
                    <a:pt x="473" y="77"/>
                  </a:lnTo>
                  <a:lnTo>
                    <a:pt x="515" y="113"/>
                  </a:lnTo>
                  <a:lnTo>
                    <a:pt x="557" y="151"/>
                  </a:lnTo>
                  <a:lnTo>
                    <a:pt x="577" y="155"/>
                  </a:lnTo>
                  <a:lnTo>
                    <a:pt x="678" y="128"/>
                  </a:lnTo>
                  <a:lnTo>
                    <a:pt x="705" y="125"/>
                  </a:lnTo>
                  <a:lnTo>
                    <a:pt x="732" y="136"/>
                  </a:lnTo>
                  <a:lnTo>
                    <a:pt x="739" y="151"/>
                  </a:lnTo>
                  <a:lnTo>
                    <a:pt x="783" y="167"/>
                  </a:lnTo>
                  <a:lnTo>
                    <a:pt x="801" y="184"/>
                  </a:lnTo>
                  <a:lnTo>
                    <a:pt x="821" y="187"/>
                  </a:lnTo>
                  <a:lnTo>
                    <a:pt x="879" y="184"/>
                  </a:lnTo>
                  <a:lnTo>
                    <a:pt x="907" y="167"/>
                  </a:lnTo>
                  <a:lnTo>
                    <a:pt x="923" y="159"/>
                  </a:lnTo>
                  <a:lnTo>
                    <a:pt x="968" y="101"/>
                  </a:lnTo>
                  <a:lnTo>
                    <a:pt x="984" y="97"/>
                  </a:lnTo>
                  <a:lnTo>
                    <a:pt x="1085" y="97"/>
                  </a:lnTo>
                  <a:lnTo>
                    <a:pt x="1105" y="97"/>
                  </a:lnTo>
                  <a:lnTo>
                    <a:pt x="1121" y="117"/>
                  </a:lnTo>
                  <a:lnTo>
                    <a:pt x="1128" y="136"/>
                  </a:lnTo>
                  <a:lnTo>
                    <a:pt x="1124" y="155"/>
                  </a:lnTo>
                  <a:lnTo>
                    <a:pt x="1135" y="187"/>
                  </a:lnTo>
                  <a:lnTo>
                    <a:pt x="1169" y="194"/>
                  </a:lnTo>
                  <a:lnTo>
                    <a:pt x="1189" y="198"/>
                  </a:lnTo>
                  <a:lnTo>
                    <a:pt x="1228" y="198"/>
                  </a:lnTo>
                  <a:lnTo>
                    <a:pt x="1268" y="214"/>
                  </a:lnTo>
                  <a:lnTo>
                    <a:pt x="1290" y="233"/>
                  </a:lnTo>
                  <a:lnTo>
                    <a:pt x="1294" y="253"/>
                  </a:lnTo>
                  <a:lnTo>
                    <a:pt x="1306" y="272"/>
                  </a:lnTo>
                  <a:lnTo>
                    <a:pt x="1319" y="291"/>
                  </a:lnTo>
                  <a:lnTo>
                    <a:pt x="1372" y="299"/>
                  </a:lnTo>
                  <a:lnTo>
                    <a:pt x="1368" y="314"/>
                  </a:lnTo>
                  <a:lnTo>
                    <a:pt x="1368" y="357"/>
                  </a:lnTo>
                  <a:lnTo>
                    <a:pt x="1349" y="372"/>
                  </a:lnTo>
                  <a:lnTo>
                    <a:pt x="1322" y="384"/>
                  </a:lnTo>
                  <a:lnTo>
                    <a:pt x="1294" y="395"/>
                  </a:lnTo>
                  <a:lnTo>
                    <a:pt x="1286" y="420"/>
                  </a:lnTo>
                  <a:lnTo>
                    <a:pt x="1294" y="450"/>
                  </a:lnTo>
                  <a:lnTo>
                    <a:pt x="1352" y="469"/>
                  </a:lnTo>
                  <a:lnTo>
                    <a:pt x="1332" y="489"/>
                  </a:lnTo>
                  <a:lnTo>
                    <a:pt x="1275" y="489"/>
                  </a:lnTo>
                  <a:lnTo>
                    <a:pt x="1260" y="509"/>
                  </a:lnTo>
                  <a:lnTo>
                    <a:pt x="1279" y="527"/>
                  </a:lnTo>
                  <a:lnTo>
                    <a:pt x="1286" y="559"/>
                  </a:lnTo>
                  <a:lnTo>
                    <a:pt x="1279" y="605"/>
                  </a:lnTo>
                  <a:lnTo>
                    <a:pt x="1299" y="660"/>
                  </a:lnTo>
                  <a:lnTo>
                    <a:pt x="1337" y="679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 dirty="0">
                <a:solidFill>
                  <a:srgbClr val="000000"/>
                </a:solidFill>
              </a:endParaRPr>
            </a:p>
          </p:txBody>
        </p:sp>
        <p:sp>
          <p:nvSpPr>
            <p:cNvPr id="15502" name="Freeform 139"/>
            <p:cNvSpPr>
              <a:spLocks/>
            </p:cNvSpPr>
            <p:nvPr/>
          </p:nvSpPr>
          <p:spPr bwMode="auto">
            <a:xfrm>
              <a:off x="1954" y="2268"/>
              <a:ext cx="1309" cy="1162"/>
            </a:xfrm>
            <a:custGeom>
              <a:avLst/>
              <a:gdLst>
                <a:gd name="T0" fmla="*/ 0 w 4079"/>
                <a:gd name="T1" fmla="*/ 0 h 3876"/>
                <a:gd name="T2" fmla="*/ 0 w 4079"/>
                <a:gd name="T3" fmla="*/ 0 h 3876"/>
                <a:gd name="T4" fmla="*/ 0 w 4079"/>
                <a:gd name="T5" fmla="*/ 0 h 3876"/>
                <a:gd name="T6" fmla="*/ 0 w 4079"/>
                <a:gd name="T7" fmla="*/ 0 h 3876"/>
                <a:gd name="T8" fmla="*/ 0 w 4079"/>
                <a:gd name="T9" fmla="*/ 0 h 3876"/>
                <a:gd name="T10" fmla="*/ 0 w 4079"/>
                <a:gd name="T11" fmla="*/ 0 h 3876"/>
                <a:gd name="T12" fmla="*/ 0 w 4079"/>
                <a:gd name="T13" fmla="*/ 0 h 3876"/>
                <a:gd name="T14" fmla="*/ 0 w 4079"/>
                <a:gd name="T15" fmla="*/ 0 h 3876"/>
                <a:gd name="T16" fmla="*/ 0 w 4079"/>
                <a:gd name="T17" fmla="*/ 0 h 3876"/>
                <a:gd name="T18" fmla="*/ 0 w 4079"/>
                <a:gd name="T19" fmla="*/ 0 h 3876"/>
                <a:gd name="T20" fmla="*/ 0 w 4079"/>
                <a:gd name="T21" fmla="*/ 0 h 3876"/>
                <a:gd name="T22" fmla="*/ 0 w 4079"/>
                <a:gd name="T23" fmla="*/ 0 h 3876"/>
                <a:gd name="T24" fmla="*/ 0 w 4079"/>
                <a:gd name="T25" fmla="*/ 0 h 3876"/>
                <a:gd name="T26" fmla="*/ 0 w 4079"/>
                <a:gd name="T27" fmla="*/ 0 h 3876"/>
                <a:gd name="T28" fmla="*/ 0 w 4079"/>
                <a:gd name="T29" fmla="*/ 0 h 3876"/>
                <a:gd name="T30" fmla="*/ 0 w 4079"/>
                <a:gd name="T31" fmla="*/ 0 h 3876"/>
                <a:gd name="T32" fmla="*/ 0 w 4079"/>
                <a:gd name="T33" fmla="*/ 0 h 3876"/>
                <a:gd name="T34" fmla="*/ 0 w 4079"/>
                <a:gd name="T35" fmla="*/ 0 h 3876"/>
                <a:gd name="T36" fmla="*/ 0 w 4079"/>
                <a:gd name="T37" fmla="*/ 0 h 3876"/>
                <a:gd name="T38" fmla="*/ 0 w 4079"/>
                <a:gd name="T39" fmla="*/ 0 h 3876"/>
                <a:gd name="T40" fmla="*/ 0 w 4079"/>
                <a:gd name="T41" fmla="*/ 0 h 3876"/>
                <a:gd name="T42" fmla="*/ 0 w 4079"/>
                <a:gd name="T43" fmla="*/ 0 h 3876"/>
                <a:gd name="T44" fmla="*/ 0 w 4079"/>
                <a:gd name="T45" fmla="*/ 0 h 3876"/>
                <a:gd name="T46" fmla="*/ 0 w 4079"/>
                <a:gd name="T47" fmla="*/ 0 h 3876"/>
                <a:gd name="T48" fmla="*/ 0 w 4079"/>
                <a:gd name="T49" fmla="*/ 0 h 3876"/>
                <a:gd name="T50" fmla="*/ 0 w 4079"/>
                <a:gd name="T51" fmla="*/ 0 h 3876"/>
                <a:gd name="T52" fmla="*/ 0 w 4079"/>
                <a:gd name="T53" fmla="*/ 0 h 3876"/>
                <a:gd name="T54" fmla="*/ 0 w 4079"/>
                <a:gd name="T55" fmla="*/ 0 h 3876"/>
                <a:gd name="T56" fmla="*/ 0 w 4079"/>
                <a:gd name="T57" fmla="*/ 0 h 3876"/>
                <a:gd name="T58" fmla="*/ 0 w 4079"/>
                <a:gd name="T59" fmla="*/ 0 h 3876"/>
                <a:gd name="T60" fmla="*/ 0 w 4079"/>
                <a:gd name="T61" fmla="*/ 0 h 3876"/>
                <a:gd name="T62" fmla="*/ 0 w 4079"/>
                <a:gd name="T63" fmla="*/ 0 h 3876"/>
                <a:gd name="T64" fmla="*/ 0 w 4079"/>
                <a:gd name="T65" fmla="*/ 0 h 3876"/>
                <a:gd name="T66" fmla="*/ 0 w 4079"/>
                <a:gd name="T67" fmla="*/ 0 h 3876"/>
                <a:gd name="T68" fmla="*/ 0 w 4079"/>
                <a:gd name="T69" fmla="*/ 0 h 3876"/>
                <a:gd name="T70" fmla="*/ 0 w 4079"/>
                <a:gd name="T71" fmla="*/ 0 h 3876"/>
                <a:gd name="T72" fmla="*/ 0 w 4079"/>
                <a:gd name="T73" fmla="*/ 0 h 3876"/>
                <a:gd name="T74" fmla="*/ 0 w 4079"/>
                <a:gd name="T75" fmla="*/ 0 h 3876"/>
                <a:gd name="T76" fmla="*/ 0 w 4079"/>
                <a:gd name="T77" fmla="*/ 0 h 3876"/>
                <a:gd name="T78" fmla="*/ 0 w 4079"/>
                <a:gd name="T79" fmla="*/ 0 h 3876"/>
                <a:gd name="T80" fmla="*/ 0 w 4079"/>
                <a:gd name="T81" fmla="*/ 0 h 3876"/>
                <a:gd name="T82" fmla="*/ 0 w 4079"/>
                <a:gd name="T83" fmla="*/ 0 h 3876"/>
                <a:gd name="T84" fmla="*/ 0 w 4079"/>
                <a:gd name="T85" fmla="*/ 0 h 3876"/>
                <a:gd name="T86" fmla="*/ 0 w 4079"/>
                <a:gd name="T87" fmla="*/ 0 h 3876"/>
                <a:gd name="T88" fmla="*/ 0 w 4079"/>
                <a:gd name="T89" fmla="*/ 0 h 3876"/>
                <a:gd name="T90" fmla="*/ 0 w 4079"/>
                <a:gd name="T91" fmla="*/ 0 h 3876"/>
                <a:gd name="T92" fmla="*/ 0 w 4079"/>
                <a:gd name="T93" fmla="*/ 0 h 3876"/>
                <a:gd name="T94" fmla="*/ 0 w 4079"/>
                <a:gd name="T95" fmla="*/ 0 h 3876"/>
                <a:gd name="T96" fmla="*/ 0 w 4079"/>
                <a:gd name="T97" fmla="*/ 0 h 3876"/>
                <a:gd name="T98" fmla="*/ 0 w 4079"/>
                <a:gd name="T99" fmla="*/ 0 h 3876"/>
                <a:gd name="T100" fmla="*/ 0 w 4079"/>
                <a:gd name="T101" fmla="*/ 0 h 3876"/>
                <a:gd name="T102" fmla="*/ 0 w 4079"/>
                <a:gd name="T103" fmla="*/ 0 h 3876"/>
                <a:gd name="T104" fmla="*/ 0 w 4079"/>
                <a:gd name="T105" fmla="*/ 0 h 3876"/>
                <a:gd name="T106" fmla="*/ 0 w 4079"/>
                <a:gd name="T107" fmla="*/ 0 h 3876"/>
                <a:gd name="T108" fmla="*/ 0 w 4079"/>
                <a:gd name="T109" fmla="*/ 0 h 3876"/>
                <a:gd name="T110" fmla="*/ 0 w 4079"/>
                <a:gd name="T111" fmla="*/ 0 h 3876"/>
                <a:gd name="T112" fmla="*/ 0 w 4079"/>
                <a:gd name="T113" fmla="*/ 0 h 3876"/>
                <a:gd name="T114" fmla="*/ 0 w 4079"/>
                <a:gd name="T115" fmla="*/ 0 h 38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079"/>
                <a:gd name="T175" fmla="*/ 0 h 3876"/>
                <a:gd name="T176" fmla="*/ 4079 w 4079"/>
                <a:gd name="T177" fmla="*/ 3876 h 38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079" h="3876">
                  <a:moveTo>
                    <a:pt x="907" y="1620"/>
                  </a:moveTo>
                  <a:lnTo>
                    <a:pt x="872" y="1609"/>
                  </a:lnTo>
                  <a:lnTo>
                    <a:pt x="817" y="1625"/>
                  </a:lnTo>
                  <a:lnTo>
                    <a:pt x="752" y="1668"/>
                  </a:lnTo>
                  <a:lnTo>
                    <a:pt x="740" y="1745"/>
                  </a:lnTo>
                  <a:lnTo>
                    <a:pt x="735" y="1765"/>
                  </a:lnTo>
                  <a:lnTo>
                    <a:pt x="725" y="1783"/>
                  </a:lnTo>
                  <a:lnTo>
                    <a:pt x="710" y="1779"/>
                  </a:lnTo>
                  <a:lnTo>
                    <a:pt x="671" y="1765"/>
                  </a:lnTo>
                  <a:lnTo>
                    <a:pt x="647" y="1765"/>
                  </a:lnTo>
                  <a:lnTo>
                    <a:pt x="639" y="1791"/>
                  </a:lnTo>
                  <a:lnTo>
                    <a:pt x="635" y="1808"/>
                  </a:lnTo>
                  <a:lnTo>
                    <a:pt x="628" y="1823"/>
                  </a:lnTo>
                  <a:lnTo>
                    <a:pt x="612" y="1826"/>
                  </a:lnTo>
                  <a:lnTo>
                    <a:pt x="590" y="1826"/>
                  </a:lnTo>
                  <a:lnTo>
                    <a:pt x="577" y="1823"/>
                  </a:lnTo>
                  <a:lnTo>
                    <a:pt x="535" y="1803"/>
                  </a:lnTo>
                  <a:lnTo>
                    <a:pt x="476" y="1808"/>
                  </a:lnTo>
                  <a:lnTo>
                    <a:pt x="435" y="1815"/>
                  </a:lnTo>
                  <a:lnTo>
                    <a:pt x="399" y="1826"/>
                  </a:lnTo>
                  <a:lnTo>
                    <a:pt x="364" y="1803"/>
                  </a:lnTo>
                  <a:lnTo>
                    <a:pt x="344" y="1752"/>
                  </a:lnTo>
                  <a:lnTo>
                    <a:pt x="344" y="1710"/>
                  </a:lnTo>
                  <a:lnTo>
                    <a:pt x="329" y="1702"/>
                  </a:lnTo>
                  <a:lnTo>
                    <a:pt x="305" y="1702"/>
                  </a:lnTo>
                  <a:lnTo>
                    <a:pt x="271" y="1745"/>
                  </a:lnTo>
                  <a:lnTo>
                    <a:pt x="217" y="1740"/>
                  </a:lnTo>
                  <a:lnTo>
                    <a:pt x="178" y="1707"/>
                  </a:lnTo>
                  <a:lnTo>
                    <a:pt x="158" y="1659"/>
                  </a:lnTo>
                  <a:lnTo>
                    <a:pt x="115" y="1651"/>
                  </a:lnTo>
                  <a:lnTo>
                    <a:pt x="89" y="1648"/>
                  </a:lnTo>
                  <a:lnTo>
                    <a:pt x="77" y="1620"/>
                  </a:lnTo>
                  <a:lnTo>
                    <a:pt x="100" y="1582"/>
                  </a:lnTo>
                  <a:lnTo>
                    <a:pt x="89" y="1574"/>
                  </a:lnTo>
                  <a:lnTo>
                    <a:pt x="42" y="1562"/>
                  </a:lnTo>
                  <a:lnTo>
                    <a:pt x="15" y="1536"/>
                  </a:lnTo>
                  <a:lnTo>
                    <a:pt x="0" y="1488"/>
                  </a:lnTo>
                  <a:lnTo>
                    <a:pt x="6" y="1435"/>
                  </a:lnTo>
                  <a:lnTo>
                    <a:pt x="26" y="1404"/>
                  </a:lnTo>
                  <a:lnTo>
                    <a:pt x="74" y="1396"/>
                  </a:lnTo>
                  <a:lnTo>
                    <a:pt x="104" y="1384"/>
                  </a:lnTo>
                  <a:lnTo>
                    <a:pt x="112" y="1373"/>
                  </a:lnTo>
                  <a:lnTo>
                    <a:pt x="92" y="1333"/>
                  </a:lnTo>
                  <a:lnTo>
                    <a:pt x="89" y="1275"/>
                  </a:lnTo>
                  <a:lnTo>
                    <a:pt x="104" y="1233"/>
                  </a:lnTo>
                  <a:lnTo>
                    <a:pt x="150" y="1214"/>
                  </a:lnTo>
                  <a:lnTo>
                    <a:pt x="181" y="1186"/>
                  </a:lnTo>
                  <a:lnTo>
                    <a:pt x="220" y="1163"/>
                  </a:lnTo>
                  <a:lnTo>
                    <a:pt x="267" y="1155"/>
                  </a:lnTo>
                  <a:lnTo>
                    <a:pt x="356" y="1155"/>
                  </a:lnTo>
                  <a:lnTo>
                    <a:pt x="372" y="1155"/>
                  </a:lnTo>
                  <a:lnTo>
                    <a:pt x="387" y="1143"/>
                  </a:lnTo>
                  <a:lnTo>
                    <a:pt x="410" y="1112"/>
                  </a:lnTo>
                  <a:lnTo>
                    <a:pt x="425" y="1043"/>
                  </a:lnTo>
                  <a:lnTo>
                    <a:pt x="425" y="984"/>
                  </a:lnTo>
                  <a:lnTo>
                    <a:pt x="435" y="939"/>
                  </a:lnTo>
                  <a:lnTo>
                    <a:pt x="450" y="911"/>
                  </a:lnTo>
                  <a:lnTo>
                    <a:pt x="453" y="869"/>
                  </a:lnTo>
                  <a:lnTo>
                    <a:pt x="441" y="833"/>
                  </a:lnTo>
                  <a:lnTo>
                    <a:pt x="407" y="795"/>
                  </a:lnTo>
                  <a:lnTo>
                    <a:pt x="379" y="749"/>
                  </a:lnTo>
                  <a:lnTo>
                    <a:pt x="372" y="710"/>
                  </a:lnTo>
                  <a:lnTo>
                    <a:pt x="379" y="678"/>
                  </a:lnTo>
                  <a:lnTo>
                    <a:pt x="402" y="659"/>
                  </a:lnTo>
                  <a:lnTo>
                    <a:pt x="460" y="632"/>
                  </a:lnTo>
                  <a:lnTo>
                    <a:pt x="465" y="609"/>
                  </a:lnTo>
                  <a:lnTo>
                    <a:pt x="450" y="594"/>
                  </a:lnTo>
                  <a:lnTo>
                    <a:pt x="418" y="589"/>
                  </a:lnTo>
                  <a:lnTo>
                    <a:pt x="395" y="581"/>
                  </a:lnTo>
                  <a:lnTo>
                    <a:pt x="392" y="570"/>
                  </a:lnTo>
                  <a:lnTo>
                    <a:pt x="410" y="558"/>
                  </a:lnTo>
                  <a:lnTo>
                    <a:pt x="450" y="555"/>
                  </a:lnTo>
                  <a:lnTo>
                    <a:pt x="484" y="570"/>
                  </a:lnTo>
                  <a:lnTo>
                    <a:pt x="503" y="561"/>
                  </a:lnTo>
                  <a:lnTo>
                    <a:pt x="514" y="535"/>
                  </a:lnTo>
                  <a:lnTo>
                    <a:pt x="550" y="527"/>
                  </a:lnTo>
                  <a:lnTo>
                    <a:pt x="570" y="543"/>
                  </a:lnTo>
                  <a:lnTo>
                    <a:pt x="590" y="543"/>
                  </a:lnTo>
                  <a:lnTo>
                    <a:pt x="596" y="523"/>
                  </a:lnTo>
                  <a:lnTo>
                    <a:pt x="620" y="512"/>
                  </a:lnTo>
                  <a:lnTo>
                    <a:pt x="628" y="531"/>
                  </a:lnTo>
                  <a:lnTo>
                    <a:pt x="635" y="574"/>
                  </a:lnTo>
                  <a:lnTo>
                    <a:pt x="647" y="589"/>
                  </a:lnTo>
                  <a:lnTo>
                    <a:pt x="690" y="578"/>
                  </a:lnTo>
                  <a:lnTo>
                    <a:pt x="697" y="620"/>
                  </a:lnTo>
                  <a:lnTo>
                    <a:pt x="725" y="639"/>
                  </a:lnTo>
                  <a:lnTo>
                    <a:pt x="760" y="635"/>
                  </a:lnTo>
                  <a:lnTo>
                    <a:pt x="791" y="616"/>
                  </a:lnTo>
                  <a:lnTo>
                    <a:pt x="829" y="601"/>
                  </a:lnTo>
                  <a:lnTo>
                    <a:pt x="875" y="594"/>
                  </a:lnTo>
                  <a:lnTo>
                    <a:pt x="898" y="574"/>
                  </a:lnTo>
                  <a:lnTo>
                    <a:pt x="926" y="531"/>
                  </a:lnTo>
                  <a:lnTo>
                    <a:pt x="946" y="500"/>
                  </a:lnTo>
                  <a:lnTo>
                    <a:pt x="966" y="480"/>
                  </a:lnTo>
                  <a:lnTo>
                    <a:pt x="1023" y="461"/>
                  </a:lnTo>
                  <a:lnTo>
                    <a:pt x="1038" y="423"/>
                  </a:lnTo>
                  <a:lnTo>
                    <a:pt x="1030" y="396"/>
                  </a:lnTo>
                  <a:lnTo>
                    <a:pt x="1004" y="376"/>
                  </a:lnTo>
                  <a:lnTo>
                    <a:pt x="969" y="368"/>
                  </a:lnTo>
                  <a:lnTo>
                    <a:pt x="938" y="344"/>
                  </a:lnTo>
                  <a:lnTo>
                    <a:pt x="934" y="310"/>
                  </a:lnTo>
                  <a:lnTo>
                    <a:pt x="934" y="294"/>
                  </a:lnTo>
                  <a:lnTo>
                    <a:pt x="1000" y="314"/>
                  </a:lnTo>
                  <a:lnTo>
                    <a:pt x="1077" y="314"/>
                  </a:lnTo>
                  <a:lnTo>
                    <a:pt x="1154" y="299"/>
                  </a:lnTo>
                  <a:lnTo>
                    <a:pt x="1193" y="283"/>
                  </a:lnTo>
                  <a:lnTo>
                    <a:pt x="1213" y="259"/>
                  </a:lnTo>
                  <a:lnTo>
                    <a:pt x="1225" y="209"/>
                  </a:lnTo>
                  <a:lnTo>
                    <a:pt x="1251" y="185"/>
                  </a:lnTo>
                  <a:lnTo>
                    <a:pt x="1271" y="167"/>
                  </a:lnTo>
                  <a:lnTo>
                    <a:pt x="1271" y="132"/>
                  </a:lnTo>
                  <a:lnTo>
                    <a:pt x="1256" y="108"/>
                  </a:lnTo>
                  <a:lnTo>
                    <a:pt x="1284" y="93"/>
                  </a:lnTo>
                  <a:lnTo>
                    <a:pt x="1310" y="93"/>
                  </a:lnTo>
                  <a:lnTo>
                    <a:pt x="1330" y="119"/>
                  </a:lnTo>
                  <a:lnTo>
                    <a:pt x="1333" y="163"/>
                  </a:lnTo>
                  <a:lnTo>
                    <a:pt x="1348" y="213"/>
                  </a:lnTo>
                  <a:lnTo>
                    <a:pt x="1345" y="256"/>
                  </a:lnTo>
                  <a:lnTo>
                    <a:pt x="1325" y="294"/>
                  </a:lnTo>
                  <a:lnTo>
                    <a:pt x="1322" y="322"/>
                  </a:lnTo>
                  <a:lnTo>
                    <a:pt x="1348" y="340"/>
                  </a:lnTo>
                  <a:lnTo>
                    <a:pt x="1361" y="380"/>
                  </a:lnTo>
                  <a:lnTo>
                    <a:pt x="1380" y="449"/>
                  </a:lnTo>
                  <a:lnTo>
                    <a:pt x="1399" y="474"/>
                  </a:lnTo>
                  <a:lnTo>
                    <a:pt x="1457" y="489"/>
                  </a:lnTo>
                  <a:lnTo>
                    <a:pt x="1523" y="489"/>
                  </a:lnTo>
                  <a:lnTo>
                    <a:pt x="1554" y="469"/>
                  </a:lnTo>
                  <a:lnTo>
                    <a:pt x="1608" y="411"/>
                  </a:lnTo>
                  <a:lnTo>
                    <a:pt x="1675" y="373"/>
                  </a:lnTo>
                  <a:lnTo>
                    <a:pt x="1701" y="360"/>
                  </a:lnTo>
                  <a:lnTo>
                    <a:pt x="1718" y="334"/>
                  </a:lnTo>
                  <a:lnTo>
                    <a:pt x="1736" y="294"/>
                  </a:lnTo>
                  <a:lnTo>
                    <a:pt x="1764" y="294"/>
                  </a:lnTo>
                  <a:lnTo>
                    <a:pt x="1783" y="318"/>
                  </a:lnTo>
                  <a:lnTo>
                    <a:pt x="1805" y="306"/>
                  </a:lnTo>
                  <a:lnTo>
                    <a:pt x="1810" y="276"/>
                  </a:lnTo>
                  <a:lnTo>
                    <a:pt x="1830" y="276"/>
                  </a:lnTo>
                  <a:lnTo>
                    <a:pt x="1849" y="271"/>
                  </a:lnTo>
                  <a:lnTo>
                    <a:pt x="1861" y="286"/>
                  </a:lnTo>
                  <a:lnTo>
                    <a:pt x="1845" y="337"/>
                  </a:lnTo>
                  <a:lnTo>
                    <a:pt x="1868" y="349"/>
                  </a:lnTo>
                  <a:lnTo>
                    <a:pt x="1899" y="340"/>
                  </a:lnTo>
                  <a:lnTo>
                    <a:pt x="1939" y="314"/>
                  </a:lnTo>
                  <a:lnTo>
                    <a:pt x="1961" y="310"/>
                  </a:lnTo>
                  <a:lnTo>
                    <a:pt x="1993" y="329"/>
                  </a:lnTo>
                  <a:lnTo>
                    <a:pt x="2016" y="360"/>
                  </a:lnTo>
                  <a:lnTo>
                    <a:pt x="2039" y="360"/>
                  </a:lnTo>
                  <a:lnTo>
                    <a:pt x="2081" y="294"/>
                  </a:lnTo>
                  <a:lnTo>
                    <a:pt x="2100" y="228"/>
                  </a:lnTo>
                  <a:lnTo>
                    <a:pt x="2100" y="159"/>
                  </a:lnTo>
                  <a:lnTo>
                    <a:pt x="2113" y="116"/>
                  </a:lnTo>
                  <a:lnTo>
                    <a:pt x="2159" y="65"/>
                  </a:lnTo>
                  <a:lnTo>
                    <a:pt x="2187" y="15"/>
                  </a:lnTo>
                  <a:lnTo>
                    <a:pt x="2181" y="0"/>
                  </a:lnTo>
                  <a:lnTo>
                    <a:pt x="2210" y="7"/>
                  </a:lnTo>
                  <a:lnTo>
                    <a:pt x="2225" y="23"/>
                  </a:lnTo>
                  <a:lnTo>
                    <a:pt x="2249" y="43"/>
                  </a:lnTo>
                  <a:lnTo>
                    <a:pt x="2268" y="62"/>
                  </a:lnTo>
                  <a:lnTo>
                    <a:pt x="2295" y="124"/>
                  </a:lnTo>
                  <a:lnTo>
                    <a:pt x="2311" y="144"/>
                  </a:lnTo>
                  <a:lnTo>
                    <a:pt x="2353" y="205"/>
                  </a:lnTo>
                  <a:lnTo>
                    <a:pt x="2372" y="243"/>
                  </a:lnTo>
                  <a:lnTo>
                    <a:pt x="2379" y="263"/>
                  </a:lnTo>
                  <a:lnTo>
                    <a:pt x="2385" y="276"/>
                  </a:lnTo>
                  <a:lnTo>
                    <a:pt x="2427" y="294"/>
                  </a:lnTo>
                  <a:lnTo>
                    <a:pt x="2435" y="329"/>
                  </a:lnTo>
                  <a:lnTo>
                    <a:pt x="2435" y="357"/>
                  </a:lnTo>
                  <a:lnTo>
                    <a:pt x="2427" y="415"/>
                  </a:lnTo>
                  <a:lnTo>
                    <a:pt x="2392" y="457"/>
                  </a:lnTo>
                  <a:lnTo>
                    <a:pt x="2365" y="504"/>
                  </a:lnTo>
                  <a:lnTo>
                    <a:pt x="2353" y="546"/>
                  </a:lnTo>
                  <a:lnTo>
                    <a:pt x="2361" y="570"/>
                  </a:lnTo>
                  <a:lnTo>
                    <a:pt x="2392" y="570"/>
                  </a:lnTo>
                  <a:lnTo>
                    <a:pt x="2415" y="561"/>
                  </a:lnTo>
                  <a:lnTo>
                    <a:pt x="2427" y="531"/>
                  </a:lnTo>
                  <a:lnTo>
                    <a:pt x="2446" y="504"/>
                  </a:lnTo>
                  <a:lnTo>
                    <a:pt x="2481" y="497"/>
                  </a:lnTo>
                  <a:lnTo>
                    <a:pt x="2519" y="492"/>
                  </a:lnTo>
                  <a:lnTo>
                    <a:pt x="2555" y="489"/>
                  </a:lnTo>
                  <a:lnTo>
                    <a:pt x="2593" y="480"/>
                  </a:lnTo>
                  <a:lnTo>
                    <a:pt x="2625" y="489"/>
                  </a:lnTo>
                  <a:lnTo>
                    <a:pt x="2636" y="507"/>
                  </a:lnTo>
                  <a:lnTo>
                    <a:pt x="2628" y="531"/>
                  </a:lnTo>
                  <a:lnTo>
                    <a:pt x="2641" y="551"/>
                  </a:lnTo>
                  <a:lnTo>
                    <a:pt x="2651" y="555"/>
                  </a:lnTo>
                  <a:lnTo>
                    <a:pt x="2667" y="551"/>
                  </a:lnTo>
                  <a:lnTo>
                    <a:pt x="2687" y="515"/>
                  </a:lnTo>
                  <a:lnTo>
                    <a:pt x="2707" y="500"/>
                  </a:lnTo>
                  <a:lnTo>
                    <a:pt x="2737" y="497"/>
                  </a:lnTo>
                  <a:lnTo>
                    <a:pt x="2807" y="500"/>
                  </a:lnTo>
                  <a:lnTo>
                    <a:pt x="2877" y="504"/>
                  </a:lnTo>
                  <a:lnTo>
                    <a:pt x="2943" y="504"/>
                  </a:lnTo>
                  <a:lnTo>
                    <a:pt x="3009" y="515"/>
                  </a:lnTo>
                  <a:lnTo>
                    <a:pt x="3047" y="523"/>
                  </a:lnTo>
                  <a:lnTo>
                    <a:pt x="3063" y="546"/>
                  </a:lnTo>
                  <a:lnTo>
                    <a:pt x="3063" y="574"/>
                  </a:lnTo>
                  <a:lnTo>
                    <a:pt x="3070" y="589"/>
                  </a:lnTo>
                  <a:lnTo>
                    <a:pt x="3094" y="594"/>
                  </a:lnTo>
                  <a:lnTo>
                    <a:pt x="3124" y="585"/>
                  </a:lnTo>
                  <a:lnTo>
                    <a:pt x="3144" y="570"/>
                  </a:lnTo>
                  <a:lnTo>
                    <a:pt x="3175" y="561"/>
                  </a:lnTo>
                  <a:lnTo>
                    <a:pt x="3230" y="578"/>
                  </a:lnTo>
                  <a:lnTo>
                    <a:pt x="3296" y="581"/>
                  </a:lnTo>
                  <a:lnTo>
                    <a:pt x="3378" y="581"/>
                  </a:lnTo>
                  <a:lnTo>
                    <a:pt x="3458" y="574"/>
                  </a:lnTo>
                  <a:lnTo>
                    <a:pt x="3520" y="574"/>
                  </a:lnTo>
                  <a:lnTo>
                    <a:pt x="3559" y="570"/>
                  </a:lnTo>
                  <a:lnTo>
                    <a:pt x="3578" y="561"/>
                  </a:lnTo>
                  <a:lnTo>
                    <a:pt x="3602" y="561"/>
                  </a:lnTo>
                  <a:lnTo>
                    <a:pt x="3621" y="561"/>
                  </a:lnTo>
                  <a:lnTo>
                    <a:pt x="3640" y="570"/>
                  </a:lnTo>
                  <a:lnTo>
                    <a:pt x="3788" y="685"/>
                  </a:lnTo>
                  <a:lnTo>
                    <a:pt x="3808" y="698"/>
                  </a:lnTo>
                  <a:lnTo>
                    <a:pt x="3831" y="705"/>
                  </a:lnTo>
                  <a:lnTo>
                    <a:pt x="3850" y="701"/>
                  </a:lnTo>
                  <a:lnTo>
                    <a:pt x="3889" y="701"/>
                  </a:lnTo>
                  <a:lnTo>
                    <a:pt x="4013" y="695"/>
                  </a:lnTo>
                  <a:lnTo>
                    <a:pt x="4028" y="698"/>
                  </a:lnTo>
                  <a:lnTo>
                    <a:pt x="4044" y="701"/>
                  </a:lnTo>
                  <a:lnTo>
                    <a:pt x="4056" y="720"/>
                  </a:lnTo>
                  <a:lnTo>
                    <a:pt x="4059" y="736"/>
                  </a:lnTo>
                  <a:lnTo>
                    <a:pt x="4067" y="752"/>
                  </a:lnTo>
                  <a:lnTo>
                    <a:pt x="4071" y="772"/>
                  </a:lnTo>
                  <a:lnTo>
                    <a:pt x="4074" y="779"/>
                  </a:lnTo>
                  <a:lnTo>
                    <a:pt x="4074" y="795"/>
                  </a:lnTo>
                  <a:lnTo>
                    <a:pt x="4079" y="818"/>
                  </a:lnTo>
                  <a:lnTo>
                    <a:pt x="4079" y="837"/>
                  </a:lnTo>
                  <a:lnTo>
                    <a:pt x="4079" y="856"/>
                  </a:lnTo>
                  <a:lnTo>
                    <a:pt x="4079" y="880"/>
                  </a:lnTo>
                  <a:lnTo>
                    <a:pt x="4079" y="919"/>
                  </a:lnTo>
                  <a:lnTo>
                    <a:pt x="4071" y="961"/>
                  </a:lnTo>
                  <a:lnTo>
                    <a:pt x="4059" y="1003"/>
                  </a:lnTo>
                  <a:lnTo>
                    <a:pt x="4044" y="1043"/>
                  </a:lnTo>
                  <a:lnTo>
                    <a:pt x="4024" y="1086"/>
                  </a:lnTo>
                  <a:lnTo>
                    <a:pt x="4006" y="1128"/>
                  </a:lnTo>
                  <a:lnTo>
                    <a:pt x="3997" y="1148"/>
                  </a:lnTo>
                  <a:lnTo>
                    <a:pt x="3970" y="1191"/>
                  </a:lnTo>
                  <a:lnTo>
                    <a:pt x="3959" y="1214"/>
                  </a:lnTo>
                  <a:lnTo>
                    <a:pt x="3909" y="1275"/>
                  </a:lnTo>
                  <a:lnTo>
                    <a:pt x="3878" y="1315"/>
                  </a:lnTo>
                  <a:lnTo>
                    <a:pt x="3850" y="1356"/>
                  </a:lnTo>
                  <a:lnTo>
                    <a:pt x="3812" y="1419"/>
                  </a:lnTo>
                  <a:lnTo>
                    <a:pt x="3792" y="1462"/>
                  </a:lnTo>
                  <a:lnTo>
                    <a:pt x="3773" y="1504"/>
                  </a:lnTo>
                  <a:lnTo>
                    <a:pt x="3753" y="1524"/>
                  </a:lnTo>
                  <a:lnTo>
                    <a:pt x="3734" y="1547"/>
                  </a:lnTo>
                  <a:lnTo>
                    <a:pt x="3714" y="1547"/>
                  </a:lnTo>
                  <a:lnTo>
                    <a:pt x="3698" y="1567"/>
                  </a:lnTo>
                  <a:lnTo>
                    <a:pt x="3695" y="1587"/>
                  </a:lnTo>
                  <a:lnTo>
                    <a:pt x="3691" y="1605"/>
                  </a:lnTo>
                  <a:lnTo>
                    <a:pt x="3679" y="1617"/>
                  </a:lnTo>
                  <a:lnTo>
                    <a:pt x="3675" y="1628"/>
                  </a:lnTo>
                  <a:lnTo>
                    <a:pt x="3675" y="1648"/>
                  </a:lnTo>
                  <a:lnTo>
                    <a:pt x="3664" y="1659"/>
                  </a:lnTo>
                  <a:lnTo>
                    <a:pt x="3675" y="1729"/>
                  </a:lnTo>
                  <a:lnTo>
                    <a:pt x="3679" y="1795"/>
                  </a:lnTo>
                  <a:lnTo>
                    <a:pt x="3683" y="1853"/>
                  </a:lnTo>
                  <a:lnTo>
                    <a:pt x="3679" y="1912"/>
                  </a:lnTo>
                  <a:lnTo>
                    <a:pt x="3668" y="1935"/>
                  </a:lnTo>
                  <a:lnTo>
                    <a:pt x="3668" y="1957"/>
                  </a:lnTo>
                  <a:lnTo>
                    <a:pt x="3679" y="1996"/>
                  </a:lnTo>
                  <a:lnTo>
                    <a:pt x="3668" y="2039"/>
                  </a:lnTo>
                  <a:lnTo>
                    <a:pt x="3630" y="2083"/>
                  </a:lnTo>
                  <a:lnTo>
                    <a:pt x="3614" y="2105"/>
                  </a:lnTo>
                  <a:lnTo>
                    <a:pt x="3610" y="2141"/>
                  </a:lnTo>
                  <a:lnTo>
                    <a:pt x="3610" y="2179"/>
                  </a:lnTo>
                  <a:lnTo>
                    <a:pt x="3598" y="2203"/>
                  </a:lnTo>
                  <a:lnTo>
                    <a:pt x="3594" y="2245"/>
                  </a:lnTo>
                  <a:lnTo>
                    <a:pt x="3578" y="2283"/>
                  </a:lnTo>
                  <a:lnTo>
                    <a:pt x="3574" y="2307"/>
                  </a:lnTo>
                  <a:lnTo>
                    <a:pt x="3552" y="2342"/>
                  </a:lnTo>
                  <a:lnTo>
                    <a:pt x="3520" y="2372"/>
                  </a:lnTo>
                  <a:lnTo>
                    <a:pt x="3497" y="2412"/>
                  </a:lnTo>
                  <a:lnTo>
                    <a:pt x="3477" y="2453"/>
                  </a:lnTo>
                  <a:lnTo>
                    <a:pt x="3439" y="2516"/>
                  </a:lnTo>
                  <a:lnTo>
                    <a:pt x="3419" y="2559"/>
                  </a:lnTo>
                  <a:lnTo>
                    <a:pt x="3400" y="2578"/>
                  </a:lnTo>
                  <a:lnTo>
                    <a:pt x="3381" y="2598"/>
                  </a:lnTo>
                  <a:lnTo>
                    <a:pt x="3362" y="2621"/>
                  </a:lnTo>
                  <a:lnTo>
                    <a:pt x="3303" y="2664"/>
                  </a:lnTo>
                  <a:lnTo>
                    <a:pt x="3277" y="2671"/>
                  </a:lnTo>
                  <a:lnTo>
                    <a:pt x="3272" y="2671"/>
                  </a:lnTo>
                  <a:lnTo>
                    <a:pt x="3234" y="2671"/>
                  </a:lnTo>
                  <a:lnTo>
                    <a:pt x="3215" y="2671"/>
                  </a:lnTo>
                  <a:lnTo>
                    <a:pt x="3182" y="2679"/>
                  </a:lnTo>
                  <a:lnTo>
                    <a:pt x="3172" y="2694"/>
                  </a:lnTo>
                  <a:lnTo>
                    <a:pt x="3132" y="2679"/>
                  </a:lnTo>
                  <a:lnTo>
                    <a:pt x="3090" y="2679"/>
                  </a:lnTo>
                  <a:lnTo>
                    <a:pt x="3063" y="2699"/>
                  </a:lnTo>
                  <a:lnTo>
                    <a:pt x="3055" y="2722"/>
                  </a:lnTo>
                  <a:lnTo>
                    <a:pt x="3032" y="2745"/>
                  </a:lnTo>
                  <a:lnTo>
                    <a:pt x="2974" y="2764"/>
                  </a:lnTo>
                  <a:lnTo>
                    <a:pt x="2912" y="2807"/>
                  </a:lnTo>
                  <a:lnTo>
                    <a:pt x="2849" y="2829"/>
                  </a:lnTo>
                  <a:lnTo>
                    <a:pt x="2811" y="2849"/>
                  </a:lnTo>
                  <a:lnTo>
                    <a:pt x="2761" y="2892"/>
                  </a:lnTo>
                  <a:lnTo>
                    <a:pt x="2729" y="2935"/>
                  </a:lnTo>
                  <a:lnTo>
                    <a:pt x="2694" y="2974"/>
                  </a:lnTo>
                  <a:lnTo>
                    <a:pt x="2674" y="2982"/>
                  </a:lnTo>
                  <a:lnTo>
                    <a:pt x="2651" y="2997"/>
                  </a:lnTo>
                  <a:lnTo>
                    <a:pt x="2632" y="3020"/>
                  </a:lnTo>
                  <a:lnTo>
                    <a:pt x="2625" y="3027"/>
                  </a:lnTo>
                  <a:lnTo>
                    <a:pt x="2613" y="3043"/>
                  </a:lnTo>
                  <a:lnTo>
                    <a:pt x="2613" y="3060"/>
                  </a:lnTo>
                  <a:lnTo>
                    <a:pt x="2613" y="3083"/>
                  </a:lnTo>
                  <a:lnTo>
                    <a:pt x="2616" y="3101"/>
                  </a:lnTo>
                  <a:lnTo>
                    <a:pt x="2636" y="3121"/>
                  </a:lnTo>
                  <a:lnTo>
                    <a:pt x="2636" y="3144"/>
                  </a:lnTo>
                  <a:lnTo>
                    <a:pt x="2601" y="3307"/>
                  </a:lnTo>
                  <a:lnTo>
                    <a:pt x="2582" y="3330"/>
                  </a:lnTo>
                  <a:lnTo>
                    <a:pt x="2563" y="3350"/>
                  </a:lnTo>
                  <a:lnTo>
                    <a:pt x="2446" y="3475"/>
                  </a:lnTo>
                  <a:lnTo>
                    <a:pt x="2385" y="3540"/>
                  </a:lnTo>
                  <a:lnTo>
                    <a:pt x="2356" y="3579"/>
                  </a:lnTo>
                  <a:lnTo>
                    <a:pt x="2346" y="3621"/>
                  </a:lnTo>
                  <a:lnTo>
                    <a:pt x="2331" y="3644"/>
                  </a:lnTo>
                  <a:lnTo>
                    <a:pt x="2327" y="3664"/>
                  </a:lnTo>
                  <a:lnTo>
                    <a:pt x="2311" y="3680"/>
                  </a:lnTo>
                  <a:lnTo>
                    <a:pt x="2288" y="3687"/>
                  </a:lnTo>
                  <a:lnTo>
                    <a:pt x="2272" y="3687"/>
                  </a:lnTo>
                  <a:lnTo>
                    <a:pt x="2249" y="3706"/>
                  </a:lnTo>
                  <a:lnTo>
                    <a:pt x="2232" y="3725"/>
                  </a:lnTo>
                  <a:lnTo>
                    <a:pt x="2229" y="3749"/>
                  </a:lnTo>
                  <a:lnTo>
                    <a:pt x="2229" y="3768"/>
                  </a:lnTo>
                  <a:lnTo>
                    <a:pt x="2221" y="3776"/>
                  </a:lnTo>
                  <a:lnTo>
                    <a:pt x="2214" y="3792"/>
                  </a:lnTo>
                  <a:lnTo>
                    <a:pt x="2206" y="3807"/>
                  </a:lnTo>
                  <a:lnTo>
                    <a:pt x="2194" y="3815"/>
                  </a:lnTo>
                  <a:lnTo>
                    <a:pt x="2128" y="3876"/>
                  </a:lnTo>
                  <a:lnTo>
                    <a:pt x="2097" y="3797"/>
                  </a:lnTo>
                  <a:lnTo>
                    <a:pt x="2100" y="3738"/>
                  </a:lnTo>
                  <a:lnTo>
                    <a:pt x="2090" y="3706"/>
                  </a:lnTo>
                  <a:lnTo>
                    <a:pt x="2055" y="3706"/>
                  </a:lnTo>
                  <a:lnTo>
                    <a:pt x="2039" y="3687"/>
                  </a:lnTo>
                  <a:lnTo>
                    <a:pt x="2031" y="3657"/>
                  </a:lnTo>
                  <a:lnTo>
                    <a:pt x="2003" y="3621"/>
                  </a:lnTo>
                  <a:lnTo>
                    <a:pt x="1961" y="3604"/>
                  </a:lnTo>
                  <a:lnTo>
                    <a:pt x="1899" y="3604"/>
                  </a:lnTo>
                  <a:lnTo>
                    <a:pt x="1873" y="3589"/>
                  </a:lnTo>
                  <a:lnTo>
                    <a:pt x="1838" y="3540"/>
                  </a:lnTo>
                  <a:lnTo>
                    <a:pt x="1799" y="3532"/>
                  </a:lnTo>
                  <a:lnTo>
                    <a:pt x="1714" y="3536"/>
                  </a:lnTo>
                  <a:lnTo>
                    <a:pt x="1815" y="3404"/>
                  </a:lnTo>
                  <a:lnTo>
                    <a:pt x="1932" y="3299"/>
                  </a:lnTo>
                  <a:lnTo>
                    <a:pt x="2013" y="3245"/>
                  </a:lnTo>
                  <a:lnTo>
                    <a:pt x="2081" y="3233"/>
                  </a:lnTo>
                  <a:lnTo>
                    <a:pt x="2090" y="3222"/>
                  </a:lnTo>
                  <a:lnTo>
                    <a:pt x="2085" y="3187"/>
                  </a:lnTo>
                  <a:lnTo>
                    <a:pt x="2105" y="3144"/>
                  </a:lnTo>
                  <a:lnTo>
                    <a:pt x="2100" y="3117"/>
                  </a:lnTo>
                  <a:lnTo>
                    <a:pt x="2081" y="3090"/>
                  </a:lnTo>
                  <a:lnTo>
                    <a:pt x="1993" y="3075"/>
                  </a:lnTo>
                  <a:lnTo>
                    <a:pt x="2016" y="3040"/>
                  </a:lnTo>
                  <a:lnTo>
                    <a:pt x="2023" y="2979"/>
                  </a:lnTo>
                  <a:lnTo>
                    <a:pt x="2023" y="2939"/>
                  </a:lnTo>
                  <a:lnTo>
                    <a:pt x="2000" y="2908"/>
                  </a:lnTo>
                  <a:lnTo>
                    <a:pt x="1981" y="2896"/>
                  </a:lnTo>
                  <a:lnTo>
                    <a:pt x="1970" y="2892"/>
                  </a:lnTo>
                  <a:lnTo>
                    <a:pt x="1957" y="2892"/>
                  </a:lnTo>
                  <a:lnTo>
                    <a:pt x="1912" y="2900"/>
                  </a:lnTo>
                  <a:lnTo>
                    <a:pt x="1899" y="2892"/>
                  </a:lnTo>
                  <a:lnTo>
                    <a:pt x="1892" y="2877"/>
                  </a:lnTo>
                  <a:lnTo>
                    <a:pt x="1892" y="2858"/>
                  </a:lnTo>
                  <a:lnTo>
                    <a:pt x="1896" y="2845"/>
                  </a:lnTo>
                  <a:lnTo>
                    <a:pt x="1903" y="2811"/>
                  </a:lnTo>
                  <a:lnTo>
                    <a:pt x="1907" y="2796"/>
                  </a:lnTo>
                  <a:lnTo>
                    <a:pt x="1903" y="2776"/>
                  </a:lnTo>
                  <a:lnTo>
                    <a:pt x="1892" y="2761"/>
                  </a:lnTo>
                  <a:lnTo>
                    <a:pt x="1876" y="2753"/>
                  </a:lnTo>
                  <a:lnTo>
                    <a:pt x="1834" y="2756"/>
                  </a:lnTo>
                  <a:lnTo>
                    <a:pt x="1783" y="2771"/>
                  </a:lnTo>
                  <a:lnTo>
                    <a:pt x="1744" y="2796"/>
                  </a:lnTo>
                  <a:lnTo>
                    <a:pt x="1706" y="2776"/>
                  </a:lnTo>
                  <a:lnTo>
                    <a:pt x="1685" y="2714"/>
                  </a:lnTo>
                  <a:lnTo>
                    <a:pt x="1690" y="2624"/>
                  </a:lnTo>
                  <a:lnTo>
                    <a:pt x="1678" y="2547"/>
                  </a:lnTo>
                  <a:lnTo>
                    <a:pt x="1620" y="2508"/>
                  </a:lnTo>
                  <a:lnTo>
                    <a:pt x="1678" y="2547"/>
                  </a:lnTo>
                  <a:lnTo>
                    <a:pt x="1694" y="2450"/>
                  </a:lnTo>
                  <a:lnTo>
                    <a:pt x="1721" y="2392"/>
                  </a:lnTo>
                  <a:lnTo>
                    <a:pt x="1733" y="2342"/>
                  </a:lnTo>
                  <a:lnTo>
                    <a:pt x="1709" y="2314"/>
                  </a:lnTo>
                  <a:lnTo>
                    <a:pt x="1667" y="2314"/>
                  </a:lnTo>
                  <a:lnTo>
                    <a:pt x="1655" y="2280"/>
                  </a:lnTo>
                  <a:lnTo>
                    <a:pt x="1652" y="2203"/>
                  </a:lnTo>
                  <a:lnTo>
                    <a:pt x="1637" y="2182"/>
                  </a:lnTo>
                  <a:lnTo>
                    <a:pt x="1578" y="2203"/>
                  </a:lnTo>
                  <a:lnTo>
                    <a:pt x="1504" y="2207"/>
                  </a:lnTo>
                  <a:lnTo>
                    <a:pt x="1465" y="2187"/>
                  </a:lnTo>
                  <a:lnTo>
                    <a:pt x="1446" y="2133"/>
                  </a:lnTo>
                  <a:lnTo>
                    <a:pt x="1388" y="2093"/>
                  </a:lnTo>
                  <a:lnTo>
                    <a:pt x="1391" y="2086"/>
                  </a:lnTo>
                  <a:lnTo>
                    <a:pt x="1442" y="2074"/>
                  </a:lnTo>
                  <a:lnTo>
                    <a:pt x="1446" y="2051"/>
                  </a:lnTo>
                  <a:lnTo>
                    <a:pt x="1419" y="2019"/>
                  </a:lnTo>
                  <a:lnTo>
                    <a:pt x="1406" y="1957"/>
                  </a:lnTo>
                  <a:lnTo>
                    <a:pt x="1348" y="1961"/>
                  </a:lnTo>
                  <a:lnTo>
                    <a:pt x="1330" y="1946"/>
                  </a:lnTo>
                  <a:lnTo>
                    <a:pt x="1291" y="1943"/>
                  </a:lnTo>
                  <a:lnTo>
                    <a:pt x="1236" y="1961"/>
                  </a:lnTo>
                  <a:lnTo>
                    <a:pt x="1221" y="1953"/>
                  </a:lnTo>
                  <a:lnTo>
                    <a:pt x="1182" y="1896"/>
                  </a:lnTo>
                  <a:lnTo>
                    <a:pt x="1151" y="1876"/>
                  </a:lnTo>
                  <a:lnTo>
                    <a:pt x="1089" y="1892"/>
                  </a:lnTo>
                  <a:lnTo>
                    <a:pt x="1066" y="1884"/>
                  </a:lnTo>
                  <a:lnTo>
                    <a:pt x="1047" y="1846"/>
                  </a:lnTo>
                  <a:lnTo>
                    <a:pt x="1027" y="1830"/>
                  </a:lnTo>
                  <a:lnTo>
                    <a:pt x="926" y="1823"/>
                  </a:lnTo>
                  <a:lnTo>
                    <a:pt x="895" y="1791"/>
                  </a:lnTo>
                  <a:lnTo>
                    <a:pt x="892" y="1740"/>
                  </a:lnTo>
                  <a:lnTo>
                    <a:pt x="915" y="1655"/>
                  </a:lnTo>
                  <a:lnTo>
                    <a:pt x="907" y="1620"/>
                  </a:lnTo>
                  <a:close/>
                </a:path>
              </a:pathLst>
            </a:custGeom>
            <a:solidFill>
              <a:srgbClr val="92D05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 dirty="0">
                <a:solidFill>
                  <a:srgbClr val="000000"/>
                </a:solidFill>
              </a:endParaRPr>
            </a:p>
          </p:txBody>
        </p:sp>
      </p:grpSp>
      <p:sp>
        <p:nvSpPr>
          <p:cNvPr id="149" name="Freeform 95">
            <a:extLst>
              <a:ext uri="{FF2B5EF4-FFF2-40B4-BE49-F238E27FC236}">
                <a16:creationId xmlns:a16="http://schemas.microsoft.com/office/drawing/2014/main" id="{4E83F792-9824-47B4-9F1A-BD66329DDE68}"/>
              </a:ext>
            </a:extLst>
          </p:cNvPr>
          <p:cNvSpPr>
            <a:spLocks/>
          </p:cNvSpPr>
          <p:nvPr/>
        </p:nvSpPr>
        <p:spPr bwMode="auto">
          <a:xfrm>
            <a:off x="2525262" y="2440453"/>
            <a:ext cx="43348" cy="43580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0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0 w 47"/>
              <a:gd name="T15" fmla="*/ 2147483647 h 48"/>
              <a:gd name="T16" fmla="*/ 2147483647 w 47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"/>
              <a:gd name="T28" fmla="*/ 0 h 48"/>
              <a:gd name="T29" fmla="*/ 47 w 47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" h="48">
                <a:moveTo>
                  <a:pt x="4" y="7"/>
                </a:moveTo>
                <a:lnTo>
                  <a:pt x="40" y="0"/>
                </a:lnTo>
                <a:lnTo>
                  <a:pt x="47" y="8"/>
                </a:lnTo>
                <a:lnTo>
                  <a:pt x="47" y="12"/>
                </a:lnTo>
                <a:lnTo>
                  <a:pt x="36" y="45"/>
                </a:lnTo>
                <a:lnTo>
                  <a:pt x="12" y="48"/>
                </a:lnTo>
                <a:lnTo>
                  <a:pt x="7" y="45"/>
                </a:lnTo>
                <a:lnTo>
                  <a:pt x="0" y="12"/>
                </a:lnTo>
                <a:lnTo>
                  <a:pt x="4" y="7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21B89-208F-4958-A7BA-AC5925650190}"/>
              </a:ext>
            </a:extLst>
          </p:cNvPr>
          <p:cNvSpPr txBox="1"/>
          <p:nvPr/>
        </p:nvSpPr>
        <p:spPr>
          <a:xfrm>
            <a:off x="643807" y="3874432"/>
            <a:ext cx="86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Finalizados</a:t>
            </a:r>
            <a:endParaRPr lang="en-US" sz="1200" dirty="0"/>
          </a:p>
          <a:p>
            <a:r>
              <a:rPr lang="en-US" sz="1200" dirty="0"/>
              <a:t>En </a:t>
            </a:r>
            <a:r>
              <a:rPr lang="en-US" sz="1200" dirty="0" err="1"/>
              <a:t>curso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56AA8-D36D-41AE-A63E-0DFD3962A6A5}"/>
              </a:ext>
            </a:extLst>
          </p:cNvPr>
          <p:cNvSpPr/>
          <p:nvPr/>
        </p:nvSpPr>
        <p:spPr>
          <a:xfrm>
            <a:off x="473472" y="4122918"/>
            <a:ext cx="130991" cy="10001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F2FF04A-B8AE-4707-B168-04A3E06CE6D6}"/>
              </a:ext>
            </a:extLst>
          </p:cNvPr>
          <p:cNvSpPr/>
          <p:nvPr/>
        </p:nvSpPr>
        <p:spPr>
          <a:xfrm>
            <a:off x="473472" y="3951166"/>
            <a:ext cx="130991" cy="10001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DCB560E8-1DE5-42A2-9EF7-C9140DEB1C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10350"/>
              </p:ext>
            </p:extLst>
          </p:nvPr>
        </p:nvGraphicFramePr>
        <p:xfrm>
          <a:off x="4044711" y="1784263"/>
          <a:ext cx="4960142" cy="365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2" name="Picture 5">
            <a:extLst>
              <a:ext uri="{FF2B5EF4-FFF2-40B4-BE49-F238E27FC236}">
                <a16:creationId xmlns:a16="http://schemas.microsoft.com/office/drawing/2014/main" id="{E54820C5-2857-9844-8906-0DA398475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65" y="5434260"/>
            <a:ext cx="1970683" cy="4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8D36C35-A035-4D4F-ADF4-06CAF4A54B01}"/>
              </a:ext>
            </a:extLst>
          </p:cNvPr>
          <p:cNvSpPr txBox="1"/>
          <p:nvPr/>
        </p:nvSpPr>
        <p:spPr>
          <a:xfrm>
            <a:off x="143363" y="5658322"/>
            <a:ext cx="377190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sz="900" dirty="0" err="1"/>
              <a:t>Source</a:t>
            </a:r>
            <a:r>
              <a:rPr lang="es-ES_tradnl" sz="900" dirty="0"/>
              <a:t>: PAHO </a:t>
            </a:r>
            <a:r>
              <a:rPr lang="es-ES_tradnl" sz="900" dirty="0" err="1"/>
              <a:t>desk</a:t>
            </a:r>
            <a:r>
              <a:rPr lang="es-ES_tradnl" sz="900" dirty="0"/>
              <a:t> </a:t>
            </a:r>
            <a:r>
              <a:rPr lang="es-ES_tradnl" sz="900" dirty="0" err="1"/>
              <a:t>review</a:t>
            </a:r>
            <a:r>
              <a:rPr lang="es-ES_tradnl" sz="900" dirty="0"/>
              <a:t> 2019.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8F08A-06ED-5341-AB84-338E0A544A9F}"/>
              </a:ext>
            </a:extLst>
          </p:cNvPr>
          <p:cNvSpPr txBox="1"/>
          <p:nvPr/>
        </p:nvSpPr>
        <p:spPr>
          <a:xfrm>
            <a:off x="4571997" y="1495450"/>
            <a:ext cx="443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/>
              <a:t>Resistencia pre-tratamiento a los INNTR, ALC (2015-2018) – metodología OMS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81676-C73C-E04E-8206-6C59C154754C}"/>
              </a:ext>
            </a:extLst>
          </p:cNvPr>
          <p:cNvSpPr/>
          <p:nvPr/>
        </p:nvSpPr>
        <p:spPr>
          <a:xfrm>
            <a:off x="6038597" y="1987232"/>
            <a:ext cx="29662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s-ES" sz="1350" dirty="0">
                <a:solidFill>
                  <a:srgbClr val="C00000"/>
                </a:solidFill>
                <a:latin typeface="Arial" pitchFamily="34" charset="0"/>
              </a:rPr>
              <a:t>39% de </a:t>
            </a:r>
            <a:r>
              <a:rPr lang="es-ES" sz="1350" dirty="0" err="1">
                <a:solidFill>
                  <a:srgbClr val="C00000"/>
                </a:solidFill>
                <a:latin typeface="Arial" pitchFamily="34" charset="0"/>
              </a:rPr>
              <a:t>re-inicios</a:t>
            </a:r>
            <a:r>
              <a:rPr lang="es-ES" sz="1350" dirty="0">
                <a:solidFill>
                  <a:srgbClr val="C00000"/>
                </a:solidFill>
                <a:latin typeface="Arial" pitchFamily="34" charset="0"/>
              </a:rPr>
              <a:t> (45/115) presentaron resistencia a los INNTR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452B8-DDF9-4B1A-95B5-0D3EC18C6C20}"/>
              </a:ext>
            </a:extLst>
          </p:cNvPr>
          <p:cNvSpPr txBox="1"/>
          <p:nvPr/>
        </p:nvSpPr>
        <p:spPr>
          <a:xfrm>
            <a:off x="110414" y="3380236"/>
            <a:ext cx="157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Estudios FRVIH (metodología OMS)</a:t>
            </a:r>
          </a:p>
        </p:txBody>
      </p:sp>
    </p:spTree>
    <p:extLst>
      <p:ext uri="{BB962C8B-B14F-4D97-AF65-F5344CB8AC3E}">
        <p14:creationId xmlns:p14="http://schemas.microsoft.com/office/powerpoint/2010/main" val="11177916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D3B5-23B3-A54C-8A75-E3FF28A8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1047928"/>
            <a:ext cx="8825948" cy="708421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Accesso a dolutegravir (DTG) y tenofovir/</a:t>
            </a:r>
            <a:r>
              <a:rPr lang="en-US" sz="2400" b="1" dirty="0" err="1"/>
              <a:t>lamivudina</a:t>
            </a:r>
            <a:r>
              <a:rPr lang="en-US" sz="2400" b="1" dirty="0"/>
              <a:t>/dolutegravir (TLD) en ALC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FC7C4-02C1-AC49-87C2-C5B216F426EB}"/>
              </a:ext>
            </a:extLst>
          </p:cNvPr>
          <p:cNvSpPr txBox="1"/>
          <p:nvPr/>
        </p:nvSpPr>
        <p:spPr>
          <a:xfrm>
            <a:off x="1170579" y="1998342"/>
            <a:ext cx="3038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Protección</a:t>
            </a:r>
            <a:r>
              <a:rPr lang="en-US" sz="150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de </a:t>
            </a:r>
            <a:r>
              <a:rPr lang="en-US" sz="1500" b="1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patente</a:t>
            </a:r>
            <a:r>
              <a:rPr lang="en-US" sz="150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DTG/TLD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89105-0946-4C4D-8441-86DE87749D40}"/>
              </a:ext>
            </a:extLst>
          </p:cNvPr>
          <p:cNvSpPr txBox="1"/>
          <p:nvPr/>
        </p:nvSpPr>
        <p:spPr>
          <a:xfrm>
            <a:off x="4818954" y="1623343"/>
            <a:ext cx="4156081" cy="55399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err="1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Precios</a:t>
            </a:r>
            <a:r>
              <a:rPr lang="en-US" sz="1500" b="1" dirty="0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 de </a:t>
            </a:r>
            <a:r>
              <a:rPr lang="en-US" sz="1500" b="1" dirty="0" err="1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referencia</a:t>
            </a:r>
            <a:r>
              <a:rPr lang="en-US" sz="1500" b="1" dirty="0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 de OPS </a:t>
            </a:r>
          </a:p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(por </a:t>
            </a:r>
            <a:r>
              <a:rPr lang="en-US" sz="1500" dirty="0" err="1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frasco</a:t>
            </a:r>
            <a:r>
              <a:rPr lang="en-US" sz="1500" dirty="0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 en US$; </a:t>
            </a:r>
            <a:r>
              <a:rPr lang="en-US" sz="1500" dirty="0" err="1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dic</a:t>
            </a:r>
            <a:r>
              <a:rPr lang="en-US" sz="1500" dirty="0">
                <a:solidFill>
                  <a:srgbClr val="1C2835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 2021)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EEA95-E1DC-3C4D-BEC4-99DCD1109058}"/>
              </a:ext>
            </a:extLst>
          </p:cNvPr>
          <p:cNvSpPr/>
          <p:nvPr/>
        </p:nvSpPr>
        <p:spPr>
          <a:xfrm>
            <a:off x="5070431" y="5565372"/>
            <a:ext cx="3661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1C2835"/>
                </a:solidFill>
                <a:latin typeface="Lato Light" charset="0"/>
                <a:ea typeface="ＭＳ Ｐゴシック" charset="-128"/>
                <a:hlinkClick r:id="rId3"/>
              </a:rPr>
              <a:t>https://www.paho.org/hq/index.php?option=com_docman&amp;view=download&amp;alias=46901-antiretrovirals-valid-until-31-dec-2021&amp;category_slug=product-list-references-prices-8778&amp;Itemid=270&amp;lang=es</a:t>
            </a:r>
            <a:r>
              <a:rPr lang="en-US" sz="6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A781E-3314-7C47-A373-9B6B40ECAB2B}"/>
              </a:ext>
            </a:extLst>
          </p:cNvPr>
          <p:cNvSpPr txBox="1"/>
          <p:nvPr/>
        </p:nvSpPr>
        <p:spPr>
          <a:xfrm>
            <a:off x="149087" y="5579292"/>
            <a:ext cx="358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Source: </a:t>
            </a:r>
            <a:r>
              <a:rPr lang="en-US" sz="90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MedsPal</a:t>
            </a:r>
            <a:r>
              <a:rPr lang="en-US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, Medicines Patent Pool: </a:t>
            </a:r>
            <a:r>
              <a:rPr lang="en-US" sz="900" dirty="0">
                <a:solidFill>
                  <a:srgbClr val="1C2835"/>
                </a:solidFill>
                <a:latin typeface="Lato Light" charset="0"/>
                <a:ea typeface="ＭＳ Ｐゴシック" charset="-128"/>
                <a:hlinkClick r:id="rId4"/>
              </a:rPr>
              <a:t>https://www.medspal.org</a:t>
            </a:r>
            <a:r>
              <a:rPr lang="en-US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</a:t>
            </a:r>
          </a:p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Consulted March 2019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B3DBCFA-214C-1749-AD3C-DC175A5EAB3F}"/>
              </a:ext>
            </a:extLst>
          </p:cNvPr>
          <p:cNvGraphicFramePr>
            <a:graphicFrameLocks/>
          </p:cNvGraphicFramePr>
          <p:nvPr/>
        </p:nvGraphicFramePr>
        <p:xfrm>
          <a:off x="156875" y="2358215"/>
          <a:ext cx="4295853" cy="31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4030E1-742E-8449-AEEA-86A70FED3FEB}"/>
              </a:ext>
            </a:extLst>
          </p:cNvPr>
          <p:cNvSpPr txBox="1"/>
          <p:nvPr/>
        </p:nvSpPr>
        <p:spPr>
          <a:xfrm>
            <a:off x="87303" y="2680927"/>
            <a:ext cx="1214724" cy="10618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(4) </a:t>
            </a:r>
            <a:r>
              <a:rPr lang="en-US" sz="1050" b="1" dirty="0" err="1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Brasil</a:t>
            </a:r>
            <a:r>
              <a:rPr lang="en-US" sz="1050" b="1" dirty="0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, Colombia</a:t>
            </a:r>
          </a:p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Mexico, </a:t>
            </a:r>
          </a:p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C00000"/>
                </a:solidFill>
                <a:latin typeface="Lato Light" charset="0"/>
                <a:ea typeface="ＭＳ Ｐゴシック" charset="-128"/>
              </a:rPr>
              <a:t>Trinidad &amp; Tobago (hasta el 2026)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B66037-2160-7B45-91C4-F034994F3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941" y="4400679"/>
            <a:ext cx="2739146" cy="10253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A2D5DA-6EAA-0F4E-A4AA-70B5A8D2D967}"/>
              </a:ext>
            </a:extLst>
          </p:cNvPr>
          <p:cNvSpPr txBox="1"/>
          <p:nvPr/>
        </p:nvSpPr>
        <p:spPr>
          <a:xfrm>
            <a:off x="3375074" y="3606231"/>
            <a:ext cx="1554735" cy="154657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(8) Chile, Perú, Costa Rica, </a:t>
            </a:r>
            <a:r>
              <a:rPr lang="en-US" sz="1050" b="1" dirty="0" err="1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Republica</a:t>
            </a:r>
            <a:r>
              <a:rPr lang="en-US" sz="1050" b="1" dirty="0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 </a:t>
            </a:r>
            <a:r>
              <a:rPr lang="en-US" sz="1050" b="1" dirty="0" err="1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Dominicana</a:t>
            </a:r>
            <a:r>
              <a:rPr lang="en-US" sz="1050" b="1" dirty="0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, Ecuador, Colombia, Mexico, Trinidad &amp; Tobago: </a:t>
            </a:r>
            <a:r>
              <a:rPr lang="en-US" sz="1050" b="1" dirty="0" err="1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patente</a:t>
            </a:r>
            <a:r>
              <a:rPr lang="en-US" sz="1050" b="1" dirty="0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 </a:t>
            </a:r>
            <a:r>
              <a:rPr lang="en-US" sz="1050" b="1" dirty="0" err="1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sometida</a:t>
            </a:r>
            <a:r>
              <a:rPr lang="en-US" sz="1050" b="1" dirty="0">
                <a:solidFill>
                  <a:srgbClr val="27C7CF">
                    <a:lumMod val="50000"/>
                  </a:srgbClr>
                </a:solidFill>
                <a:latin typeface="Lato Light" charset="0"/>
                <a:ea typeface="ＭＳ Ｐゴシック" charset="-128"/>
              </a:rPr>
              <a:t> para DTG-FDC con ABC/3TC o RPV (hasta  2031)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C63778-95B2-ED41-A65F-4D612C58D4B3}"/>
              </a:ext>
            </a:extLst>
          </p:cNvPr>
          <p:cNvSpPr txBox="1"/>
          <p:nvPr/>
        </p:nvSpPr>
        <p:spPr>
          <a:xfrm>
            <a:off x="5040614" y="2798854"/>
            <a:ext cx="390460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DTG/TLD </a:t>
            </a:r>
            <a:r>
              <a:rPr lang="en-US" sz="1350" b="1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adquirido</a:t>
            </a:r>
            <a:r>
              <a:rPr lang="en-US" sz="135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en 2018/2019 por el Fondo Estrategico de la OPS </a:t>
            </a:r>
          </a:p>
          <a:p>
            <a:pPr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(10 </a:t>
            </a:r>
            <a:r>
              <a:rPr lang="en-US" sz="1350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países</a:t>
            </a:r>
            <a:r>
              <a:rPr lang="en-US" sz="1350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: Argentina, Bolivia, Chile, Costa Rica, Guatemala, Guyana, Honduras, Paraguay, Perú, Venezuela)</a:t>
            </a:r>
          </a:p>
          <a:p>
            <a:pPr marL="214313" indent="-214313" defTabSz="6852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120k </a:t>
            </a:r>
            <a:r>
              <a:rPr lang="en-US" sz="1350" b="1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frascos</a:t>
            </a:r>
            <a:r>
              <a:rPr lang="en-US" sz="135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DTG</a:t>
            </a:r>
          </a:p>
          <a:p>
            <a:pPr marL="214313" indent="-214313" defTabSz="6852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600k </a:t>
            </a:r>
            <a:r>
              <a:rPr lang="en-US" sz="1350" b="1" dirty="0" err="1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frascos</a:t>
            </a:r>
            <a:r>
              <a:rPr lang="en-US" sz="1350" b="1" dirty="0">
                <a:solidFill>
                  <a:srgbClr val="1C2835"/>
                </a:solidFill>
                <a:latin typeface="Lato Light" charset="0"/>
                <a:ea typeface="ＭＳ Ｐゴシック" charset="-128"/>
              </a:rPr>
              <a:t> TLD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C8F543-52D5-E84C-B521-351F81C57DB8}"/>
              </a:ext>
            </a:extLst>
          </p:cNvPr>
          <p:cNvGraphicFramePr>
            <a:graphicFrameLocks noGrp="1"/>
          </p:cNvGraphicFramePr>
          <p:nvPr/>
        </p:nvGraphicFramePr>
        <p:xfrm>
          <a:off x="5070431" y="2252664"/>
          <a:ext cx="3556736" cy="441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088">
                  <a:extLst>
                    <a:ext uri="{9D8B030D-6E8A-4147-A177-3AD203B41FA5}">
                      <a16:colId xmlns:a16="http://schemas.microsoft.com/office/drawing/2014/main" val="4163633125"/>
                    </a:ext>
                  </a:extLst>
                </a:gridCol>
                <a:gridCol w="743395">
                  <a:extLst>
                    <a:ext uri="{9D8B030D-6E8A-4147-A177-3AD203B41FA5}">
                      <a16:colId xmlns:a16="http://schemas.microsoft.com/office/drawing/2014/main" val="3346723897"/>
                    </a:ext>
                  </a:extLst>
                </a:gridCol>
                <a:gridCol w="1172818">
                  <a:extLst>
                    <a:ext uri="{9D8B030D-6E8A-4147-A177-3AD203B41FA5}">
                      <a16:colId xmlns:a16="http://schemas.microsoft.com/office/drawing/2014/main" val="4078136951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2857157716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TLE (30 tab)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5.80 $ 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TLD (30 tab)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6.00 $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4925784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TEE (30 tab)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7.00 $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DTG50 (30 tab)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3.50 $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350371895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9539C20-5FCA-4811-8444-8618470120B1}"/>
              </a:ext>
            </a:extLst>
          </p:cNvPr>
          <p:cNvSpPr txBox="1"/>
          <p:nvPr/>
        </p:nvSpPr>
        <p:spPr>
          <a:xfrm>
            <a:off x="1513643" y="6176500"/>
            <a:ext cx="705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4. Estamos haciendo control y seguimiento de estos proceso de cambio en TAR?</a:t>
            </a:r>
            <a:endParaRPr lang="es-SV" dirty="0">
              <a:solidFill>
                <a:srgbClr val="00B050"/>
              </a:solidFill>
            </a:endParaRPr>
          </a:p>
        </p:txBody>
      </p:sp>
      <p:pic>
        <p:nvPicPr>
          <p:cNvPr id="10" name="Picture 2" descr="Indetectable es intransmisible - El Blog de Stop Sida">
            <a:extLst>
              <a:ext uri="{FF2B5EF4-FFF2-40B4-BE49-F238E27FC236}">
                <a16:creationId xmlns:a16="http://schemas.microsoft.com/office/drawing/2014/main" id="{0D815EB8-8A2C-4440-BA21-7639A7F66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41" y="6022497"/>
            <a:ext cx="829459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43D7-4554-46D1-904E-7D8A6467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4083"/>
            <a:ext cx="8229600" cy="5295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Por que </a:t>
            </a:r>
            <a:r>
              <a:rPr lang="en-US" sz="3600" b="1" dirty="0" err="1">
                <a:solidFill>
                  <a:schemeClr val="accent1"/>
                </a:solidFill>
              </a:rPr>
              <a:t>usar</a:t>
            </a:r>
            <a:r>
              <a:rPr lang="en-US" sz="3600" b="1" dirty="0">
                <a:solidFill>
                  <a:schemeClr val="accent1"/>
                </a:solidFill>
              </a:rPr>
              <a:t> el Dolutegravir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8EF1A-10C5-4D3B-B861-B261D44B6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78" y="1519040"/>
            <a:ext cx="8818461" cy="4487518"/>
          </a:xfrm>
        </p:spPr>
        <p:txBody>
          <a:bodyPr>
            <a:normAutofit/>
          </a:bodyPr>
          <a:lstStyle/>
          <a:p>
            <a:r>
              <a:rPr lang="es-419" sz="2100" dirty="0"/>
              <a:t>El DTG es</a:t>
            </a:r>
            <a:r>
              <a:rPr lang="es-419" sz="2100" b="1" dirty="0"/>
              <a:t> un medicamento más efectivo, más fácil de tomar y con menos efectos secundarios</a:t>
            </a:r>
            <a:r>
              <a:rPr lang="es-419" sz="2100" dirty="0"/>
              <a:t> que los medicamentos alternativos que se usan actualmente. </a:t>
            </a:r>
          </a:p>
          <a:p>
            <a:r>
              <a:rPr lang="es-419" sz="2100" dirty="0"/>
              <a:t>También </a:t>
            </a:r>
            <a:r>
              <a:rPr lang="es-419" sz="2100" b="1" dirty="0"/>
              <a:t>tiene una alta barrera genética para desarrollar resistencia a </a:t>
            </a:r>
            <a:r>
              <a:rPr lang="es-419" sz="2100" dirty="0"/>
              <a:t>los </a:t>
            </a:r>
            <a:r>
              <a:rPr lang="es-419" sz="2100" b="1" dirty="0"/>
              <a:t>medicamentos</a:t>
            </a:r>
            <a:r>
              <a:rPr lang="es-419" sz="2100" dirty="0"/>
              <a:t>, lo cual es importante dada la tendencia creciente de la resistencia a los regímenes basados en EFV y nevirapina. </a:t>
            </a:r>
          </a:p>
          <a:p>
            <a:r>
              <a:rPr lang="es-419" sz="2100" dirty="0"/>
              <a:t>En 2019, </a:t>
            </a:r>
            <a:r>
              <a:rPr lang="es-419" sz="2100" b="1" dirty="0"/>
              <a:t>12 de los 18 países encuestados por la Organización </a:t>
            </a:r>
            <a:r>
              <a:rPr lang="es-419" sz="2100" dirty="0"/>
              <a:t>Mundial de la Salud informaron que los niveles de </a:t>
            </a:r>
            <a:r>
              <a:rPr lang="es-419" sz="2100" b="1" dirty="0"/>
              <a:t>resistencia a los medicamentos antes del tratamiento superaban el umbral recomendado del 10%.</a:t>
            </a:r>
          </a:p>
          <a:p>
            <a:r>
              <a:rPr lang="es-419" sz="2100" dirty="0"/>
              <a:t>Todos los hallazgos anteriores contribuyeron a</a:t>
            </a:r>
            <a:r>
              <a:rPr lang="es-419" sz="2100" b="1" dirty="0"/>
              <a:t> la decisión de actualizar las directrices de 2019</a:t>
            </a:r>
            <a:r>
              <a:rPr lang="es-419" sz="2100" dirty="0"/>
              <a:t> y hacer esta nueva recomendación.</a:t>
            </a:r>
          </a:p>
        </p:txBody>
      </p:sp>
      <p:pic>
        <p:nvPicPr>
          <p:cNvPr id="4098" name="Picture 2" descr="Dolutegravir at 50mg twice daily is safe and effective in patients ...">
            <a:extLst>
              <a:ext uri="{FF2B5EF4-FFF2-40B4-BE49-F238E27FC236}">
                <a16:creationId xmlns:a16="http://schemas.microsoft.com/office/drawing/2014/main" id="{357A85A3-57C8-459F-820D-47B9FC69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14" y="5338960"/>
            <a:ext cx="1695054" cy="1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XVII Conferencia de la EACS.- Tercer boletin especial">
            <a:extLst>
              <a:ext uri="{FF2B5EF4-FFF2-40B4-BE49-F238E27FC236}">
                <a16:creationId xmlns:a16="http://schemas.microsoft.com/office/drawing/2014/main" id="{A6E45220-B45B-4035-8CE7-91EB4091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55" y="5338960"/>
            <a:ext cx="1985818" cy="11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1438" r="16159" b="15719"/>
          <a:stretch>
            <a:fillRect/>
          </a:stretch>
        </p:blipFill>
        <p:spPr bwMode="auto">
          <a:xfrm>
            <a:off x="1259632" y="1785812"/>
            <a:ext cx="6624736" cy="387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321" t="46875" r="1489" b="44265"/>
          <a:stretch>
            <a:fillRect/>
          </a:stretch>
        </p:blipFill>
        <p:spPr bwMode="auto">
          <a:xfrm rot="16200000">
            <a:off x="5534980" y="3248980"/>
            <a:ext cx="685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2425548-ADBE-4D41-9CA4-5DE3715E645C}"/>
              </a:ext>
            </a:extLst>
          </p:cNvPr>
          <p:cNvSpPr txBox="1"/>
          <p:nvPr/>
        </p:nvSpPr>
        <p:spPr>
          <a:xfrm>
            <a:off x="1053737" y="444137"/>
            <a:ext cx="6548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>
                <a:solidFill>
                  <a:schemeClr val="accent1"/>
                </a:solidFill>
              </a:rPr>
              <a:t>5. OBJETIVOS DE DESARROLLO SOSTENIBLE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¿Qué son los ODS?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25144"/>
          </a:xfrm>
        </p:spPr>
        <p:txBody>
          <a:bodyPr>
            <a:normAutofit fontScale="85000" lnSpcReduction="10000"/>
          </a:bodyPr>
          <a:lstStyle/>
          <a:p>
            <a:r>
              <a:rPr lang="es-SV" sz="3000" dirty="0"/>
              <a:t>Son un llamado universal a la adopción de medidas para poner fin a la pobreza, proteger el planeta y garantizar que todas las personas gocen de paz y prosperidad.</a:t>
            </a:r>
          </a:p>
          <a:p>
            <a:r>
              <a:rPr lang="es-SV" sz="3000" b="1" dirty="0"/>
              <a:t>Son 17 Objetivos y 169 metas basados en los logros de los ODM</a:t>
            </a:r>
            <a:r>
              <a:rPr lang="es-SV" sz="3000" dirty="0"/>
              <a:t>; con el fin de erradicar la pobreza, combatir las desigualdades y promover la prosperidad, al tiempo que protegen el medio ambiente, de aquí a 2030.</a:t>
            </a:r>
          </a:p>
          <a:p>
            <a:r>
              <a:rPr lang="es-SV" sz="3200" dirty="0"/>
              <a:t>192 Estados Miembros de las Naciones Unidas  en la Cumbre para la </a:t>
            </a:r>
            <a:r>
              <a:rPr lang="es-SV" sz="3200" b="1" dirty="0"/>
              <a:t>agenda de desarrollo posterior a 2015</a:t>
            </a:r>
            <a:r>
              <a:rPr lang="es-SV" sz="3200" dirty="0"/>
              <a:t>,  celebrada en Nueva York del 25 al 27 de septiembre de 2015, </a:t>
            </a:r>
            <a:r>
              <a:rPr lang="es-SV" sz="3200" i="1" dirty="0">
                <a:solidFill>
                  <a:schemeClr val="accent1"/>
                </a:solidFill>
              </a:rPr>
              <a:t>“Transformando nuestro mundo: la Agenda 2030 para el desarrollo sostenible”.</a:t>
            </a:r>
            <a:endParaRPr lang="es-MX" sz="3000" i="1" dirty="0">
              <a:solidFill>
                <a:schemeClr val="accent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21" t="46875" r="1489" b="44265"/>
          <a:stretch>
            <a:fillRect/>
          </a:stretch>
        </p:blipFill>
        <p:spPr bwMode="auto">
          <a:xfrm rot="16200000">
            <a:off x="5534980" y="3248980"/>
            <a:ext cx="685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96E9F62-4380-4AF9-AC8E-453F236BB5E6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05D34D-6143-4848-80E9-1F3FC5DA42B3}"/>
              </a:ext>
            </a:extLst>
          </p:cNvPr>
          <p:cNvSpPr txBox="1"/>
          <p:nvPr/>
        </p:nvSpPr>
        <p:spPr>
          <a:xfrm>
            <a:off x="628650" y="5869577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rgbClr val="C00000"/>
                </a:solidFill>
              </a:rPr>
              <a:t>Los nuevos Objetivos y metas entraron en vigor el 1 de enero de 2016 y guiarán las decisiones que los países adopten durante los próximos 15 años.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telaraña dibujo"/>
          <p:cNvPicPr>
            <a:picLocks noChangeAspect="1" noChangeArrowheads="1"/>
          </p:cNvPicPr>
          <p:nvPr/>
        </p:nvPicPr>
        <p:blipFill>
          <a:blip r:embed="rId2" cstate="print"/>
          <a:srcRect l="3690" t="4484" b="16150"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1150" t="64594" r="27781" b="15719"/>
          <a:stretch>
            <a:fillRect/>
          </a:stretch>
        </p:blipFill>
        <p:spPr bwMode="auto">
          <a:xfrm>
            <a:off x="3995936" y="1628800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8910" t="64479" r="39468" b="15719"/>
          <a:stretch>
            <a:fillRect/>
          </a:stretch>
        </p:blipFill>
        <p:spPr bwMode="auto">
          <a:xfrm>
            <a:off x="2987824" y="1628800"/>
            <a:ext cx="756083" cy="7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7224" t="64364" r="51154" b="15719"/>
          <a:stretch>
            <a:fillRect/>
          </a:stretch>
        </p:blipFill>
        <p:spPr bwMode="auto">
          <a:xfrm>
            <a:off x="2051720" y="1844824"/>
            <a:ext cx="756084" cy="72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6091" t="64250" r="62287" b="15719"/>
          <a:stretch>
            <a:fillRect/>
          </a:stretch>
        </p:blipFill>
        <p:spPr bwMode="auto">
          <a:xfrm>
            <a:off x="1331640" y="2636912"/>
            <a:ext cx="756084" cy="7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4662" t="64135" r="73974" b="15719"/>
          <a:stretch>
            <a:fillRect/>
          </a:stretch>
        </p:blipFill>
        <p:spPr bwMode="auto">
          <a:xfrm>
            <a:off x="1331640" y="3645024"/>
            <a:ext cx="739317" cy="73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72450" t="44333" r="15928" b="34995"/>
          <a:stretch>
            <a:fillRect/>
          </a:stretch>
        </p:blipFill>
        <p:spPr bwMode="auto">
          <a:xfrm>
            <a:off x="1331640" y="4653136"/>
            <a:ext cx="756084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61317" t="45203" r="28168" b="35110"/>
          <a:stretch>
            <a:fillRect/>
          </a:stretch>
        </p:blipFill>
        <p:spPr bwMode="auto">
          <a:xfrm>
            <a:off x="2123728" y="5589240"/>
            <a:ext cx="6840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49631" t="45088" r="39300" b="35224"/>
          <a:stretch>
            <a:fillRect/>
          </a:stretch>
        </p:blipFill>
        <p:spPr bwMode="auto">
          <a:xfrm>
            <a:off x="3059832" y="56612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7944" t="44974" r="50987" b="35339"/>
          <a:stretch>
            <a:fillRect/>
          </a:stretch>
        </p:blipFill>
        <p:spPr bwMode="auto">
          <a:xfrm>
            <a:off x="3923928" y="56612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26258" t="44859" r="62673" b="35454"/>
          <a:stretch>
            <a:fillRect/>
          </a:stretch>
        </p:blipFill>
        <p:spPr bwMode="auto">
          <a:xfrm>
            <a:off x="4860032" y="56612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4662" t="44745" r="74360" b="35568"/>
          <a:stretch>
            <a:fillRect/>
          </a:stretch>
        </p:blipFill>
        <p:spPr bwMode="auto">
          <a:xfrm>
            <a:off x="5796136" y="5517232"/>
            <a:ext cx="7141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72617" t="25219" r="16314" b="54386"/>
          <a:stretch>
            <a:fillRect/>
          </a:stretch>
        </p:blipFill>
        <p:spPr bwMode="auto">
          <a:xfrm>
            <a:off x="6588224" y="4581128"/>
            <a:ext cx="720080" cy="74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60931" t="25219" r="27447" b="54500"/>
          <a:stretch>
            <a:fillRect/>
          </a:stretch>
        </p:blipFill>
        <p:spPr bwMode="auto">
          <a:xfrm>
            <a:off x="6516216" y="3573016"/>
            <a:ext cx="756084" cy="7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49797" t="25219" r="39688" b="54615"/>
          <a:stretch>
            <a:fillRect/>
          </a:stretch>
        </p:blipFill>
        <p:spPr bwMode="auto">
          <a:xfrm>
            <a:off x="6516216" y="2420888"/>
            <a:ext cx="684076" cy="73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38111" t="25219" r="50820" b="54729"/>
          <a:stretch>
            <a:fillRect/>
          </a:stretch>
        </p:blipFill>
        <p:spPr bwMode="auto">
          <a:xfrm>
            <a:off x="3635896" y="3212976"/>
            <a:ext cx="1440160" cy="146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26424" t="25219" r="62507" b="54844"/>
          <a:stretch>
            <a:fillRect/>
          </a:stretch>
        </p:blipFill>
        <p:spPr bwMode="auto">
          <a:xfrm>
            <a:off x="5796136" y="1628800"/>
            <a:ext cx="720080" cy="72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 l="14662" t="25219" r="74193" b="54959"/>
          <a:stretch>
            <a:fillRect/>
          </a:stretch>
        </p:blipFill>
        <p:spPr bwMode="auto">
          <a:xfrm>
            <a:off x="4860032" y="1628800"/>
            <a:ext cx="725016" cy="72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 cstate="print"/>
          <a:srcRect l="3321" t="46875" r="1489" b="44265"/>
          <a:stretch>
            <a:fillRect/>
          </a:stretch>
        </p:blipFill>
        <p:spPr bwMode="auto">
          <a:xfrm rot="16200000">
            <a:off x="5534980" y="3248980"/>
            <a:ext cx="685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-252536" y="-27384"/>
            <a:ext cx="9073008" cy="72870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MX" sz="4800" b="1" dirty="0">
                <a:solidFill>
                  <a:schemeClr val="accent1"/>
                </a:solidFill>
              </a:rPr>
              <a:t>Salud un resultado multicausal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FAAA83D-2776-43E7-A53A-99CC831C87AB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>
                <a:solidFill>
                  <a:srgbClr val="000000"/>
                </a:solidFill>
              </a:rPr>
              <a:t>ODS 3: Salud y bienestar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664" y="3140968"/>
            <a:ext cx="4726360" cy="2664296"/>
          </a:xfrm>
        </p:spPr>
        <p:txBody>
          <a:bodyPr>
            <a:normAutofit/>
          </a:bodyPr>
          <a:lstStyle/>
          <a:p>
            <a:r>
              <a:rPr lang="es-SV" b="1" dirty="0"/>
              <a:t>Tiene 9 metas y 4 mecanismos o medios de implementación</a:t>
            </a:r>
          </a:p>
          <a:p>
            <a:r>
              <a:rPr lang="es-SV" b="1" dirty="0"/>
              <a:t>Tiene 26 indicadores</a:t>
            </a:r>
            <a:endParaRPr lang="es-MX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321" t="46875" r="1489" b="44265"/>
          <a:stretch>
            <a:fillRect/>
          </a:stretch>
        </p:blipFill>
        <p:spPr bwMode="auto">
          <a:xfrm rot="16200000">
            <a:off x="5540072" y="3243888"/>
            <a:ext cx="6858000" cy="37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11560" y="1340768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600" b="1" dirty="0">
                <a:solidFill>
                  <a:srgbClr val="000000"/>
                </a:solidFill>
              </a:rPr>
              <a:t>Garantizar una vida sana y promover el bienestar de todos a todas las edades</a:t>
            </a:r>
            <a:endParaRPr lang="es-MX" sz="3600" b="1" dirty="0"/>
          </a:p>
        </p:txBody>
      </p:sp>
      <p:pic>
        <p:nvPicPr>
          <p:cNvPr id="7" name="Imagen 46">
            <a:extLst>
              <a:ext uri="{FF2B5EF4-FFF2-40B4-BE49-F238E27FC236}">
                <a16:creationId xmlns:a16="http://schemas.microsoft.com/office/drawing/2014/main" id="{6859200A-693C-4FF1-BBF8-4B8CAF91B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1290"/>
            <a:ext cx="3263567" cy="326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6E7C5133-75CF-45E9-B01B-2C6F0C0405A9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89D007-5322-4E20-8FD9-073CA33B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5761"/>
            <a:ext cx="7886700" cy="4667249"/>
          </a:xfrm>
        </p:spPr>
        <p:txBody>
          <a:bodyPr>
            <a:noAutofit/>
          </a:bodyPr>
          <a:lstStyle/>
          <a:p>
            <a:r>
              <a:rPr lang="es-MX" sz="1800" b="1" i="0" dirty="0">
                <a:solidFill>
                  <a:srgbClr val="0A0A0A"/>
                </a:solidFill>
                <a:effectLst/>
              </a:rPr>
              <a:t>Para </a:t>
            </a:r>
            <a:r>
              <a:rPr lang="es-MX" sz="1800" b="1" i="0" dirty="0">
                <a:solidFill>
                  <a:schemeClr val="accent1"/>
                </a:solidFill>
                <a:effectLst/>
              </a:rPr>
              <a:t>2030, poner fin a las epidemias del SIDA</a:t>
            </a:r>
            <a:r>
              <a:rPr lang="es-MX" sz="1800" b="1" i="0" dirty="0">
                <a:solidFill>
                  <a:srgbClr val="0A0A0A"/>
                </a:solidFill>
                <a:effectLst/>
              </a:rPr>
              <a:t>, la tuberculosis, la malaria y las enfermedades tropicales desatendidas y </a:t>
            </a:r>
            <a:r>
              <a:rPr lang="es-MX" sz="1800" b="1" i="0" dirty="0">
                <a:solidFill>
                  <a:schemeClr val="accent1"/>
                </a:solidFill>
                <a:effectLst/>
              </a:rPr>
              <a:t>combatir la hepatitis,</a:t>
            </a:r>
            <a:r>
              <a:rPr lang="es-MX" sz="1800" b="1" i="0" dirty="0">
                <a:solidFill>
                  <a:srgbClr val="0A0A0A"/>
                </a:solidFill>
                <a:effectLst/>
              </a:rPr>
              <a:t> las enfermedades transmitidas por el agua y </a:t>
            </a:r>
            <a:r>
              <a:rPr lang="es-MX" sz="1800" b="1" i="0" dirty="0">
                <a:solidFill>
                  <a:schemeClr val="accent1"/>
                </a:solidFill>
                <a:effectLst/>
              </a:rPr>
              <a:t>otras enfermedades transmisibles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1800" b="1" i="0" dirty="0">
                <a:solidFill>
                  <a:srgbClr val="0A0A0A"/>
                </a:solidFill>
                <a:effectLst/>
              </a:rPr>
              <a:t>Para 2030, </a:t>
            </a:r>
            <a:r>
              <a:rPr lang="es-MX" sz="1800" b="1" i="0" dirty="0">
                <a:solidFill>
                  <a:schemeClr val="accent1"/>
                </a:solidFill>
                <a:effectLst/>
              </a:rPr>
              <a:t>garantizar el acceso universal a los servicios de salud sexual y reproductiva</a:t>
            </a:r>
            <a:r>
              <a:rPr lang="es-MX" sz="1800" b="1" i="0" dirty="0">
                <a:solidFill>
                  <a:srgbClr val="0A0A0A"/>
                </a:solidFill>
                <a:effectLst/>
              </a:rPr>
              <a:t>, incluidos los de planificación de la familia, información y educación, y la integración de la salud reproductiva en las estrategias y los programas nacionales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SV" sz="1800" b="1" spc="20" dirty="0">
                <a:solidFill>
                  <a:srgbClr val="0A0A0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Apoyar las </a:t>
            </a:r>
            <a:r>
              <a:rPr lang="es-SV" sz="1800" b="1" spc="2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actividades de investigación y desarrollo de vacunas </a:t>
            </a:r>
            <a:r>
              <a:rPr lang="es-SV" sz="1800" b="1" spc="20" dirty="0">
                <a:solidFill>
                  <a:srgbClr val="0A0A0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SV" sz="1800" b="1" spc="2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medicamentos para las enfermedades transmisibles </a:t>
            </a:r>
            <a:r>
              <a:rPr lang="es-SV" sz="1800" b="1" spc="20" dirty="0">
                <a:solidFill>
                  <a:srgbClr val="0A0A0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 no transmisibles que afectan primordialmente a los países en desarrollo y </a:t>
            </a:r>
            <a:r>
              <a:rPr lang="es-SV" sz="1800" b="1" spc="2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facilitar el acceso a medicamentos y vacunas esenciales asequibles de conformidad con la Declaración de Doha relativa al Acuerdo sobre los ADPIC y la Salud Pública, en la que se afirma el derecho de los países en desarrollo a utilizar al máximo las disposiciones del Acuerdo sobre los Aspectos de los Derechos de Propiedad Intelectual Relacionados con el Comercio en lo relativo a la flexibilidad para proteger la salud pública y, </a:t>
            </a:r>
            <a:r>
              <a:rPr lang="es-SV" sz="1800" b="1" spc="20" dirty="0">
                <a:solidFill>
                  <a:srgbClr val="0A0A0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particular, proporcionar acceso a los medicamentos para todos</a:t>
            </a:r>
            <a:endParaRPr lang="es-SV" sz="1800" b="1" dirty="0">
              <a:solidFill>
                <a:srgbClr val="0A0A0A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SV" sz="1800" b="1" dirty="0"/>
          </a:p>
        </p:txBody>
      </p:sp>
    </p:spTree>
    <p:extLst>
      <p:ext uri="{BB962C8B-B14F-4D97-AF65-F5344CB8AC3E}">
        <p14:creationId xmlns:p14="http://schemas.microsoft.com/office/powerpoint/2010/main" val="4010760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5">
            <a:extLst>
              <a:ext uri="{FF2B5EF4-FFF2-40B4-BE49-F238E27FC236}">
                <a16:creationId xmlns:a16="http://schemas.microsoft.com/office/drawing/2014/main" id="{4295571B-50B2-491B-B6E8-00CE1DB6631B}"/>
              </a:ext>
            </a:extLst>
          </p:cNvPr>
          <p:cNvGrpSpPr/>
          <p:nvPr/>
        </p:nvGrpSpPr>
        <p:grpSpPr>
          <a:xfrm>
            <a:off x="1400646" y="117537"/>
            <a:ext cx="6794165" cy="704381"/>
            <a:chOff x="0" y="0"/>
            <a:chExt cx="6794165" cy="704381"/>
          </a:xfrm>
        </p:grpSpPr>
        <p:sp>
          <p:nvSpPr>
            <p:cNvPr id="5" name="Rectángulo: esquinas redondeadas 6">
              <a:extLst>
                <a:ext uri="{FF2B5EF4-FFF2-40B4-BE49-F238E27FC236}">
                  <a16:creationId xmlns:a16="http://schemas.microsoft.com/office/drawing/2014/main" id="{31918FF5-273C-40F4-A210-479F4B4E8261}"/>
                </a:ext>
              </a:extLst>
            </p:cNvPr>
            <p:cNvSpPr/>
            <p:nvPr/>
          </p:nvSpPr>
          <p:spPr>
            <a:xfrm>
              <a:off x="0" y="0"/>
              <a:ext cx="6794165" cy="704381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F8E3C852-5CC0-4A43-BDDB-BA27739A14A4}"/>
                </a:ext>
              </a:extLst>
            </p:cNvPr>
            <p:cNvSpPr txBox="1"/>
            <p:nvPr/>
          </p:nvSpPr>
          <p:spPr>
            <a:xfrm>
              <a:off x="34385" y="34385"/>
              <a:ext cx="6725395" cy="6356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dirty="0">
                  <a:solidFill>
                    <a:prstClr val="white"/>
                  </a:solidFill>
                  <a:latin typeface="Lao UI" pitchFamily="34" charset="0"/>
                  <a:cs typeface="Lao UI" pitchFamily="34" charset="0"/>
                </a:rPr>
                <a:t>Un Marco de Gobernanza más amplio</a:t>
              </a:r>
            </a:p>
          </p:txBody>
        </p:sp>
      </p:grpSp>
      <p:graphicFrame>
        <p:nvGraphicFramePr>
          <p:cNvPr id="7" name="Diagrama 1">
            <a:extLst>
              <a:ext uri="{FF2B5EF4-FFF2-40B4-BE49-F238E27FC236}">
                <a16:creationId xmlns:a16="http://schemas.microsoft.com/office/drawing/2014/main" id="{2552750E-39EA-4B2F-A75E-D200C73E84E1}"/>
              </a:ext>
            </a:extLst>
          </p:cNvPr>
          <p:cNvGraphicFramePr/>
          <p:nvPr/>
        </p:nvGraphicFramePr>
        <p:xfrm>
          <a:off x="-1332656" y="1053344"/>
          <a:ext cx="12192000" cy="54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B8E33B6-6CD9-482D-8740-072BA0F738D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4210" y="368351"/>
            <a:ext cx="1260000" cy="1121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 l="3321" t="46875" r="1489" b="44265"/>
          <a:stretch>
            <a:fillRect/>
          </a:stretch>
        </p:blipFill>
        <p:spPr bwMode="auto">
          <a:xfrm rot="16200000">
            <a:off x="5540072" y="3243888"/>
            <a:ext cx="6858000" cy="37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LUPA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433154" y="1844959"/>
            <a:ext cx="5819474" cy="50405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DF093B7-FD76-4897-804E-A00D0E33256D}"/>
              </a:ext>
            </a:extLst>
          </p:cNvPr>
          <p:cNvSpPr txBox="1"/>
          <p:nvPr/>
        </p:nvSpPr>
        <p:spPr>
          <a:xfrm>
            <a:off x="284473" y="4771018"/>
            <a:ext cx="1982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accent1"/>
                </a:solidFill>
                <a:latin typeface="Lao UI" pitchFamily="34" charset="0"/>
                <a:cs typeface="Lao UI" pitchFamily="34" charset="0"/>
              </a:rPr>
              <a:t>Hoja de Ruta para la implementación de la Agenda 2030</a:t>
            </a:r>
          </a:p>
          <a:p>
            <a:endParaRPr lang="es-419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4635D-54C3-41FA-98C8-3F713018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" y="450556"/>
            <a:ext cx="7869174" cy="786061"/>
          </a:xfrm>
        </p:spPr>
        <p:txBody>
          <a:bodyPr>
            <a:noAutofit/>
          </a:bodyPr>
          <a:lstStyle/>
          <a:p>
            <a:pPr algn="ctr"/>
            <a:r>
              <a:rPr lang="es-SV" sz="3200" b="1" dirty="0"/>
              <a:t>Evaluación de la sociedad Civil a los acuerdos internacionales.</a:t>
            </a:r>
          </a:p>
        </p:txBody>
      </p:sp>
      <p:pic>
        <p:nvPicPr>
          <p:cNvPr id="2050" name="Picture 2" descr="Esquema de color silueta mano señalando hacia el frente con manga ...">
            <a:extLst>
              <a:ext uri="{FF2B5EF4-FFF2-40B4-BE49-F238E27FC236}">
                <a16:creationId xmlns:a16="http://schemas.microsoft.com/office/drawing/2014/main" id="{051926F6-D941-48AF-B39C-06F6267E7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 bwMode="auto">
          <a:xfrm rot="5400000">
            <a:off x="884353" y="1546060"/>
            <a:ext cx="977182" cy="14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81DA1C8-356D-485C-ACAA-CEADA0630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983819"/>
              </p:ext>
            </p:extLst>
          </p:nvPr>
        </p:nvGraphicFramePr>
        <p:xfrm>
          <a:off x="870857" y="2091327"/>
          <a:ext cx="6923315" cy="3352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10 Criterios para evaluar la usabilidad de tus páginas web">
            <a:extLst>
              <a:ext uri="{FF2B5EF4-FFF2-40B4-BE49-F238E27FC236}">
                <a16:creationId xmlns:a16="http://schemas.microsoft.com/office/drawing/2014/main" id="{8E81EFB2-BEE7-4600-8084-5072E312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4" y="5120044"/>
            <a:ext cx="2246810" cy="117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ferencias entre analizar y evaluar – Sooluciona">
            <a:extLst>
              <a:ext uri="{FF2B5EF4-FFF2-40B4-BE49-F238E27FC236}">
                <a16:creationId xmlns:a16="http://schemas.microsoft.com/office/drawing/2014/main" id="{9C065802-773B-4110-AA04-27F232F6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33" y="4000955"/>
            <a:ext cx="2246810" cy="1443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223FF69-CAC7-49C3-AF20-DB8710037CBB}"/>
              </a:ext>
            </a:extLst>
          </p:cNvPr>
          <p:cNvSpPr txBox="1"/>
          <p:nvPr/>
        </p:nvSpPr>
        <p:spPr>
          <a:xfrm>
            <a:off x="3618275" y="4256454"/>
            <a:ext cx="1672046" cy="14773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SV" dirty="0"/>
              <a:t>1- Malo</a:t>
            </a:r>
          </a:p>
          <a:p>
            <a:r>
              <a:rPr lang="es-SV" dirty="0"/>
              <a:t>2-Regular</a:t>
            </a:r>
          </a:p>
          <a:p>
            <a:r>
              <a:rPr lang="es-SV" dirty="0"/>
              <a:t>3- Bueno</a:t>
            </a:r>
          </a:p>
          <a:p>
            <a:r>
              <a:rPr lang="es-SV" dirty="0"/>
              <a:t>4 -Muy bueno</a:t>
            </a:r>
          </a:p>
          <a:p>
            <a:r>
              <a:rPr lang="es-SV" dirty="0"/>
              <a:t>5 -Excelente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B8ED9405-D065-455F-B34B-DB75686380EA}"/>
              </a:ext>
            </a:extLst>
          </p:cNvPr>
          <p:cNvSpPr/>
          <p:nvPr/>
        </p:nvSpPr>
        <p:spPr>
          <a:xfrm>
            <a:off x="4615543" y="5016137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D7BA652-F77A-4914-8A7C-CC39A8CEC117}"/>
              </a:ext>
            </a:extLst>
          </p:cNvPr>
          <p:cNvSpPr/>
          <p:nvPr/>
        </p:nvSpPr>
        <p:spPr>
          <a:xfrm>
            <a:off x="8651256" y="495243"/>
            <a:ext cx="322217" cy="34834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44505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4FDEC-6EFF-46B8-B177-7F3E1EA4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6350"/>
            <a:ext cx="7886700" cy="844909"/>
          </a:xfrm>
        </p:spPr>
        <p:txBody>
          <a:bodyPr/>
          <a:lstStyle/>
          <a:p>
            <a:pPr algn="ctr"/>
            <a:r>
              <a:rPr lang="es-SV" b="1" dirty="0">
                <a:latin typeface="Arial" panose="020B0604020202020204" pitchFamily="34" charset="0"/>
                <a:cs typeface="Arial" panose="020B0604020202020204" pitchFamily="34" charset="0"/>
              </a:rPr>
              <a:t>Cadena de 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B3088-9288-4114-A5E3-DC6E813DD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68085" r="7384" b="-1620"/>
          <a:stretch/>
        </p:blipFill>
        <p:spPr>
          <a:xfrm>
            <a:off x="0" y="5571171"/>
            <a:ext cx="9144000" cy="42957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EFB3988-507D-436E-80F9-24AA362338CD}"/>
              </a:ext>
            </a:extLst>
          </p:cNvPr>
          <p:cNvSpPr/>
          <p:nvPr/>
        </p:nvSpPr>
        <p:spPr>
          <a:xfrm>
            <a:off x="7807037" y="2104160"/>
            <a:ext cx="1265961" cy="216066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SV" sz="1500" b="1" dirty="0">
                <a:solidFill>
                  <a:schemeClr val="tx1"/>
                </a:solidFill>
              </a:rPr>
              <a:t>IMPACTO</a:t>
            </a:r>
          </a:p>
          <a:p>
            <a:pPr algn="ctr"/>
            <a:endParaRPr lang="es-SV" sz="1500" b="1" dirty="0">
              <a:solidFill>
                <a:schemeClr val="tx1"/>
              </a:solidFill>
            </a:endParaRPr>
          </a:p>
          <a:p>
            <a:pPr algn="ctr"/>
            <a:endParaRPr lang="es-SV" sz="1500" b="1" dirty="0">
              <a:solidFill>
                <a:schemeClr val="tx1"/>
              </a:solidFill>
            </a:endParaRPr>
          </a:p>
          <a:p>
            <a:pPr algn="ctr"/>
            <a:endParaRPr lang="es-SV" sz="1500" b="1" dirty="0">
              <a:solidFill>
                <a:schemeClr val="tx1"/>
              </a:solidFill>
            </a:endParaRPr>
          </a:p>
          <a:p>
            <a:pPr algn="ctr"/>
            <a:r>
              <a:rPr lang="es-SV" sz="1350" b="1" dirty="0">
                <a:solidFill>
                  <a:schemeClr val="tx1"/>
                </a:solidFill>
              </a:rPr>
              <a:t>MORTALIDA baja por Sida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6C92C58-9CEB-4848-8CCF-CB13F351CFF0}"/>
              </a:ext>
            </a:extLst>
          </p:cNvPr>
          <p:cNvSpPr/>
          <p:nvPr/>
        </p:nvSpPr>
        <p:spPr>
          <a:xfrm>
            <a:off x="5621480" y="2104160"/>
            <a:ext cx="2116282" cy="216066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es-SV" sz="1500" b="1" dirty="0">
                <a:solidFill>
                  <a:schemeClr val="tx1"/>
                </a:solidFill>
              </a:rPr>
              <a:t>EFECTOS</a:t>
            </a:r>
          </a:p>
          <a:p>
            <a:pPr lvl="1"/>
            <a:endParaRPr lang="es-SV" sz="1500" b="1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↑ Buenas prácticas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Cascada de atención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Cascadas de prevención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Sobre vida de las personas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SV" sz="135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23780FD-EED2-46B9-B153-ED1B1C565342}"/>
              </a:ext>
            </a:extLst>
          </p:cNvPr>
          <p:cNvSpPr/>
          <p:nvPr/>
        </p:nvSpPr>
        <p:spPr>
          <a:xfrm>
            <a:off x="3761509" y="2093443"/>
            <a:ext cx="1797628" cy="216131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SV" sz="1500" b="1" dirty="0">
                <a:solidFill>
                  <a:schemeClr val="bg1"/>
                </a:solidFill>
              </a:rPr>
              <a:t>PRODUCTO</a:t>
            </a:r>
          </a:p>
          <a:p>
            <a:pPr algn="ctr"/>
            <a:endParaRPr lang="es-SV" sz="1350" b="1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bg1"/>
                </a:solidFill>
              </a:rPr>
              <a:t>Atención primaria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bg1"/>
                </a:solidFill>
              </a:rPr>
              <a:t>Servicios  hospitalario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bg1"/>
                </a:solidFill>
              </a:rPr>
              <a:t>Protección social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65A3B92-7C87-44C1-B6CC-C5F2E3F71002}"/>
              </a:ext>
            </a:extLst>
          </p:cNvPr>
          <p:cNvSpPr/>
          <p:nvPr/>
        </p:nvSpPr>
        <p:spPr>
          <a:xfrm>
            <a:off x="71003" y="2093443"/>
            <a:ext cx="1582884" cy="215091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SV" sz="1500" b="1" dirty="0">
                <a:solidFill>
                  <a:schemeClr val="tx1"/>
                </a:solidFill>
              </a:rPr>
              <a:t>ESTRUCTURA</a:t>
            </a:r>
          </a:p>
          <a:p>
            <a:pPr algn="ctr"/>
            <a:endParaRPr lang="es-SV" sz="1500" b="1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RRHH capacitado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Insumos y medicamentos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vacunas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0945C42-753E-4304-B3C0-4C94B555F221}"/>
              </a:ext>
            </a:extLst>
          </p:cNvPr>
          <p:cNvSpPr/>
          <p:nvPr/>
        </p:nvSpPr>
        <p:spPr>
          <a:xfrm>
            <a:off x="1716232" y="2093443"/>
            <a:ext cx="1958685" cy="21613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SV" sz="1500" b="1" dirty="0">
                <a:solidFill>
                  <a:schemeClr val="tx1"/>
                </a:solidFill>
              </a:rPr>
              <a:t>PROCESO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Servicios preventivos y de atención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ARV y pruebas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SV" sz="1350" b="1" dirty="0">
                <a:solidFill>
                  <a:schemeClr val="tx1"/>
                </a:solidFill>
              </a:rPr>
              <a:t>Programas de seguimiento efectivos para VIH+ y -</a:t>
            </a:r>
          </a:p>
        </p:txBody>
      </p:sp>
      <p:sp>
        <p:nvSpPr>
          <p:cNvPr id="21" name="Flecha: a la derecha con muesca 20">
            <a:extLst>
              <a:ext uri="{FF2B5EF4-FFF2-40B4-BE49-F238E27FC236}">
                <a16:creationId xmlns:a16="http://schemas.microsoft.com/office/drawing/2014/main" id="{61057254-D76F-4DEC-9DA0-E47065775B78}"/>
              </a:ext>
            </a:extLst>
          </p:cNvPr>
          <p:cNvSpPr/>
          <p:nvPr/>
        </p:nvSpPr>
        <p:spPr>
          <a:xfrm>
            <a:off x="71003" y="4438655"/>
            <a:ext cx="1716234" cy="1115291"/>
          </a:xfrm>
          <a:prstGeom prst="notchedRightArrow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Insumos</a:t>
            </a:r>
          </a:p>
        </p:txBody>
      </p:sp>
      <p:sp>
        <p:nvSpPr>
          <p:cNvPr id="38" name="Flecha: a la derecha con muesca 37">
            <a:extLst>
              <a:ext uri="{FF2B5EF4-FFF2-40B4-BE49-F238E27FC236}">
                <a16:creationId xmlns:a16="http://schemas.microsoft.com/office/drawing/2014/main" id="{E463C2B3-7C77-42CA-8ABC-91B909846DDF}"/>
              </a:ext>
            </a:extLst>
          </p:cNvPr>
          <p:cNvSpPr/>
          <p:nvPr/>
        </p:nvSpPr>
        <p:spPr>
          <a:xfrm>
            <a:off x="1724891" y="4431729"/>
            <a:ext cx="1950026" cy="1115291"/>
          </a:xfrm>
          <a:prstGeom prst="notch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>
                <a:solidFill>
                  <a:schemeClr val="tx1"/>
                </a:solidFill>
              </a:rPr>
              <a:t>Actividades</a:t>
            </a:r>
          </a:p>
        </p:txBody>
      </p:sp>
      <p:sp>
        <p:nvSpPr>
          <p:cNvPr id="40" name="Flecha: a la derecha con muesca 39">
            <a:extLst>
              <a:ext uri="{FF2B5EF4-FFF2-40B4-BE49-F238E27FC236}">
                <a16:creationId xmlns:a16="http://schemas.microsoft.com/office/drawing/2014/main" id="{F7620FE8-426F-448B-B801-1DB412EF647E}"/>
              </a:ext>
            </a:extLst>
          </p:cNvPr>
          <p:cNvSpPr/>
          <p:nvPr/>
        </p:nvSpPr>
        <p:spPr>
          <a:xfrm>
            <a:off x="3751118" y="4026475"/>
            <a:ext cx="5260722" cy="1922318"/>
          </a:xfrm>
          <a:prstGeom prst="notched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39" name="Flecha: a la derecha con muesca 38">
            <a:extLst>
              <a:ext uri="{FF2B5EF4-FFF2-40B4-BE49-F238E27FC236}">
                <a16:creationId xmlns:a16="http://schemas.microsoft.com/office/drawing/2014/main" id="{CC669746-BC7E-4831-8483-3CEEEE040DF5}"/>
              </a:ext>
            </a:extLst>
          </p:cNvPr>
          <p:cNvSpPr/>
          <p:nvPr/>
        </p:nvSpPr>
        <p:spPr>
          <a:xfrm>
            <a:off x="3886201" y="4404344"/>
            <a:ext cx="1828800" cy="1115291"/>
          </a:xfrm>
          <a:prstGeom prst="notch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>
                <a:solidFill>
                  <a:schemeClr val="bg1"/>
                </a:solidFill>
              </a:rPr>
              <a:t>Productos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651CA52-14CA-450D-BC5D-97EBF8FE2ED3}"/>
              </a:ext>
            </a:extLst>
          </p:cNvPr>
          <p:cNvSpPr txBox="1"/>
          <p:nvPr/>
        </p:nvSpPr>
        <p:spPr>
          <a:xfrm>
            <a:off x="2916385" y="1539587"/>
            <a:ext cx="12474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100" b="1" dirty="0">
                <a:latin typeface="Arial" panose="020B0604020202020204" pitchFamily="34" charset="0"/>
                <a:cs typeface="Arial" panose="020B0604020202020204" pitchFamily="34" charset="0"/>
              </a:rPr>
              <a:t>VIH/sida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86CA87-3D87-4650-9422-21565927A79F}"/>
              </a:ext>
            </a:extLst>
          </p:cNvPr>
          <p:cNvSpPr txBox="1"/>
          <p:nvPr/>
        </p:nvSpPr>
        <p:spPr>
          <a:xfrm>
            <a:off x="1242588" y="6196803"/>
            <a:ext cx="705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5. Esta la sociedad civil participando en este proceso de ODS en el país, para garantizar las acciones?</a:t>
            </a:r>
            <a:endParaRPr lang="es-SV" dirty="0">
              <a:solidFill>
                <a:srgbClr val="00B050"/>
              </a:solidFill>
            </a:endParaRPr>
          </a:p>
        </p:txBody>
      </p:sp>
      <p:pic>
        <p:nvPicPr>
          <p:cNvPr id="5" name="Picture 2" descr="Indetectable es intransmisible - El Blog de Stop Sida">
            <a:extLst>
              <a:ext uri="{FF2B5EF4-FFF2-40B4-BE49-F238E27FC236}">
                <a16:creationId xmlns:a16="http://schemas.microsoft.com/office/drawing/2014/main" id="{6210C64F-F0BC-4C14-BCA2-4CE3C0A1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41" y="6022497"/>
            <a:ext cx="829459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201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ía Mundial de la Lucha contra el SIDA">
            <a:extLst>
              <a:ext uri="{FF2B5EF4-FFF2-40B4-BE49-F238E27FC236}">
                <a16:creationId xmlns:a16="http://schemas.microsoft.com/office/drawing/2014/main" id="{E934CE18-DDEB-48B8-904C-712903719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r="3237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A7F220-990D-4A9B-964C-9A0F8190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>
            <a:normAutofit/>
          </a:bodyPr>
          <a:lstStyle/>
          <a:p>
            <a:pPr algn="ctr"/>
            <a:r>
              <a:rPr lang="es-SV" sz="3100" b="1" dirty="0">
                <a:solidFill>
                  <a:schemeClr val="accent1"/>
                </a:solidFill>
              </a:rPr>
              <a:t>6. PARTICIPACION DE LA SOCIDAD CIVIL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51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8B1534-B0E1-42E8-8F08-40041231A4F9}"/>
              </a:ext>
            </a:extLst>
          </p:cNvPr>
          <p:cNvSpPr txBox="1"/>
          <p:nvPr/>
        </p:nvSpPr>
        <p:spPr>
          <a:xfrm>
            <a:off x="566057" y="66185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i="0" dirty="0">
                <a:effectLst/>
                <a:latin typeface="Avenir"/>
              </a:rPr>
              <a:t>Garantizar los derechos</a:t>
            </a:r>
            <a:endParaRPr lang="es-SV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EFE383-FBD2-41E4-86A5-B7AAB4D2D327}"/>
              </a:ext>
            </a:extLst>
          </p:cNvPr>
          <p:cNvSpPr txBox="1"/>
          <p:nvPr/>
        </p:nvSpPr>
        <p:spPr>
          <a:xfrm>
            <a:off x="566057" y="1308182"/>
            <a:ext cx="7881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MUJERES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casadas o en unión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SOLO el 55% que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utilizan algún tipo de anticonceptivo, o toman sus propias decisiones sobre su salud y derechos sexuales y reproductivos</a:t>
            </a:r>
            <a:endParaRPr lang="es-SV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59E80D-9906-49DD-8DDE-05E37A38CF43}"/>
              </a:ext>
            </a:extLst>
          </p:cNvPr>
          <p:cNvSpPr txBox="1"/>
          <p:nvPr/>
        </p:nvSpPr>
        <p:spPr>
          <a:xfrm>
            <a:off x="696685" y="6393708"/>
            <a:ext cx="796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hlinkClick r:id="rId2"/>
              </a:rPr>
              <a:t>https://aids2020.unaids.org/chapter/chapter-4-securing-rights/</a:t>
            </a:r>
            <a:endParaRPr lang="es-SV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1C1924-5603-456B-ABDE-3DB2F62AE9CC}"/>
              </a:ext>
            </a:extLst>
          </p:cNvPr>
          <p:cNvSpPr txBox="1"/>
          <p:nvPr/>
        </p:nvSpPr>
        <p:spPr>
          <a:xfrm>
            <a:off x="566057" y="2333897"/>
            <a:ext cx="7968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En 8 países de África subsahariana, el 33% de las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MUJERES TRANSGÉNERO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dijeron que habían sido agredidas físicamente en algún momento y el 28% habían sido violadas.</a:t>
            </a:r>
            <a:endParaRPr lang="es-SV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BA13FE3-EF5C-4BC8-AF3F-711C153BD4C0}"/>
              </a:ext>
            </a:extLst>
          </p:cNvPr>
          <p:cNvSpPr txBox="1"/>
          <p:nvPr/>
        </p:nvSpPr>
        <p:spPr>
          <a:xfrm>
            <a:off x="566057" y="3429000"/>
            <a:ext cx="7811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LAS NIÑAS ADOLESCENTES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que reciben múltiples niveles de apoyo tienen más probabilidades de informar el uso constante de condones y de hacerse la prueba del VIH</a:t>
            </a:r>
            <a:endParaRPr lang="es-SV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7BA9DE-BE2D-4116-88B4-457D44EE5809}"/>
              </a:ext>
            </a:extLst>
          </p:cNvPr>
          <p:cNvSpPr txBox="1"/>
          <p:nvPr/>
        </p:nvSpPr>
        <p:spPr>
          <a:xfrm>
            <a:off x="587828" y="4473077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La despenalización del trabajo sexual podría evitar aproximadamente entre el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33% y el 46% de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las infecciones por el VIH durante 10 años.</a:t>
            </a:r>
            <a:endParaRPr lang="es-SV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5EC9538-5605-4BB1-A29D-BC66E1A43300}"/>
              </a:ext>
            </a:extLst>
          </p:cNvPr>
          <p:cNvSpPr txBox="1"/>
          <p:nvPr/>
        </p:nvSpPr>
        <p:spPr>
          <a:xfrm>
            <a:off x="566057" y="544743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Al menos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73 países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tienen leyes que penalizan las relaciones sexuales entre personas del mismo sexo.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41974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29C2D4-7DAE-4A10-B491-639922AC2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3894371"/>
            <a:ext cx="8412480" cy="2554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SV" altLang="es-SV" sz="1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La participación comunitaria se entiende como una toma de conciencia colectiva de toda la comunidad, sobre factores que frenan el crecimiento, por medio de la reflexión crítica y la promoción de formas asociativas y organizativas que facilita el bien común;</a:t>
            </a:r>
            <a:r>
              <a:rPr kumimoji="0" lang="es-SV" altLang="es-SV" sz="1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es decir, se pretende vincular a la comunidad para la:</a:t>
            </a:r>
            <a:endParaRPr kumimoji="0" lang="es-SV" altLang="es-SV" sz="105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SV" altLang="es-SV" sz="1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Investigación de sus propios problemas, necesidades y recursos existentes.</a:t>
            </a:r>
            <a:endParaRPr kumimoji="0" lang="es-SV" altLang="es-SV" sz="105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SV" altLang="es-SV" sz="1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Formulación de proyectos y actividades.</a:t>
            </a:r>
            <a:endParaRPr kumimoji="0" lang="es-SV" altLang="es-SV" sz="105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SV" altLang="es-SV" sz="1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Ejecución de proyectos mancomunados entre las comunidades y las 	Instituciones.</a:t>
            </a:r>
            <a:endParaRPr kumimoji="0" lang="es-SV" altLang="es-SV" sz="105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SV" altLang="es-SV" sz="1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Evaluación de las actividades que se realizan en cada proyecto.</a:t>
            </a:r>
            <a:endParaRPr kumimoji="0" lang="es-SV" altLang="es-SV" sz="36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6DCCC5-87A4-477C-88EC-632E39AA5B30}"/>
              </a:ext>
            </a:extLst>
          </p:cNvPr>
          <p:cNvSpPr txBox="1"/>
          <p:nvPr/>
        </p:nvSpPr>
        <p:spPr>
          <a:xfrm>
            <a:off x="470262" y="843677"/>
            <a:ext cx="8412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Según la Organización Panamericana de la Salud (OPS), en la </a:t>
            </a:r>
            <a:r>
              <a:rPr lang="es-MX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participación comunitaria intervienen las acciones individuales, familiares y de la comunidad para promover la salud, prevenir enfermedades y detener su avance.</a:t>
            </a:r>
            <a:r>
              <a:rPr lang="es-MX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Este concepto fue definido en la conferencia de Alma </a:t>
            </a:r>
            <a:r>
              <a:rPr lang="es-MX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Atá</a:t>
            </a:r>
            <a:r>
              <a:rPr lang="es-MX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 “La participación comunitaria es el proceso en virtud del cual los individuos y las familias asumen responsabilidades en cuanto a salud y bienestar propios y los de la colectividad, y mejoran la capacidad de contribuir a su propio desarrollo económico y comunitario”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7941273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6DCCC5-87A4-477C-88EC-632E39AA5B30}"/>
              </a:ext>
            </a:extLst>
          </p:cNvPr>
          <p:cNvSpPr txBox="1"/>
          <p:nvPr/>
        </p:nvSpPr>
        <p:spPr>
          <a:xfrm>
            <a:off x="522514" y="844732"/>
            <a:ext cx="78551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Para poner fin a la epidemia de sida en 2030, </a:t>
            </a:r>
            <a:r>
              <a:rPr lang="es-MX" b="1" dirty="0">
                <a:solidFill>
                  <a:srgbClr val="C00000"/>
                </a:solidFill>
              </a:rPr>
              <a:t>necesitamos iniciativas transformadoras</a:t>
            </a:r>
            <a:r>
              <a:rPr lang="es-MX" dirty="0"/>
              <a:t> que identifiquen y amplíen respuestas que: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respeten </a:t>
            </a:r>
            <a:r>
              <a:rPr lang="es-MX" b="1" dirty="0"/>
              <a:t>los derechos</a:t>
            </a:r>
            <a:r>
              <a:rPr lang="es-MX" dirty="0"/>
              <a:t>, sean de buena calidad y equitativas;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/>
              <a:t>transformen entornos legales, políticos </a:t>
            </a:r>
            <a:r>
              <a:rPr lang="es-MX" dirty="0"/>
              <a:t>y sociales prohibitivos en contextos propicios que capaciten a los individuos y a las comunidades, sin discriminación ni exclusión;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/>
              <a:t>fortalezcan los sistemas comunitarios y de salud </a:t>
            </a:r>
            <a:r>
              <a:rPr lang="es-MX" dirty="0"/>
              <a:t>para ofrecer una respuesta sostenible al VIH y a otros problemas de salud, de justicia social y de desarrollo;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y estén </a:t>
            </a:r>
            <a:r>
              <a:rPr lang="es-MX" b="1" dirty="0"/>
              <a:t>fundamentadas en la evidencia, sean efectivas y adecuadas para las comunidades a las que se dirigen</a:t>
            </a:r>
            <a:r>
              <a:rPr lang="es-MX" dirty="0"/>
              <a:t>.</a:t>
            </a:r>
            <a:endParaRPr lang="es-SV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C1AFDA-19BF-4D94-A5EA-1BA1837D39A3}"/>
              </a:ext>
            </a:extLst>
          </p:cNvPr>
          <p:cNvSpPr txBox="1"/>
          <p:nvPr/>
        </p:nvSpPr>
        <p:spPr>
          <a:xfrm>
            <a:off x="761999" y="3779520"/>
            <a:ext cx="77636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Respuesta comunitaria En el contexto del VIH, una respuesta comunitaria se refiere al conjunto de actividades lideradas por la comunidad en respuesta al VIH. Tales actividades incluyen: </a:t>
            </a:r>
            <a:r>
              <a:rPr lang="es-MX" b="1" dirty="0">
                <a:solidFill>
                  <a:schemeClr val="accent1"/>
                </a:solidFill>
              </a:rPr>
              <a:t>(1) sensibilización, campañas y participación de la sociedad civil en la toma de decisiones, seguimiento y elaboración de informes sobre el avance logrado en las respuestas al VIH, (2) la participación directa en la prestación de servicios, (3) la investigación participativa de base comunitaria y (4) la financiación comunitaria.</a:t>
            </a:r>
            <a:endParaRPr lang="es-SV" b="1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13DAE5-AA74-40FF-9B47-B6B7646BF022}"/>
              </a:ext>
            </a:extLst>
          </p:cNvPr>
          <p:cNvSpPr txBox="1"/>
          <p:nvPr/>
        </p:nvSpPr>
        <p:spPr>
          <a:xfrm>
            <a:off x="1018903" y="6322423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hlinkClick r:id="rId2"/>
              </a:rPr>
              <a:t>https://www.unaids.org/sites/default/files/media_asset/UNAIDS_JC2725_CommunitiesDeliver_es.pdf</a:t>
            </a:r>
            <a:endParaRPr lang="es-SV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B88F1CC-0F60-4F2E-BF94-6E0B6780AD25}"/>
              </a:ext>
            </a:extLst>
          </p:cNvPr>
          <p:cNvSpPr txBox="1"/>
          <p:nvPr/>
        </p:nvSpPr>
        <p:spPr>
          <a:xfrm>
            <a:off x="522514" y="252549"/>
            <a:ext cx="743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1"/>
                </a:solidFill>
              </a:rPr>
              <a:t>Participación Renovada de la Sociedad Civil</a:t>
            </a:r>
            <a:endParaRPr lang="es-SV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328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D3B819-57F5-40CF-B7E9-3BED0EFB6B41}"/>
              </a:ext>
            </a:extLst>
          </p:cNvPr>
          <p:cNvSpPr txBox="1"/>
          <p:nvPr/>
        </p:nvSpPr>
        <p:spPr>
          <a:xfrm>
            <a:off x="505097" y="600891"/>
            <a:ext cx="72194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3D3D3D"/>
                </a:solidFill>
                <a:effectLst/>
                <a:latin typeface="Cabin"/>
              </a:rPr>
              <a:t>Instamos a las organizaciones de la sociedad civil a:</a:t>
            </a:r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>
              <a:buFont typeface="+mj-lt"/>
              <a:buAutoNum type="arabicPeriod"/>
            </a:pP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Continuar, ampliar y fortalecer los esfuerzos de promoción para asegurarse de que la prevención, la atención y el tratamiento del VIH a escala nacional sean apropiados, adecuados, eficaces y respondan a las necesidades;</a:t>
            </a:r>
          </a:p>
          <a:p>
            <a:pPr algn="l">
              <a:buFont typeface="+mj-lt"/>
              <a:buAutoNum type="arabicPeriod"/>
            </a:pPr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>
              <a:buFont typeface="+mj-lt"/>
              <a:buAutoNum type="arabicPeriod"/>
            </a:pP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Utilizar mecanismos para exigir que los gobiernos rindan cuentas del cumplimiento de las necesidades de salud de sus poblaciones, incluidos sus compromisos con la respuesta al VIH;</a:t>
            </a:r>
          </a:p>
          <a:p>
            <a:pPr algn="l">
              <a:buFont typeface="+mj-lt"/>
              <a:buAutoNum type="arabicPeriod"/>
            </a:pPr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>
              <a:buFont typeface="+mj-lt"/>
              <a:buAutoNum type="arabicPeriod"/>
            </a:pP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Promover la movilización de recursos nacionales y supervisar la asignación y gastos presupuestarios;</a:t>
            </a:r>
          </a:p>
          <a:p>
            <a:pPr algn="l">
              <a:buFont typeface="+mj-lt"/>
              <a:buAutoNum type="arabicPeriod"/>
            </a:pPr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>
              <a:buFont typeface="+mj-lt"/>
              <a:buAutoNum type="arabicPeriod"/>
            </a:pP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Fortalecer las capacidades de las organizaciones para adaptarse a los cambios en los entornos de financiación y VIH, incluida la optimización de los recursos y un enfoque en las capacidades básicas;</a:t>
            </a:r>
          </a:p>
          <a:p>
            <a:pPr algn="l">
              <a:buFont typeface="+mj-lt"/>
              <a:buAutoNum type="arabicPeriod"/>
            </a:pPr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>
              <a:buFont typeface="+mj-lt"/>
              <a:buAutoNum type="arabicPeriod"/>
            </a:pP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Documentar y difundir las mejores prácticas para que contribuyan con los sistemas nacionales de salud;</a:t>
            </a:r>
          </a:p>
          <a:p>
            <a:endParaRPr lang="es-SV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4D35CA-B83D-4A28-9FA4-9FB879812A79}"/>
              </a:ext>
            </a:extLst>
          </p:cNvPr>
          <p:cNvSpPr txBox="1"/>
          <p:nvPr/>
        </p:nvSpPr>
        <p:spPr>
          <a:xfrm>
            <a:off x="635726" y="6079314"/>
            <a:ext cx="741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>
                <a:hlinkClick r:id="rId2"/>
              </a:rPr>
              <a:t>https://www.plataformalac.org/2017/12/llamado-la-accion-tercer-foro-america-latina-del-caribe-camino-poner-fin-al-sida-alc/</a:t>
            </a:r>
            <a:endParaRPr lang="es-SV" sz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E2D31B-9432-40C7-9A64-D2625E1FF659}"/>
              </a:ext>
            </a:extLst>
          </p:cNvPr>
          <p:cNvSpPr txBox="1"/>
          <p:nvPr/>
        </p:nvSpPr>
        <p:spPr>
          <a:xfrm>
            <a:off x="992777" y="252549"/>
            <a:ext cx="673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chemeClr val="accent1"/>
                </a:solidFill>
              </a:rPr>
              <a:t>LLAMADO A LA ACCION DE 2017 EN PUERTO PRINCIPE- HAITI</a:t>
            </a:r>
          </a:p>
        </p:txBody>
      </p:sp>
    </p:spTree>
    <p:extLst>
      <p:ext uri="{BB962C8B-B14F-4D97-AF65-F5344CB8AC3E}">
        <p14:creationId xmlns:p14="http://schemas.microsoft.com/office/powerpoint/2010/main" val="22058006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D3B819-57F5-40CF-B7E9-3BED0EFB6B41}"/>
              </a:ext>
            </a:extLst>
          </p:cNvPr>
          <p:cNvSpPr txBox="1"/>
          <p:nvPr/>
        </p:nvSpPr>
        <p:spPr>
          <a:xfrm>
            <a:off x="505097" y="600891"/>
            <a:ext cx="72194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3D3D3D"/>
                </a:solidFill>
                <a:effectLst/>
                <a:latin typeface="Cabin"/>
              </a:rPr>
              <a:t>Instamos a las organizaciones de la sociedad civil a:</a:t>
            </a:r>
          </a:p>
          <a:p>
            <a:pPr algn="l"/>
            <a:r>
              <a:rPr lang="es-MX" dirty="0">
                <a:solidFill>
                  <a:srgbClr val="3D3D3D"/>
                </a:solidFill>
                <a:latin typeface="Cabin"/>
              </a:rPr>
              <a:t>6. </a:t>
            </a: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Fortalecer la gobernanza organizacional; esto incluye tener juntas directivas y de asesores y líderes fuertes y prácticas de gestión de programas y mecanismos de rendición de cuentas transparentes;</a:t>
            </a:r>
          </a:p>
          <a:p>
            <a:pPr algn="l"/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/>
            <a:r>
              <a:rPr lang="es-MX" dirty="0">
                <a:solidFill>
                  <a:srgbClr val="3D3D3D"/>
                </a:solidFill>
                <a:latin typeface="Cabin"/>
              </a:rPr>
              <a:t>7. </a:t>
            </a: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Participar en los procesos de preparación de los países que están en proceso de transición de recibir apoyo de donantes externos, incluidos el FM y PEPFAR;</a:t>
            </a:r>
          </a:p>
          <a:p>
            <a:pPr algn="l"/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/>
            <a:r>
              <a:rPr lang="es-MX" dirty="0">
                <a:solidFill>
                  <a:srgbClr val="3D3D3D"/>
                </a:solidFill>
                <a:latin typeface="Cabin"/>
              </a:rPr>
              <a:t>8. </a:t>
            </a:r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Apoyar a los gobiernos en la reforma del marco jurídico a fin de garantizar un entorno propicio para el acceso oportuno a la justicia y a los servicios de salud para las poblaciones clave y más vulnerables;</a:t>
            </a:r>
          </a:p>
          <a:p>
            <a:pPr algn="l"/>
            <a:endParaRPr lang="es-MX" b="0" i="0" dirty="0">
              <a:solidFill>
                <a:srgbClr val="3D3D3D"/>
              </a:solidFill>
              <a:effectLst/>
              <a:latin typeface="Cabin"/>
            </a:endParaRPr>
          </a:p>
          <a:p>
            <a:pPr algn="l"/>
            <a:r>
              <a:rPr lang="es-MX" b="0" i="0" dirty="0">
                <a:solidFill>
                  <a:srgbClr val="3D3D3D"/>
                </a:solidFill>
                <a:effectLst/>
                <a:latin typeface="Cabin"/>
              </a:rPr>
              <a:t>9. Asegurarse de que los planes de transición incluyan un enfoque multisectorial, con la participación activa de la sociedad civil en la evaluación y la planificación de la transición y el fortalecimiento de la capacidad de gobernanza.</a:t>
            </a:r>
          </a:p>
          <a:p>
            <a:endParaRPr lang="es-SV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4D35CA-B83D-4A28-9FA4-9FB879812A79}"/>
              </a:ext>
            </a:extLst>
          </p:cNvPr>
          <p:cNvSpPr txBox="1"/>
          <p:nvPr/>
        </p:nvSpPr>
        <p:spPr>
          <a:xfrm>
            <a:off x="635726" y="6079314"/>
            <a:ext cx="741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>
                <a:hlinkClick r:id="rId2"/>
              </a:rPr>
              <a:t>https://www.plataformalac.org/2017/12/llamado-la-accion-tercer-foro-america-latina-del-caribe-camino-poner-fin-al-sida-alc/</a:t>
            </a:r>
            <a:endParaRPr lang="es-SV" sz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E2D31B-9432-40C7-9A64-D2625E1FF659}"/>
              </a:ext>
            </a:extLst>
          </p:cNvPr>
          <p:cNvSpPr txBox="1"/>
          <p:nvPr/>
        </p:nvSpPr>
        <p:spPr>
          <a:xfrm>
            <a:off x="992777" y="252549"/>
            <a:ext cx="673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chemeClr val="accent1"/>
                </a:solidFill>
              </a:rPr>
              <a:t>LLAMADO A LA ACCION DE 2017 EN PUERTO PRINCIPE- HAITI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98B204E-6738-4CE1-989F-EFC8D4B8E916}"/>
              </a:ext>
            </a:extLst>
          </p:cNvPr>
          <p:cNvSpPr txBox="1"/>
          <p:nvPr/>
        </p:nvSpPr>
        <p:spPr>
          <a:xfrm>
            <a:off x="902954" y="5437821"/>
            <a:ext cx="705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6. Esta la sociedad civil del país participando en fortalecer estos compromisos?</a:t>
            </a:r>
            <a:endParaRPr lang="es-SV" dirty="0">
              <a:solidFill>
                <a:srgbClr val="00B050"/>
              </a:solidFill>
            </a:endParaRPr>
          </a:p>
        </p:txBody>
      </p:sp>
      <p:pic>
        <p:nvPicPr>
          <p:cNvPr id="8" name="Picture 2" descr="Indetectable es intransmisible - El Blog de Stop Sida">
            <a:extLst>
              <a:ext uri="{FF2B5EF4-FFF2-40B4-BE49-F238E27FC236}">
                <a16:creationId xmlns:a16="http://schemas.microsoft.com/office/drawing/2014/main" id="{566B6EE7-65C3-4D91-8829-0C46F8A9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07" y="5263515"/>
            <a:ext cx="829459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602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0ADEFA3-B057-4691-997B-2D81D1E7C014}"/>
              </a:ext>
            </a:extLst>
          </p:cNvPr>
          <p:cNvSpPr txBox="1"/>
          <p:nvPr/>
        </p:nvSpPr>
        <p:spPr>
          <a:xfrm>
            <a:off x="696686" y="1497873"/>
            <a:ext cx="77506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MX" sz="3200" b="1" i="0" dirty="0">
                <a:solidFill>
                  <a:srgbClr val="C00000"/>
                </a:solidFill>
                <a:effectLst/>
                <a:latin typeface="Avenir"/>
              </a:rPr>
              <a:t>“En muchas partes del mundo, COVID-19 está chocando con la epidemia del VIH en curso. Como muestra el último informe de ONUSIDA, la epidemia del VIH sigue siendo un asunto enorme e inconcluso ”.</a:t>
            </a:r>
            <a:endParaRPr lang="es-MX" sz="3200" b="0" i="0" dirty="0">
              <a:solidFill>
                <a:srgbClr val="C00000"/>
              </a:solidFill>
              <a:effectLst/>
              <a:latin typeface="Avenir"/>
            </a:endParaRPr>
          </a:p>
          <a:p>
            <a:pPr algn="ctr" fontAlgn="base"/>
            <a:r>
              <a:rPr lang="es-MX" sz="3200" b="0" i="0" dirty="0">
                <a:solidFill>
                  <a:srgbClr val="000000"/>
                </a:solidFill>
                <a:effectLst/>
                <a:latin typeface="Avenir"/>
              </a:rPr>
              <a:t> </a:t>
            </a:r>
          </a:p>
          <a:p>
            <a:pPr algn="ctr" fontAlgn="base"/>
            <a:r>
              <a:rPr lang="es-MX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António </a:t>
            </a:r>
            <a:r>
              <a:rPr lang="es-MX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Guterres</a:t>
            </a:r>
            <a:r>
              <a:rPr lang="es-MX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Secretario General de las Naciones Unidas</a:t>
            </a:r>
            <a:endParaRPr lang="es-MX" sz="3200" b="0" i="0" dirty="0">
              <a:solidFill>
                <a:srgbClr val="000000"/>
              </a:solidFill>
              <a:effectLst/>
              <a:latin typeface="Avenir"/>
            </a:endParaRPr>
          </a:p>
        </p:txBody>
      </p:sp>
      <p:pic>
        <p:nvPicPr>
          <p:cNvPr id="1026" name="Picture 2" descr="Coronavirus | &quot;No es una creación de laboratorio&quot;: cómo un grupo ...">
            <a:extLst>
              <a:ext uri="{FF2B5EF4-FFF2-40B4-BE49-F238E27FC236}">
                <a16:creationId xmlns:a16="http://schemas.microsoft.com/office/drawing/2014/main" id="{2864EEA4-0792-4C64-96A8-4B1174244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t="10084" r="35809" b="10169"/>
          <a:stretch/>
        </p:blipFill>
        <p:spPr bwMode="auto">
          <a:xfrm>
            <a:off x="4820542" y="4976437"/>
            <a:ext cx="1479163" cy="13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grama de cerca para el virus del vih | Vector Gratis">
            <a:extLst>
              <a:ext uri="{FF2B5EF4-FFF2-40B4-BE49-F238E27FC236}">
                <a16:creationId xmlns:a16="http://schemas.microsoft.com/office/drawing/2014/main" id="{0ACFB004-A4CC-4055-AC42-1709E4F3A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38" y="4821860"/>
            <a:ext cx="1460152" cy="170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41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8B1534-B0E1-42E8-8F08-40041231A4F9}"/>
              </a:ext>
            </a:extLst>
          </p:cNvPr>
          <p:cNvSpPr txBox="1"/>
          <p:nvPr/>
        </p:nvSpPr>
        <p:spPr>
          <a:xfrm>
            <a:off x="566057" y="661851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i="0" dirty="0">
                <a:solidFill>
                  <a:schemeClr val="accent1"/>
                </a:solidFill>
                <a:effectLst/>
                <a:latin typeface="Avenir"/>
              </a:rPr>
              <a:t>Sinergias entre respuestas pandémicas</a:t>
            </a:r>
            <a:endParaRPr lang="es-SV" sz="2400" dirty="0">
              <a:solidFill>
                <a:schemeClr val="accent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EFE383-FBD2-41E4-86A5-B7AAB4D2D327}"/>
              </a:ext>
            </a:extLst>
          </p:cNvPr>
          <p:cNvSpPr txBox="1"/>
          <p:nvPr/>
        </p:nvSpPr>
        <p:spPr>
          <a:xfrm>
            <a:off x="566057" y="1308182"/>
            <a:ext cx="7881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Una interrupción de seis meses en el tratamiento del VIH causaría más de</a:t>
            </a:r>
            <a:br>
              <a:rPr lang="es-MX" dirty="0"/>
            </a:b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500 000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 muertes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EXTRA</a:t>
            </a:r>
            <a:r>
              <a:rPr lang="es-MX" sz="1800" b="0" i="0" dirty="0">
                <a:solidFill>
                  <a:srgbClr val="000000"/>
                </a:solidFill>
                <a:effectLst/>
                <a:latin typeface="Avenir"/>
              </a:rPr>
              <a:t> por enfermedades relacionadas con el SIDA en el África subsahariana.</a:t>
            </a:r>
            <a:endParaRPr lang="es-SV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59E80D-9906-49DD-8DDE-05E37A38CF43}"/>
              </a:ext>
            </a:extLst>
          </p:cNvPr>
          <p:cNvSpPr txBox="1"/>
          <p:nvPr/>
        </p:nvSpPr>
        <p:spPr>
          <a:xfrm>
            <a:off x="696685" y="6061166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hlinkClick r:id="rId2"/>
              </a:rPr>
              <a:t>https://aids2020.unaids.org/chapter/chapter-3-synergies-between-pandemic-responses/</a:t>
            </a:r>
            <a:endParaRPr lang="es-SV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32ACA3-5F43-4EFD-AA61-59B24C3964A6}"/>
              </a:ext>
            </a:extLst>
          </p:cNvPr>
          <p:cNvSpPr txBox="1"/>
          <p:nvPr/>
        </p:nvSpPr>
        <p:spPr>
          <a:xfrm>
            <a:off x="696685" y="2429691"/>
            <a:ext cx="7358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El Fondo Mundial de Lucha contra el SIDA, la Tuberculosis y la Malaria ha puesto a disposición hasta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US $ 1.000 millones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para ayudar a los países a combatir el COVID-19.</a:t>
            </a:r>
            <a:endParaRPr lang="es-SV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693B00-8A3B-483C-9BE2-B97B15F56543}"/>
              </a:ext>
            </a:extLst>
          </p:cNvPr>
          <p:cNvSpPr txBox="1"/>
          <p:nvPr/>
        </p:nvSpPr>
        <p:spPr>
          <a:xfrm>
            <a:off x="627017" y="3500846"/>
            <a:ext cx="8098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AL MENOS 101 PAÍSES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tienen políticas nacionales para dispensar un suministro de medicamentos para tres meses a las personas que están estables con terapia antirretroviral, y otros 14 países dispensan un suministro de seis meses para los pacientes estables.</a:t>
            </a:r>
            <a:endParaRPr lang="es-SV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3BAE35-9A93-45F3-B6D7-4F091F9C1266}"/>
              </a:ext>
            </a:extLst>
          </p:cNvPr>
          <p:cNvSpPr txBox="1"/>
          <p:nvPr/>
        </p:nvSpPr>
        <p:spPr>
          <a:xfrm>
            <a:off x="696685" y="4815840"/>
            <a:ext cx="7498081" cy="92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Si las políticas actuales de dispensación de varios meses se implementan por completo, se podría lograr una reducción </a:t>
            </a:r>
            <a:r>
              <a:rPr lang="es-MX" sz="1800" b="1" i="0" dirty="0">
                <a:solidFill>
                  <a:srgbClr val="000000"/>
                </a:solidFill>
                <a:effectLst/>
                <a:latin typeface="Avenir"/>
              </a:rPr>
              <a:t>ESTIMADA del 28%</a:t>
            </a:r>
            <a:r>
              <a:rPr lang="es-MX" b="0" i="0" dirty="0">
                <a:solidFill>
                  <a:srgbClr val="000000"/>
                </a:solidFill>
                <a:effectLst/>
                <a:latin typeface="Avenir"/>
              </a:rPr>
              <a:t> en las visitas a la clínica.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780627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8B1534-B0E1-42E8-8F08-40041231A4F9}"/>
              </a:ext>
            </a:extLst>
          </p:cNvPr>
          <p:cNvSpPr txBox="1"/>
          <p:nvPr/>
        </p:nvSpPr>
        <p:spPr>
          <a:xfrm>
            <a:off x="566057" y="66185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effectLst/>
                <a:latin typeface="Avenir"/>
              </a:rPr>
              <a:t>Aprovechar el liderazgo y las lecciones sobre el VIH frente a una nueva amenaza pandémica como la de COVID19</a:t>
            </a:r>
            <a:endParaRPr lang="es-SV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623F0291-36D2-4884-A79B-2E23DF64C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412044"/>
              </p:ext>
            </p:extLst>
          </p:nvPr>
        </p:nvGraphicFramePr>
        <p:xfrm>
          <a:off x="452846" y="1362155"/>
          <a:ext cx="8342811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937">
                  <a:extLst>
                    <a:ext uri="{9D8B030D-6E8A-4147-A177-3AD203B41FA5}">
                      <a16:colId xmlns:a16="http://schemas.microsoft.com/office/drawing/2014/main" val="3920559879"/>
                    </a:ext>
                  </a:extLst>
                </a:gridCol>
                <a:gridCol w="2780937">
                  <a:extLst>
                    <a:ext uri="{9D8B030D-6E8A-4147-A177-3AD203B41FA5}">
                      <a16:colId xmlns:a16="http://schemas.microsoft.com/office/drawing/2014/main" val="4103108916"/>
                    </a:ext>
                  </a:extLst>
                </a:gridCol>
                <a:gridCol w="2780937">
                  <a:extLst>
                    <a:ext uri="{9D8B030D-6E8A-4147-A177-3AD203B41FA5}">
                      <a16:colId xmlns:a16="http://schemas.microsoft.com/office/drawing/2014/main" val="1487643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ÁREA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NO SINERGIA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SINERGIA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259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Promoción y educación preventiva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No continua la educación de VIH ni de COVID19, por los encierros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Promover las acciones de educación y prevención en las poblaciones mas vulnerables  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1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Testo de VIH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Se paraliza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Coordinar efectivamente con los servicios para la continuidad de los testeos y mantener el 1er 90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24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Atención de casos VIH negativos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No hay continuidad se pierde el seguimiento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Establecer programas de seguimiento de forma innovadora con los servicios y organizaciones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8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Atención y seguimiento de VIH positivos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No hay continuidad se pierde el seguimiento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Establecer programas de seguimiento de forma innovadora con los servicios y organizaciones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34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5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detectable es intransmisible - El Blog de Stop Sida">
            <a:extLst>
              <a:ext uri="{FF2B5EF4-FFF2-40B4-BE49-F238E27FC236}">
                <a16:creationId xmlns:a16="http://schemas.microsoft.com/office/drawing/2014/main" id="{0FE5A83E-123A-4D52-A3BE-7D90C91C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51" y="129996"/>
            <a:ext cx="1871945" cy="14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B350899-32D7-48B8-9A34-BB663A3FD650}"/>
              </a:ext>
            </a:extLst>
          </p:cNvPr>
          <p:cNvSpPr txBox="1"/>
          <p:nvPr/>
        </p:nvSpPr>
        <p:spPr>
          <a:xfrm>
            <a:off x="401650" y="1236617"/>
            <a:ext cx="7368944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s-MX" b="1" dirty="0">
                <a:solidFill>
                  <a:srgbClr val="00B050"/>
                </a:solidFill>
              </a:rPr>
              <a:t>Ha participado la sociedad civil en estos procesos de SALUD UNIVERSAL?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MX" b="1" dirty="0">
                <a:solidFill>
                  <a:srgbClr val="00B050"/>
                </a:solidFill>
              </a:rPr>
              <a:t>HEMOS logrado en mi país la estrategia de los tres CEROS?</a:t>
            </a:r>
            <a:endParaRPr lang="es-SV" b="1" dirty="0">
              <a:solidFill>
                <a:srgbClr val="00B05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MX" b="1" dirty="0">
                <a:solidFill>
                  <a:srgbClr val="00B050"/>
                </a:solidFill>
              </a:rPr>
              <a:t>Alcanzaremos la estrategia 90-90-90 en nuestro país?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MX" b="1" dirty="0">
                <a:solidFill>
                  <a:srgbClr val="00B050"/>
                </a:solidFill>
              </a:rPr>
              <a:t>Estamos haciendo control y seguimiento de estos proceso de cambio en TAR?</a:t>
            </a:r>
            <a:endParaRPr lang="es-SV" b="1" dirty="0">
              <a:solidFill>
                <a:srgbClr val="00B05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MX" b="1" dirty="0">
                <a:solidFill>
                  <a:srgbClr val="00B050"/>
                </a:solidFill>
              </a:rPr>
              <a:t>Esta la sociedad civil participando en este proceso de ODS en el país, para garantizar las acciones?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MX" b="1" dirty="0">
                <a:solidFill>
                  <a:srgbClr val="00B050"/>
                </a:solidFill>
              </a:rPr>
              <a:t>Esta la sociedad civil del país participando en fortalecer estos compromisos?</a:t>
            </a:r>
            <a:endParaRPr lang="es-SV" b="1" dirty="0">
              <a:solidFill>
                <a:srgbClr val="00B050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3DF2A74-292F-48F7-9B69-B5AC83D56B5E}"/>
              </a:ext>
            </a:extLst>
          </p:cNvPr>
          <p:cNvSpPr txBox="1">
            <a:spLocks/>
          </p:cNvSpPr>
          <p:nvPr/>
        </p:nvSpPr>
        <p:spPr>
          <a:xfrm>
            <a:off x="646176" y="450556"/>
            <a:ext cx="7869174" cy="7860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Evaluación de la sociedad Civil </a:t>
            </a:r>
          </a:p>
        </p:txBody>
      </p:sp>
      <p:pic>
        <p:nvPicPr>
          <p:cNvPr id="1026" name="Picture 2" descr="Mis otros yo… y Yo. | Soy mi otro Yo">
            <a:extLst>
              <a:ext uri="{FF2B5EF4-FFF2-40B4-BE49-F238E27FC236}">
                <a16:creationId xmlns:a16="http://schemas.microsoft.com/office/drawing/2014/main" id="{11C7F4DA-6ACF-4119-A567-B2C4C4F3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18" y="5558232"/>
            <a:ext cx="1049481" cy="106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D5A654-8662-4439-BB13-20E9E90FFB92}"/>
              </a:ext>
            </a:extLst>
          </p:cNvPr>
          <p:cNvSpPr txBox="1"/>
          <p:nvPr/>
        </p:nvSpPr>
        <p:spPr>
          <a:xfrm>
            <a:off x="4719782" y="5948218"/>
            <a:ext cx="339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accent1"/>
                </a:solidFill>
              </a:rPr>
              <a:t>Cual seria tu calificación en estos proceso?</a:t>
            </a:r>
          </a:p>
        </p:txBody>
      </p:sp>
    </p:spTree>
    <p:extLst>
      <p:ext uri="{BB962C8B-B14F-4D97-AF65-F5344CB8AC3E}">
        <p14:creationId xmlns:p14="http://schemas.microsoft.com/office/powerpoint/2010/main" val="23813970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8B1534-B0E1-42E8-8F08-40041231A4F9}"/>
              </a:ext>
            </a:extLst>
          </p:cNvPr>
          <p:cNvSpPr txBox="1"/>
          <p:nvPr/>
        </p:nvSpPr>
        <p:spPr>
          <a:xfrm>
            <a:off x="566057" y="66185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effectLst/>
                <a:latin typeface="Avenir"/>
              </a:rPr>
              <a:t>Aprovechar el liderazgo y las lecciones sobre el VIH frente a una nueva amenaza pandémica como la de COVID19</a:t>
            </a:r>
            <a:endParaRPr lang="es-SV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623F0291-36D2-4884-A79B-2E23DF64C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632395"/>
              </p:ext>
            </p:extLst>
          </p:nvPr>
        </p:nvGraphicFramePr>
        <p:xfrm>
          <a:off x="452846" y="1362155"/>
          <a:ext cx="8342811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937">
                  <a:extLst>
                    <a:ext uri="{9D8B030D-6E8A-4147-A177-3AD203B41FA5}">
                      <a16:colId xmlns:a16="http://schemas.microsoft.com/office/drawing/2014/main" val="3920559879"/>
                    </a:ext>
                  </a:extLst>
                </a:gridCol>
                <a:gridCol w="2780937">
                  <a:extLst>
                    <a:ext uri="{9D8B030D-6E8A-4147-A177-3AD203B41FA5}">
                      <a16:colId xmlns:a16="http://schemas.microsoft.com/office/drawing/2014/main" val="4103108916"/>
                    </a:ext>
                  </a:extLst>
                </a:gridCol>
                <a:gridCol w="2780937">
                  <a:extLst>
                    <a:ext uri="{9D8B030D-6E8A-4147-A177-3AD203B41FA5}">
                      <a16:colId xmlns:a16="http://schemas.microsoft.com/office/drawing/2014/main" val="1487643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ÁREA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NO SINERGIA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SINERGIA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259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Acceso a la TAR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Desabastecimiento y no adherencia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Coordinar entregas a periodos 3 o 6 meses según la evaluación de la PV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1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Crear nuevos centros de distribución mas adecuados y con bioseguridad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24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Distribución de casa en casa por profesional comunitarios o de salud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8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Atención hospitalaria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No hay acceso por saturación de pandemia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Coordinación adecuada con los servicios (Hospital de Dia o vistas domiciliar)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34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Vinculación de nuevos casos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Retraso en el inicio de la TAR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Coordinación efectiva con los servicios 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002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Rendición de cuentas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paralizado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Planificación de metas y evaluaciones a distancia</a:t>
                      </a:r>
                      <a:endParaRPr lang="es-SV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02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771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F8B1534-B0E1-42E8-8F08-40041231A4F9}"/>
              </a:ext>
            </a:extLst>
          </p:cNvPr>
          <p:cNvSpPr txBox="1"/>
          <p:nvPr/>
        </p:nvSpPr>
        <p:spPr>
          <a:xfrm>
            <a:off x="635508" y="300505"/>
            <a:ext cx="787984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i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Deudas en las políticas publicas en la equidad e igualdad de género, en la autonomía y empoderamiento de la mujer</a:t>
            </a:r>
            <a:endParaRPr lang="en-US" sz="26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B3F7E0-096B-4116-8F47-94AB96A7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65" y="2856449"/>
            <a:ext cx="4098872" cy="3371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C188D7-3649-4E00-A7D1-607C0DF2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34" y="3429000"/>
            <a:ext cx="4000601" cy="23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79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C4B73B-4F64-4543-8CF1-3724A429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7077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74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E1FB2B-FC5B-4650-9BDF-B1A7BA19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314"/>
            <a:ext cx="9144000" cy="52373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A0FADF6-3958-45CB-8248-1C33A0DA2E73}"/>
              </a:ext>
            </a:extLst>
          </p:cNvPr>
          <p:cNvSpPr txBox="1"/>
          <p:nvPr/>
        </p:nvSpPr>
        <p:spPr>
          <a:xfrm>
            <a:off x="847726" y="6210300"/>
            <a:ext cx="735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Ya se esta viendo el cambio “ Revolución silenciosa (Goldin,2006)</a:t>
            </a:r>
          </a:p>
        </p:txBody>
      </p:sp>
    </p:spTree>
    <p:extLst>
      <p:ext uri="{BB962C8B-B14F-4D97-AF65-F5344CB8AC3E}">
        <p14:creationId xmlns:p14="http://schemas.microsoft.com/office/powerpoint/2010/main" val="37491567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8E89BC-B97D-4F01-ABAB-43C442360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8" r="2456" b="2666"/>
          <a:stretch/>
        </p:blipFill>
        <p:spPr>
          <a:xfrm>
            <a:off x="0" y="933450"/>
            <a:ext cx="8891588" cy="52959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90AED-B004-4604-B9D8-4D0A88A5A0AE}"/>
              </a:ext>
            </a:extLst>
          </p:cNvPr>
          <p:cNvSpPr txBox="1"/>
          <p:nvPr/>
        </p:nvSpPr>
        <p:spPr>
          <a:xfrm>
            <a:off x="295275" y="161925"/>
            <a:ext cx="782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b="1" dirty="0">
                <a:solidFill>
                  <a:schemeClr val="accent1"/>
                </a:solidFill>
              </a:rPr>
              <a:t>COVID19 y VIH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E8D662-16AA-465A-A89E-0DEF3AFAC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4" y="190500"/>
            <a:ext cx="2481263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735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590AED-B004-4604-B9D8-4D0A88A5A0AE}"/>
              </a:ext>
            </a:extLst>
          </p:cNvPr>
          <p:cNvSpPr txBox="1"/>
          <p:nvPr/>
        </p:nvSpPr>
        <p:spPr>
          <a:xfrm>
            <a:off x="295275" y="161925"/>
            <a:ext cx="782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b="1" dirty="0">
                <a:solidFill>
                  <a:schemeClr val="accent1"/>
                </a:solidFill>
              </a:rPr>
              <a:t>COVID19 y VIH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E8D662-16AA-465A-A89E-0DEF3AFA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4" y="190500"/>
            <a:ext cx="2481263" cy="7429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F6B93E-9B12-48B7-9FA8-EDE5025E1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928687"/>
            <a:ext cx="8953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88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590AED-B004-4604-B9D8-4D0A88A5A0AE}"/>
              </a:ext>
            </a:extLst>
          </p:cNvPr>
          <p:cNvSpPr txBox="1"/>
          <p:nvPr/>
        </p:nvSpPr>
        <p:spPr>
          <a:xfrm>
            <a:off x="295275" y="161925"/>
            <a:ext cx="782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b="1" dirty="0">
                <a:solidFill>
                  <a:schemeClr val="accent1"/>
                </a:solidFill>
              </a:rPr>
              <a:t>COVID19 y VIH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E8D662-16AA-465A-A89E-0DEF3AFA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4" y="190500"/>
            <a:ext cx="2481263" cy="7429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B47BE18-F000-418D-81DD-BCC9B1E38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37" r="937" b="2010"/>
          <a:stretch/>
        </p:blipFill>
        <p:spPr>
          <a:xfrm>
            <a:off x="0" y="1104900"/>
            <a:ext cx="90582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78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unio, mes para hacer propuestas a los presupuestos participativos">
            <a:extLst>
              <a:ext uri="{FF2B5EF4-FFF2-40B4-BE49-F238E27FC236}">
                <a16:creationId xmlns:a16="http://schemas.microsoft.com/office/drawing/2014/main" id="{B466D0D6-9997-4B2A-B51A-B82F1720B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59" r="24318" b="2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DCE1CB-8B56-43AD-80A4-E13BDFDE4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952560" cy="1124712"/>
          </a:xfrm>
        </p:spPr>
        <p:txBody>
          <a:bodyPr anchor="b">
            <a:normAutofit/>
          </a:bodyPr>
          <a:lstStyle/>
          <a:p>
            <a:r>
              <a:rPr lang="es-MX" sz="3600" b="1" dirty="0">
                <a:solidFill>
                  <a:schemeClr val="accent1"/>
                </a:solidFill>
              </a:rPr>
              <a:t>7. Conclusión </a:t>
            </a:r>
            <a:endParaRPr lang="es-SV" sz="3600" b="1" dirty="0">
              <a:solidFill>
                <a:schemeClr val="accent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0612213-A46F-4C13-A334-086DF39503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215720"/>
              </p:ext>
            </p:extLst>
          </p:nvPr>
        </p:nvGraphicFramePr>
        <p:xfrm>
          <a:off x="278319" y="2718054"/>
          <a:ext cx="3518617" cy="370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50260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PARTICIPACIÓN SOCIAL EN SALUD">
            <a:extLst>
              <a:ext uri="{FF2B5EF4-FFF2-40B4-BE49-F238E27FC236}">
                <a16:creationId xmlns:a16="http://schemas.microsoft.com/office/drawing/2014/main" id="{6AEAD671-8AC7-4EC5-8FD9-4FB64DAF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8" y="446342"/>
            <a:ext cx="3909060" cy="39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ité de Participación Ciudadana del SEA GTO - Home | Facebook">
            <a:extLst>
              <a:ext uri="{FF2B5EF4-FFF2-40B4-BE49-F238E27FC236}">
                <a16:creationId xmlns:a16="http://schemas.microsoft.com/office/drawing/2014/main" id="{7F5D1DC0-78BB-4E06-A8BB-98CF3707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9451" y="456766"/>
            <a:ext cx="3909060" cy="39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F8B1534-B0E1-42E8-8F08-40041231A4F9}"/>
              </a:ext>
            </a:extLst>
          </p:cNvPr>
          <p:cNvSpPr txBox="1"/>
          <p:nvPr/>
        </p:nvSpPr>
        <p:spPr>
          <a:xfrm>
            <a:off x="3284982" y="5010912"/>
            <a:ext cx="5232654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400" b="1" i="0" dirty="0">
                <a:solidFill>
                  <a:schemeClr val="bg1"/>
                </a:solidFill>
                <a:effectLst/>
              </a:rPr>
              <a:t>¿Y Tú te comprometes a seguir defendiendo el Derecho a la Salud: Acceso a la TAR en tu país?</a:t>
            </a:r>
            <a:endParaRPr lang="es-419" sz="2400" dirty="0">
              <a:solidFill>
                <a:schemeClr val="bg1"/>
              </a:solidFill>
            </a:endParaRPr>
          </a:p>
        </p:txBody>
      </p:sp>
      <p:pic>
        <p:nvPicPr>
          <p:cNvPr id="3078" name="Picture 6" descr="Esperando la oportunidad ~ #NegociosMásHumanos ~ Infobae.com">
            <a:extLst>
              <a:ext uri="{FF2B5EF4-FFF2-40B4-BE49-F238E27FC236}">
                <a16:creationId xmlns:a16="http://schemas.microsoft.com/office/drawing/2014/main" id="{9E6C2FD9-7D25-44EA-BC0F-C9053779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4" y="4792736"/>
            <a:ext cx="1561668" cy="166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91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uánta razón! / Búsqueda de bajar en cuantarazon.com">
            <a:extLst>
              <a:ext uri="{FF2B5EF4-FFF2-40B4-BE49-F238E27FC236}">
                <a16:creationId xmlns:a16="http://schemas.microsoft.com/office/drawing/2014/main" id="{7C5F985C-1CCA-4304-80FA-4DD8DEEE7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 r="9090" b="13633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8860D53-CA10-4BFC-9202-4B2932196FDE}"/>
              </a:ext>
            </a:extLst>
          </p:cNvPr>
          <p:cNvSpPr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GRACIAS!!</a:t>
            </a:r>
          </a:p>
          <a:p>
            <a:pPr algn="ctr"/>
            <a:r>
              <a:rPr lang="es-MX" sz="2800" b="1" i="1" dirty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Por el acceso a tratamiento, </a:t>
            </a:r>
            <a:endParaRPr lang="es-MX" sz="2800" b="0" i="0" dirty="0">
              <a:solidFill>
                <a:srgbClr val="50005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s-MX" sz="2800" b="1" i="1" dirty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mantengamos vivo el activismo!!!!</a:t>
            </a:r>
            <a:endParaRPr lang="es-MX" sz="2800" b="0" i="0" dirty="0">
              <a:solidFill>
                <a:srgbClr val="500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6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2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086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12166-E680-4AEB-AD0D-4F12B2E4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93" y="5110423"/>
            <a:ext cx="8179546" cy="67154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/>
              <a:t>2. Estado Mundial del VIH</a:t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1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3421" y="640091"/>
            <a:ext cx="6137157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Infancia y SIDA — de la estadística al estigma - Humanium">
            <a:extLst>
              <a:ext uri="{FF2B5EF4-FFF2-40B4-BE49-F238E27FC236}">
                <a16:creationId xmlns:a16="http://schemas.microsoft.com/office/drawing/2014/main" id="{E99EE855-41B2-4E31-94AE-D093D0C0A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r="924" b="2"/>
          <a:stretch/>
        </p:blipFill>
        <p:spPr bwMode="auto">
          <a:xfrm>
            <a:off x="1627521" y="804672"/>
            <a:ext cx="5888958" cy="35546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7862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5"/>
            <a:ext cx="6768752" cy="6257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3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EAC660-110E-46F2-A25F-6E219BD0B9B2}"/>
              </a:ext>
            </a:extLst>
          </p:cNvPr>
          <p:cNvGrpSpPr/>
          <p:nvPr/>
        </p:nvGrpSpPr>
        <p:grpSpPr>
          <a:xfrm>
            <a:off x="539045" y="1030112"/>
            <a:ext cx="8520289" cy="4282870"/>
            <a:chOff x="606425" y="730250"/>
            <a:chExt cx="9585325" cy="4818229"/>
          </a:xfrm>
        </p:grpSpPr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5913240" y="1628800"/>
              <a:ext cx="3665537" cy="391967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GB" altLang="en-US" sz="1422" b="1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38.0 million </a:t>
              </a:r>
              <a:r>
                <a:rPr lang="en-GB" altLang="en-US" sz="142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	</a:t>
              </a:r>
              <a:r>
                <a:rPr lang="en-GB" altLang="en-US" sz="1156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[31.6 million–44.5 mil</a:t>
              </a:r>
              <a:r>
                <a:rPr lang="en-GB" altLang="en-US" sz="1156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lion] </a:t>
              </a: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GB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36.2 million 	</a:t>
              </a:r>
              <a:r>
                <a:rPr lang="en-GB" altLang="en-US" sz="1156" dirty="0">
                  <a:solidFill>
                    <a:prstClr val="white">
                      <a:lumMod val="50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[30.2 million–42.5 million]</a:t>
              </a:r>
              <a:endParaRPr lang="en-US" altLang="en-US" sz="1156" dirty="0">
                <a:solidFill>
                  <a:prstClr val="white">
                    <a:lumMod val="50000"/>
                  </a:prstClr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GB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19.2 million</a:t>
              </a:r>
              <a:r>
                <a:rPr lang="en-GB" altLang="en-US" sz="1422" dirty="0">
                  <a:solidFill>
                    <a:srgbClr val="FF0000"/>
                  </a:solidFill>
                  <a:latin typeface="Arial"/>
                  <a:ea typeface="MS PGothic" pitchFamily="34" charset="-128"/>
                  <a:cs typeface="Arial" charset="0"/>
                </a:rPr>
                <a:t> 	</a:t>
              </a:r>
              <a:r>
                <a:rPr lang="en-GB" altLang="en-US" sz="1156" dirty="0">
                  <a:solidFill>
                    <a:prstClr val="white">
                      <a:lumMod val="50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[16.4 million–22.2 million]</a:t>
              </a:r>
              <a:endParaRPr lang="en-US" altLang="en-US" sz="1156" dirty="0">
                <a:solidFill>
                  <a:prstClr val="white">
                    <a:lumMod val="50000"/>
                  </a:prstClr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  1.8 million 	</a:t>
              </a:r>
              <a:r>
                <a:rPr lang="en-US" altLang="en-US" sz="1156" dirty="0">
                  <a:solidFill>
                    <a:prstClr val="white">
                      <a:lumMod val="50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[1.3 million–2.2 million]</a:t>
              </a: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US" altLang="en-US" sz="1422" b="1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1.7 million</a:t>
              </a:r>
              <a:r>
                <a:rPr lang="en-US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 	</a:t>
              </a:r>
              <a:r>
                <a:rPr lang="en-US" altLang="en-US" sz="1156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[1.2 million–2.2 million]</a:t>
              </a:r>
              <a:br>
                <a:rPr lang="en-US" altLang="en-US" sz="1156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</a:br>
              <a:r>
                <a:rPr lang="en-GB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1.5 million 	</a:t>
              </a:r>
              <a:r>
                <a:rPr lang="en-GB" altLang="en-US" sz="1156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[1.1 million–2.0 million] </a:t>
              </a: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US" altLang="en-US" sz="1422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150 000 	</a:t>
              </a:r>
              <a:r>
                <a:rPr lang="en-US" altLang="en-US" sz="1156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[94 000–240 000]</a:t>
              </a: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US" altLang="en-US" sz="1422" b="1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690 000 </a:t>
              </a:r>
              <a:r>
                <a:rPr lang="en-US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	</a:t>
              </a:r>
              <a:r>
                <a:rPr lang="en-US" altLang="en-US" sz="1156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[500 000–970 000]</a:t>
              </a: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GB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600 000 	</a:t>
              </a:r>
              <a:r>
                <a:rPr lang="en-GB" altLang="en-US" sz="1156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[430 000–840 000]</a:t>
              </a:r>
            </a:p>
            <a:p>
              <a:pPr defTabSz="406405" fontAlgn="base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tabLst>
                  <a:tab pos="1116203" algn="l"/>
                  <a:tab pos="2545676" algn="l"/>
                  <a:tab pos="5847718" algn="l"/>
                </a:tabLs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  95 000 	</a:t>
              </a:r>
              <a:r>
                <a:rPr lang="en-US" altLang="en-US" sz="1156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[61 000–150 000]</a:t>
              </a:r>
              <a:endParaRPr lang="en-GB" altLang="en-US" sz="1156" dirty="0">
                <a:solidFill>
                  <a:srgbClr val="7F7F7F"/>
                </a:solidFill>
                <a:latin typeface="Arial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1111250" y="1639888"/>
              <a:ext cx="2682875" cy="65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419" altLang="en-US" sz="1600" b="1" dirty="0">
                  <a:solidFill>
                    <a:prstClr val="black"/>
                  </a:solidFill>
                  <a:latin typeface="Arial"/>
                </a:rPr>
                <a:t>Número de personas que Viven con el VIH</a:t>
              </a:r>
            </a:p>
          </p:txBody>
        </p:sp>
        <p:sp>
          <p:nvSpPr>
            <p:cNvPr id="5124" name="Text Box 5"/>
            <p:cNvSpPr txBox="1">
              <a:spLocks noChangeArrowheads="1"/>
            </p:cNvSpPr>
            <p:nvPr/>
          </p:nvSpPr>
          <p:spPr bwMode="auto">
            <a:xfrm>
              <a:off x="1111250" y="3246438"/>
              <a:ext cx="2682875" cy="934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altLang="en-US" sz="1600" b="1" dirty="0">
                  <a:solidFill>
                    <a:prstClr val="black"/>
                  </a:solidFill>
                  <a:latin typeface="Arial"/>
                </a:rPr>
                <a:t>Personas nuevas infectadas</a:t>
              </a:r>
            </a:p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altLang="en-US" sz="1600" b="1" dirty="0">
                  <a:solidFill>
                    <a:prstClr val="black"/>
                  </a:solidFill>
                  <a:latin typeface="Arial"/>
                </a:rPr>
                <a:t>con VIH en 2019</a:t>
              </a:r>
              <a:endParaRPr lang="en-US" altLang="en-US" sz="16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25" name="Text Box 6"/>
            <p:cNvSpPr txBox="1">
              <a:spLocks noChangeArrowheads="1"/>
            </p:cNvSpPr>
            <p:nvPr/>
          </p:nvSpPr>
          <p:spPr bwMode="auto">
            <a:xfrm>
              <a:off x="1111250" y="4586288"/>
              <a:ext cx="2486025" cy="65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419" altLang="en-US" sz="1600" b="1" dirty="0">
                  <a:solidFill>
                    <a:prstClr val="black"/>
                  </a:solidFill>
                  <a:latin typeface="Arial"/>
                </a:rPr>
                <a:t>Fallecidos por Sida en el 2019</a:t>
              </a: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1200150" y="3025775"/>
              <a:ext cx="8378825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1200150" y="4381500"/>
              <a:ext cx="8378825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3" name="TextBox 10"/>
            <p:cNvSpPr txBox="1">
              <a:spLocks noChangeArrowheads="1"/>
            </p:cNvSpPr>
            <p:nvPr/>
          </p:nvSpPr>
          <p:spPr bwMode="auto">
            <a:xfrm>
              <a:off x="3552825" y="1628775"/>
              <a:ext cx="2360613" cy="3919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b="1" dirty="0">
                  <a:solidFill>
                    <a:prstClr val="black"/>
                  </a:solidFill>
                  <a:latin typeface="Arial"/>
                </a:rPr>
                <a:t>Total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</a:rPr>
                <a:t>Adults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</a:rPr>
                <a:t>Women (15+ years)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</a:rPr>
                <a:t>Children (&lt;15 years)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</a:endParaRP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</a:endParaRP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b="1" dirty="0">
                  <a:solidFill>
                    <a:prstClr val="black"/>
                  </a:solidFill>
                  <a:latin typeface="Arial"/>
                </a:rPr>
                <a:t>Total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</a:rPr>
                <a:t>Adults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</a:rPr>
                <a:t>Children (&lt;15 years)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</a:endParaRP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422" dirty="0">
                <a:solidFill>
                  <a:prstClr val="black"/>
                </a:solidFill>
                <a:latin typeface="Arial"/>
              </a:endParaRP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b="1" dirty="0">
                  <a:solidFill>
                    <a:prstClr val="black"/>
                  </a:solidFill>
                  <a:latin typeface="Arial"/>
                </a:rPr>
                <a:t>Total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</a:rPr>
                <a:t>Adults</a:t>
              </a:r>
            </a:p>
            <a:p>
              <a:pPr algn="r" defTabSz="406405" eaLnBrk="1" fontAlgn="base" hangingPunct="1">
                <a:lnSpc>
                  <a:spcPts val="1889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22" dirty="0">
                  <a:solidFill>
                    <a:prstClr val="black"/>
                  </a:solidFill>
                  <a:latin typeface="Arial"/>
                </a:rPr>
                <a:t>Children (&lt;15 years)</a:t>
              </a:r>
            </a:p>
          </p:txBody>
        </p:sp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altLang="en-US" sz="1956" b="1" dirty="0">
                  <a:solidFill>
                    <a:srgbClr val="0070C0"/>
                  </a:solidFill>
                  <a:latin typeface="Arial"/>
                </a:rPr>
                <a:t>Resumen mundial de la epidemia de sida </a:t>
              </a:r>
              <a:r>
                <a:rPr lang="en-US" altLang="en-US" sz="1956" b="1" dirty="0">
                  <a:solidFill>
                    <a:srgbClr val="0070C0"/>
                  </a:solidFill>
                  <a:latin typeface="Arial"/>
                  <a:sym typeface="Webdings" pitchFamily="18" charset="2"/>
                </a:rPr>
                <a:t></a:t>
              </a:r>
              <a:r>
                <a:rPr lang="en-US" altLang="en-US" sz="1956" b="1" dirty="0">
                  <a:solidFill>
                    <a:srgbClr val="0070C0"/>
                  </a:solidFill>
                  <a:latin typeface="Arial"/>
                </a:rPr>
                <a:t> 2019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5AAC4283-D8DC-4AE6-AB85-CA6DC97D3030}"/>
              </a:ext>
            </a:extLst>
          </p:cNvPr>
          <p:cNvSpPr txBox="1"/>
          <p:nvPr/>
        </p:nvSpPr>
        <p:spPr>
          <a:xfrm>
            <a:off x="891218" y="5556064"/>
            <a:ext cx="7815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rgbClr val="0070C0"/>
                </a:solidFill>
              </a:rPr>
              <a:t>Una de las metas para 2020</a:t>
            </a:r>
          </a:p>
          <a:p>
            <a:r>
              <a:rPr lang="es-SV" dirty="0">
                <a:solidFill>
                  <a:srgbClr val="0070C0"/>
                </a:solidFill>
              </a:rPr>
              <a:t>1. Reducción de nuevas infecciones (500,000)</a:t>
            </a:r>
          </a:p>
          <a:p>
            <a:r>
              <a:rPr lang="es-SV" dirty="0">
                <a:solidFill>
                  <a:srgbClr val="0070C0"/>
                </a:solidFill>
              </a:rPr>
              <a:t>2. Reducción de la mortalidad (500,000)</a:t>
            </a:r>
          </a:p>
          <a:p>
            <a:endParaRPr lang="es-SV" dirty="0">
              <a:solidFill>
                <a:srgbClr val="0070C0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B99B4DD-B4A8-4D79-92EB-30BD40633A89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31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0B6BDD-2690-4EDA-A9A4-1C24B1E585F9}"/>
              </a:ext>
            </a:extLst>
          </p:cNvPr>
          <p:cNvGrpSpPr/>
          <p:nvPr/>
        </p:nvGrpSpPr>
        <p:grpSpPr>
          <a:xfrm>
            <a:off x="539045" y="1030112"/>
            <a:ext cx="8520289" cy="4374275"/>
            <a:chOff x="606425" y="730250"/>
            <a:chExt cx="9585325" cy="4921059"/>
          </a:xfrm>
        </p:grpSpPr>
        <p:sp>
          <p:nvSpPr>
            <p:cNvPr id="7170" name="Text Box 5"/>
            <p:cNvSpPr txBox="1">
              <a:spLocks noChangeArrowheads="1"/>
            </p:cNvSpPr>
            <p:nvPr/>
          </p:nvSpPr>
          <p:spPr bwMode="auto">
            <a:xfrm>
              <a:off x="876300" y="1600200"/>
              <a:ext cx="8362405" cy="405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 eaLnBrk="0" hangingPunct="0"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454025" eaLnBrk="0" hangingPunct="0"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254003" indent="-254003" defTabSz="812810" eaLnBrk="1" fontAlgn="base" hangingPunct="1">
                <a:spcBef>
                  <a:spcPct val="0"/>
                </a:spcBef>
                <a:spcAft>
                  <a:spcPct val="100000"/>
                </a:spcAft>
                <a:buClr>
                  <a:srgbClr val="00A99A"/>
                </a:buClr>
                <a:buSzPct val="150000"/>
                <a:buFont typeface="Arial" panose="020B0604020202020204" pitchFamily="34" charset="0"/>
                <a:buChar char="•"/>
                <a:tabLst>
                  <a:tab pos="251181" algn="l"/>
                </a:tabLst>
                <a:defRPr/>
              </a:pPr>
              <a:r>
                <a:rPr lang="es-MX" altLang="en-US" b="1" dirty="0">
                  <a:solidFill>
                    <a:prstClr val="black"/>
                  </a:solidFill>
                </a:rPr>
                <a:t>Aproximadamente el </a:t>
              </a:r>
              <a:r>
                <a:rPr lang="es-MX" altLang="en-US" b="1" u="sng" dirty="0">
                  <a:solidFill>
                    <a:prstClr val="black"/>
                  </a:solidFill>
                </a:rPr>
                <a:t>59%</a:t>
              </a:r>
              <a:r>
                <a:rPr lang="es-MX" altLang="en-US" b="1" dirty="0">
                  <a:solidFill>
                    <a:prstClr val="black"/>
                  </a:solidFill>
                </a:rPr>
                <a:t> se encuentra en África subsahariana</a:t>
              </a:r>
            </a:p>
            <a:p>
              <a:pPr marL="254003" indent="-254003" defTabSz="812810" eaLnBrk="1" fontAlgn="base" hangingPunct="1">
                <a:spcBef>
                  <a:spcPct val="0"/>
                </a:spcBef>
                <a:spcAft>
                  <a:spcPct val="100000"/>
                </a:spcAft>
                <a:buClr>
                  <a:srgbClr val="00A99A"/>
                </a:buClr>
                <a:buSzPct val="150000"/>
                <a:buFont typeface="Arial" panose="020B0604020202020204" pitchFamily="34" charset="0"/>
                <a:buChar char="•"/>
                <a:tabLst>
                  <a:tab pos="251181" algn="l"/>
                </a:tabLst>
                <a:defRPr/>
              </a:pPr>
              <a:r>
                <a:rPr lang="es-MX" altLang="en-US" b="1" dirty="0">
                  <a:solidFill>
                    <a:prstClr val="black"/>
                  </a:solidFill>
                </a:rPr>
                <a:t>Aproximadamente </a:t>
              </a:r>
              <a:r>
                <a:rPr lang="es-MX" altLang="en-US" b="1" u="sng" dirty="0">
                  <a:solidFill>
                    <a:prstClr val="black"/>
                  </a:solidFill>
                </a:rPr>
                <a:t>400 </a:t>
              </a:r>
              <a:r>
                <a:rPr lang="es-MX" altLang="en-US" b="1" dirty="0">
                  <a:solidFill>
                    <a:prstClr val="black"/>
                  </a:solidFill>
                </a:rPr>
                <a:t>se encuentran entre niños menores de 15 años.</a:t>
              </a:r>
            </a:p>
            <a:p>
              <a:pPr marL="254003" indent="-254003" defTabSz="812810" eaLnBrk="1" fontAlgn="base" hangingPunct="1">
                <a:spcBef>
                  <a:spcPct val="0"/>
                </a:spcBef>
                <a:spcAft>
                  <a:spcPct val="100000"/>
                </a:spcAft>
                <a:buClr>
                  <a:srgbClr val="00A99A"/>
                </a:buClr>
                <a:buSzPct val="150000"/>
                <a:buFont typeface="Arial" panose="020B0604020202020204" pitchFamily="34" charset="0"/>
                <a:buChar char="•"/>
                <a:tabLst>
                  <a:tab pos="251181" algn="l"/>
                </a:tabLst>
                <a:defRPr/>
              </a:pPr>
              <a:r>
                <a:rPr lang="es-MX" altLang="en-US" b="1" dirty="0">
                  <a:solidFill>
                    <a:prstClr val="black"/>
                  </a:solidFill>
                </a:rPr>
                <a:t>Aproximadamente </a:t>
              </a:r>
              <a:r>
                <a:rPr lang="es-MX" altLang="en-US" b="1" u="sng" dirty="0">
                  <a:solidFill>
                    <a:prstClr val="black"/>
                  </a:solidFill>
                </a:rPr>
                <a:t>4100</a:t>
              </a:r>
              <a:r>
                <a:rPr lang="es-MX" altLang="en-US" b="1" dirty="0">
                  <a:solidFill>
                    <a:prstClr val="black"/>
                  </a:solidFill>
                </a:rPr>
                <a:t> se encuentran entre adultos de 15 años o más, de los cuales</a:t>
              </a:r>
            </a:p>
            <a:p>
              <a:pPr marL="0" indent="0" defTabSz="812810" eaLnBrk="1" fontAlgn="base" hangingPunct="1">
                <a:spcBef>
                  <a:spcPct val="0"/>
                </a:spcBef>
                <a:spcAft>
                  <a:spcPct val="100000"/>
                </a:spcAft>
                <a:buClr>
                  <a:srgbClr val="00A99A"/>
                </a:buClr>
                <a:buSzPct val="150000"/>
                <a:tabLst>
                  <a:tab pos="251181" algn="l"/>
                </a:tabLst>
                <a:defRPr/>
              </a:pPr>
              <a:r>
                <a:rPr lang="es-MX" altLang="en-US" b="1" dirty="0"/>
                <a:t> </a:t>
              </a:r>
              <a:r>
                <a:rPr lang="es-MX" altLang="en-US" sz="1400" b="1" dirty="0"/>
                <a:t>─ </a:t>
              </a:r>
              <a:r>
                <a:rPr lang="es-MX" altLang="en-US" sz="1600" b="1" dirty="0"/>
                <a:t>casi el 47% son mujeres</a:t>
              </a:r>
            </a:p>
            <a:p>
              <a:pPr marL="0" indent="0" defTabSz="812810" eaLnBrk="1" fontAlgn="base" hangingPunct="1">
                <a:spcBef>
                  <a:spcPct val="0"/>
                </a:spcBef>
                <a:spcAft>
                  <a:spcPct val="100000"/>
                </a:spcAft>
                <a:buClr>
                  <a:srgbClr val="00A99A"/>
                </a:buClr>
                <a:buSzPct val="150000"/>
                <a:tabLst>
                  <a:tab pos="251181" algn="l"/>
                </a:tabLst>
                <a:defRPr/>
              </a:pPr>
              <a:r>
                <a:rPr lang="es-MX" altLang="en-US" sz="1600" b="1" dirty="0"/>
                <a:t>─ alrededor del 31% son jóvenes (15-24)</a:t>
              </a:r>
            </a:p>
            <a:p>
              <a:pPr marL="0" indent="0" defTabSz="812810" eaLnBrk="1" fontAlgn="base" hangingPunct="1">
                <a:spcBef>
                  <a:spcPct val="0"/>
                </a:spcBef>
                <a:spcAft>
                  <a:spcPct val="100000"/>
                </a:spcAft>
                <a:buClr>
                  <a:srgbClr val="00A99A"/>
                </a:buClr>
                <a:buSzPct val="150000"/>
                <a:tabLst>
                  <a:tab pos="251181" algn="l"/>
                </a:tabLst>
                <a:defRPr/>
              </a:pPr>
              <a:r>
                <a:rPr lang="es-MX" altLang="en-US" sz="1600" b="1" dirty="0"/>
                <a:t>─ aproximadamente el 19% se encuentran entre mujeres jóvenes (15-24)</a:t>
              </a:r>
              <a:endParaRPr lang="en-US" altLang="en-US" sz="1400" b="1" dirty="0"/>
            </a:p>
          </p:txBody>
        </p:sp>
        <p:sp>
          <p:nvSpPr>
            <p:cNvPr id="717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78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0640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altLang="en-US" sz="1956" b="1" dirty="0">
                  <a:solidFill>
                    <a:schemeClr val="accent1"/>
                  </a:solidFill>
                  <a:latin typeface="Arial Bold" charset="0"/>
                </a:rPr>
                <a:t>Aproximadamente 4500 nuevas infecciones por el VIH (adultos y niños) al día </a:t>
              </a:r>
              <a:r>
                <a:rPr lang="en-US" altLang="en-US" sz="1956" b="1" dirty="0">
                  <a:solidFill>
                    <a:schemeClr val="accent1"/>
                  </a:solidFill>
                  <a:latin typeface="Arial"/>
                  <a:sym typeface="Webdings" pitchFamily="18" charset="2"/>
                </a:rPr>
                <a:t></a:t>
              </a:r>
              <a:r>
                <a:rPr lang="en-US" altLang="en-US" sz="1956" b="1" dirty="0">
                  <a:solidFill>
                    <a:schemeClr val="accent1"/>
                  </a:solidFill>
                  <a:latin typeface="Arial Bold" charset="0"/>
                </a:rPr>
                <a:t> 2019</a:t>
              </a:r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1ABD2782-B1A2-4E1F-967D-0A59379DD7D4}"/>
              </a:ext>
            </a:extLst>
          </p:cNvPr>
          <p:cNvSpPr/>
          <p:nvPr/>
        </p:nvSpPr>
        <p:spPr>
          <a:xfrm>
            <a:off x="8625130" y="65859"/>
            <a:ext cx="322217" cy="348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42006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Jetfabrik - Corporate Color 2 - Light">
      <a:dk1>
        <a:srgbClr val="1C2835"/>
      </a:dk1>
      <a:lt1>
        <a:sysClr val="window" lastClr="FFFFFF"/>
      </a:lt1>
      <a:dk2>
        <a:srgbClr val="1C2835"/>
      </a:dk2>
      <a:lt2>
        <a:srgbClr val="F6F7FA"/>
      </a:lt2>
      <a:accent1>
        <a:srgbClr val="165AB6"/>
      </a:accent1>
      <a:accent2>
        <a:srgbClr val="1B8BCD"/>
      </a:accent2>
      <a:accent3>
        <a:srgbClr val="27C7CF"/>
      </a:accent3>
      <a:accent4>
        <a:srgbClr val="27C78A"/>
      </a:accent4>
      <a:accent5>
        <a:srgbClr val="70C456"/>
      </a:accent5>
      <a:accent6>
        <a:srgbClr val="CAC9D0"/>
      </a:accent6>
      <a:hlink>
        <a:srgbClr val="216BA9"/>
      </a:hlink>
      <a:folHlink>
        <a:srgbClr val="1FB18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HO-WHO_PowerPoint_16x9_Templatepptx" id="{20C5B6BF-7ED2-7647-96F5-6257EAA73E20}" vid="{BC1A3D61-D917-6847-A44C-BF33CDA86D72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5044</Words>
  <Application>Microsoft Office PowerPoint</Application>
  <PresentationFormat>Presentación en pantalla (4:3)</PresentationFormat>
  <Paragraphs>582</Paragraphs>
  <Slides>70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70</vt:i4>
      </vt:variant>
    </vt:vector>
  </HeadingPairs>
  <TitlesOfParts>
    <vt:vector size="91" baseType="lpstr">
      <vt:lpstr>Arial</vt:lpstr>
      <vt:lpstr>Arial</vt:lpstr>
      <vt:lpstr>Arial Bold</vt:lpstr>
      <vt:lpstr>Avenir</vt:lpstr>
      <vt:lpstr>Cabin</vt:lpstr>
      <vt:lpstr>Calibri</vt:lpstr>
      <vt:lpstr>Calibri Light</vt:lpstr>
      <vt:lpstr>Candara</vt:lpstr>
      <vt:lpstr>Century Gothic</vt:lpstr>
      <vt:lpstr>Lao UI</vt:lpstr>
      <vt:lpstr>Lato Light</vt:lpstr>
      <vt:lpstr>Palatino Linotype</vt:lpstr>
      <vt:lpstr>Roboto Regular</vt:lpstr>
      <vt:lpstr>Source Sans Pro</vt:lpstr>
      <vt:lpstr>Symbol</vt:lpstr>
      <vt:lpstr>times new roman</vt:lpstr>
      <vt:lpstr>verdana</vt:lpstr>
      <vt:lpstr>verdana</vt:lpstr>
      <vt:lpstr>Wingdings</vt:lpstr>
      <vt:lpstr>Tema de Office</vt:lpstr>
      <vt:lpstr>Default Theme</vt:lpstr>
      <vt:lpstr>FORTALECIMIENTO DE CAPACIDADES PARA LAS REDES DE ORGANIZACIONES COMUNITARIAS PARA LA DEFENSA DEL DERECHO A LA SALUD. ACCESO A TRATAMIENTO ARV </vt:lpstr>
      <vt:lpstr>Contenido del taller</vt:lpstr>
      <vt:lpstr>1. METODOLOGIA DEL TALLER</vt:lpstr>
      <vt:lpstr>Presentación de PowerPoint</vt:lpstr>
      <vt:lpstr>Evaluación de la sociedad Civil a los acuerdos internacionales.</vt:lpstr>
      <vt:lpstr>Presentación de PowerPoint</vt:lpstr>
      <vt:lpstr>2. Estado Mundial del VIH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 para el acceso universal a la salud y la cobertura universal de salud: Salud Universal - CD53.R14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Timeline of the global response to HIV</vt:lpstr>
      <vt:lpstr>Presentación de PowerPoint</vt:lpstr>
      <vt:lpstr>Objetivos 2020 de acción acelerada para poner fin a la epidemia de sida e ITS para 2030 </vt:lpstr>
      <vt:lpstr>Nuevas infecciones por el VIH según grupos de población. América Latina, 2017 </vt:lpstr>
      <vt:lpstr>Presentación de PowerPoint</vt:lpstr>
      <vt:lpstr>Cascada de atención 2019, ONUSIDA</vt:lpstr>
      <vt:lpstr>Presentación de PowerPoint</vt:lpstr>
      <vt:lpstr>Presentación de PowerPoint</vt:lpstr>
      <vt:lpstr>Presentación de PowerPoint</vt:lpstr>
      <vt:lpstr>Evolución en las recomendaciones OMS en TAR  (2013-2019)</vt:lpstr>
      <vt:lpstr>Personas con VIH (PVV) en TAR con carga viral suprimida, ALC (2017-2018)</vt:lpstr>
      <vt:lpstr>(%) Personas en TAR con carga viral realizada en el año, ALC (2016-2017)</vt:lpstr>
      <vt:lpstr>Revisión sistemática y meta análisis sobre la FRVIH pre-tratamiento en países de ingresos bajos y medianos:  prevalencia de la FRVIH a los INNTR</vt:lpstr>
      <vt:lpstr>Presentación de PowerPoint</vt:lpstr>
      <vt:lpstr>Accesso a dolutegravir (DTG) y tenofovir/lamivudina/dolutegravir (TLD) en ALC</vt:lpstr>
      <vt:lpstr>Por que usar el Dolutegravir</vt:lpstr>
      <vt:lpstr>Presentación de PowerPoint</vt:lpstr>
      <vt:lpstr>¿Qué son los ODS?</vt:lpstr>
      <vt:lpstr>Salud un resultado multicausal</vt:lpstr>
      <vt:lpstr>ODS 3: Salud y bienestar</vt:lpstr>
      <vt:lpstr>Presentación de PowerPoint</vt:lpstr>
      <vt:lpstr>Presentación de PowerPoint</vt:lpstr>
      <vt:lpstr>Cadena de resultados</vt:lpstr>
      <vt:lpstr>6. PARTICIPACION DE LA SOCIDAD CIVIL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7. Conclusión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FORTALECIMIENTO DE CAPACIDADES PARA LAS REDES DE ORGANIZACIONES COMUNITARIAS PARA LA DEFENSA DEL DERECHO A LA SALUD. ACCESO A TRATAMIENTO ARV </dc:title>
  <dc:creator>Antonia Elizabeth Rodriguez</dc:creator>
  <cp:lastModifiedBy>Antonia Elizabeth Rodriguez</cp:lastModifiedBy>
  <cp:revision>3</cp:revision>
  <dcterms:created xsi:type="dcterms:W3CDTF">2020-08-26T13:40:43Z</dcterms:created>
  <dcterms:modified xsi:type="dcterms:W3CDTF">2020-08-26T14:15:24Z</dcterms:modified>
</cp:coreProperties>
</file>